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514" r:id="rId2"/>
    <p:sldId id="256" r:id="rId3"/>
    <p:sldId id="722" r:id="rId4"/>
    <p:sldId id="640" r:id="rId5"/>
    <p:sldId id="261" r:id="rId6"/>
    <p:sldId id="264" r:id="rId7"/>
    <p:sldId id="599" r:id="rId8"/>
    <p:sldId id="689" r:id="rId9"/>
    <p:sldId id="690" r:id="rId10"/>
    <p:sldId id="691" r:id="rId11"/>
    <p:sldId id="692" r:id="rId12"/>
    <p:sldId id="703" r:id="rId13"/>
    <p:sldId id="704" r:id="rId14"/>
    <p:sldId id="705" r:id="rId15"/>
    <p:sldId id="706" r:id="rId16"/>
    <p:sldId id="649" r:id="rId17"/>
    <p:sldId id="641" r:id="rId18"/>
    <p:sldId id="642" r:id="rId19"/>
    <p:sldId id="351" r:id="rId20"/>
    <p:sldId id="617" r:id="rId21"/>
    <p:sldId id="353" r:id="rId22"/>
    <p:sldId id="265" r:id="rId23"/>
    <p:sldId id="272" r:id="rId24"/>
    <p:sldId id="275" r:id="rId25"/>
    <p:sldId id="282" r:id="rId26"/>
    <p:sldId id="283" r:id="rId27"/>
    <p:sldId id="606" r:id="rId28"/>
    <p:sldId id="608" r:id="rId29"/>
    <p:sldId id="295" r:id="rId30"/>
    <p:sldId id="296" r:id="rId31"/>
    <p:sldId id="612" r:id="rId32"/>
    <p:sldId id="309" r:id="rId33"/>
    <p:sldId id="310" r:id="rId34"/>
    <p:sldId id="613" r:id="rId35"/>
    <p:sldId id="312" r:id="rId36"/>
    <p:sldId id="313" r:id="rId37"/>
    <p:sldId id="615" r:id="rId38"/>
    <p:sldId id="319" r:id="rId39"/>
    <p:sldId id="320" r:id="rId40"/>
    <p:sldId id="321" r:id="rId41"/>
    <p:sldId id="322" r:id="rId42"/>
    <p:sldId id="323" r:id="rId43"/>
    <p:sldId id="325" r:id="rId44"/>
    <p:sldId id="616" r:id="rId45"/>
    <p:sldId id="327" r:id="rId46"/>
    <p:sldId id="328" r:id="rId47"/>
    <p:sldId id="329" r:id="rId48"/>
    <p:sldId id="331" r:id="rId49"/>
    <p:sldId id="339" r:id="rId50"/>
    <p:sldId id="346" r:id="rId51"/>
    <p:sldId id="349" r:id="rId52"/>
    <p:sldId id="350" r:id="rId53"/>
    <p:sldId id="687" r:id="rId54"/>
    <p:sldId id="72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poorva Srivastava" initials="AS" lastIdx="1" clrIdx="0">
    <p:extLst>
      <p:ext uri="{19B8F6BF-5375-455C-9EA6-DF929625EA0E}">
        <p15:presenceInfo xmlns:p15="http://schemas.microsoft.com/office/powerpoint/2012/main" userId="S::apoorva@amnayacorp.com::1412bf2b-9f84-4820-bc98-b1bdc5ef90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F150B4-AD18-054A-B77D-0B7E985497BC}" v="3099" dt="2020-05-16T17:18:45.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p:restoredTop sz="91574"/>
  </p:normalViewPr>
  <p:slideViewPr>
    <p:cSldViewPr snapToGrid="0" snapToObjects="1">
      <p:cViewPr varScale="1">
        <p:scale>
          <a:sx n="99" d="100"/>
          <a:sy n="99" d="100"/>
        </p:scale>
        <p:origin x="9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9879B-BBB2-4B4D-9E3C-CFE59DF6D760}" type="datetimeFigureOut">
              <a:rPr lang="en-US" smtClean="0"/>
              <a:t>8/28/20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6D99D-40A0-3D43-ACBA-F919F59FF885}" type="slidenum">
              <a:rPr lang="en-US" smtClean="0"/>
              <a:t>‹#›</a:t>
            </a:fld>
            <a:endParaRPr lang="en-US"/>
          </a:p>
        </p:txBody>
      </p:sp>
    </p:spTree>
    <p:extLst>
      <p:ext uri="{BB962C8B-B14F-4D97-AF65-F5344CB8AC3E}">
        <p14:creationId xmlns:p14="http://schemas.microsoft.com/office/powerpoint/2010/main" val="3448460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6D99D-40A0-3D43-ACBA-F919F59FF885}" type="slidenum">
              <a:rPr lang="en-US" smtClean="0"/>
              <a:t>6</a:t>
            </a:fld>
            <a:endParaRPr lang="en-US"/>
          </a:p>
        </p:txBody>
      </p:sp>
    </p:spTree>
    <p:extLst>
      <p:ext uri="{BB962C8B-B14F-4D97-AF65-F5344CB8AC3E}">
        <p14:creationId xmlns:p14="http://schemas.microsoft.com/office/powerpoint/2010/main" val="219361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6D99D-40A0-3D43-ACBA-F919F59FF885}" type="slidenum">
              <a:rPr lang="en-US" smtClean="0"/>
              <a:t>48</a:t>
            </a:fld>
            <a:endParaRPr lang="en-US"/>
          </a:p>
        </p:txBody>
      </p:sp>
    </p:spTree>
    <p:extLst>
      <p:ext uri="{BB962C8B-B14F-4D97-AF65-F5344CB8AC3E}">
        <p14:creationId xmlns:p14="http://schemas.microsoft.com/office/powerpoint/2010/main" val="252184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92BC-D18B-BF4F-B20A-21F47A40B7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CC99DC-1337-0D4C-A6EA-8C4206C55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8D356D-328A-F44B-97FF-554883D1A72D}"/>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5F43C7F5-AA76-574C-8A83-48E977E75343}"/>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A9C73560-002F-8A43-AEA9-0E7A1A3FD1AF}"/>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32497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C9BE8-FEF4-744D-9F86-D515D704CA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6F1D2-3616-1544-84F7-6B5661B909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A7AAFE-944B-6D4B-A4BC-1F6EAF0E9986}"/>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96ABF0FB-FD64-EB4C-AF27-46E3D7879802}"/>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1281C6BF-FF0A-0C45-B426-39EAB15F9721}"/>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330033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ED24-65B8-C24E-A824-FD9FB7BFFC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C14449-B552-8246-B353-83F083FAC5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52E18E5-25F3-B347-A8B6-1A7DD1C17633}"/>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50C7B520-8A62-C143-A1BC-15DE96C12932}"/>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5BCC0A4F-39EC-2949-90D8-77C6D96573BB}"/>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158269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D0C7-5832-E440-A67C-0B0825AB58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B4DFB2-5A58-AA4D-A402-8513F29AF12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C52AC9-8BC1-874C-8D0D-7FD913B993A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9D54C6-E600-074B-9649-B6633362581B}"/>
              </a:ext>
            </a:extLst>
          </p:cNvPr>
          <p:cNvSpPr>
            <a:spLocks noGrp="1"/>
          </p:cNvSpPr>
          <p:nvPr>
            <p:ph type="dt" sz="half" idx="10"/>
          </p:nvPr>
        </p:nvSpPr>
        <p:spPr/>
        <p:txBody>
          <a:bodyPr/>
          <a:lstStyle/>
          <a:p>
            <a:r>
              <a:rPr lang="en-IN"/>
              <a:t>Thursday, May 11th 2019</a:t>
            </a:r>
            <a:endParaRPr lang="en-US"/>
          </a:p>
        </p:txBody>
      </p:sp>
      <p:sp>
        <p:nvSpPr>
          <p:cNvPr id="6" name="Footer Placeholder 5">
            <a:extLst>
              <a:ext uri="{FF2B5EF4-FFF2-40B4-BE49-F238E27FC236}">
                <a16:creationId xmlns:a16="http://schemas.microsoft.com/office/drawing/2014/main" id="{5C233C22-DB56-704D-9F66-77A83978E1CF}"/>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DF3C8378-47E8-BA41-ABC1-3EB3B863DCBA}"/>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2916247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DEED-16A2-0C49-AACE-A565F61FCB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B8A11A-838D-A84C-8E43-CCE52D7ED5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5145D9-9F46-6C42-8A48-AD840D7CB7D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333E42-11C0-194D-9FDB-B4D5C9D6FF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F63DE60-BA80-6743-BC94-F834A8A6A2B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236117-C935-1441-8729-51CA6D64FC24}"/>
              </a:ext>
            </a:extLst>
          </p:cNvPr>
          <p:cNvSpPr>
            <a:spLocks noGrp="1"/>
          </p:cNvSpPr>
          <p:nvPr>
            <p:ph type="dt" sz="half" idx="10"/>
          </p:nvPr>
        </p:nvSpPr>
        <p:spPr/>
        <p:txBody>
          <a:bodyPr/>
          <a:lstStyle/>
          <a:p>
            <a:r>
              <a:rPr lang="en-IN"/>
              <a:t>Thursday, May 11th 2019</a:t>
            </a:r>
            <a:endParaRPr lang="en-US"/>
          </a:p>
        </p:txBody>
      </p:sp>
      <p:sp>
        <p:nvSpPr>
          <p:cNvPr id="8" name="Footer Placeholder 7">
            <a:extLst>
              <a:ext uri="{FF2B5EF4-FFF2-40B4-BE49-F238E27FC236}">
                <a16:creationId xmlns:a16="http://schemas.microsoft.com/office/drawing/2014/main" id="{C6A4B963-0E73-7E47-A438-40CEDE8EE773}"/>
              </a:ext>
            </a:extLst>
          </p:cNvPr>
          <p:cNvSpPr>
            <a:spLocks noGrp="1"/>
          </p:cNvSpPr>
          <p:nvPr>
            <p:ph type="ftr" sz="quarter" idx="11"/>
          </p:nvPr>
        </p:nvSpPr>
        <p:spPr/>
        <p:txBody>
          <a:bodyPr/>
          <a:lstStyle/>
          <a:p>
            <a:r>
              <a:rPr lang="en-US"/>
              <a:t>AMNAYA Copyright (C)</a:t>
            </a:r>
          </a:p>
        </p:txBody>
      </p:sp>
      <p:sp>
        <p:nvSpPr>
          <p:cNvPr id="9" name="Slide Number Placeholder 8">
            <a:extLst>
              <a:ext uri="{FF2B5EF4-FFF2-40B4-BE49-F238E27FC236}">
                <a16:creationId xmlns:a16="http://schemas.microsoft.com/office/drawing/2014/main" id="{F17D9BE3-FE0B-0F4A-9224-0FEA246F3F28}"/>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14636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C78E-ABC0-D847-A927-965DBD4958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29F4D1-44CD-D54C-8D64-BB92BC712AFB}"/>
              </a:ext>
            </a:extLst>
          </p:cNvPr>
          <p:cNvSpPr>
            <a:spLocks noGrp="1"/>
          </p:cNvSpPr>
          <p:nvPr>
            <p:ph type="dt" sz="half" idx="10"/>
          </p:nvPr>
        </p:nvSpPr>
        <p:spPr/>
        <p:txBody>
          <a:bodyPr/>
          <a:lstStyle/>
          <a:p>
            <a:r>
              <a:rPr lang="en-IN"/>
              <a:t>Thursday, May 11th 2019</a:t>
            </a:r>
            <a:endParaRPr lang="en-US"/>
          </a:p>
        </p:txBody>
      </p:sp>
      <p:sp>
        <p:nvSpPr>
          <p:cNvPr id="4" name="Footer Placeholder 3">
            <a:extLst>
              <a:ext uri="{FF2B5EF4-FFF2-40B4-BE49-F238E27FC236}">
                <a16:creationId xmlns:a16="http://schemas.microsoft.com/office/drawing/2014/main" id="{F136EC7A-7CD1-7A43-A56A-154448035172}"/>
              </a:ext>
            </a:extLst>
          </p:cNvPr>
          <p:cNvSpPr>
            <a:spLocks noGrp="1"/>
          </p:cNvSpPr>
          <p:nvPr>
            <p:ph type="ftr" sz="quarter" idx="11"/>
          </p:nvPr>
        </p:nvSpPr>
        <p:spPr/>
        <p:txBody>
          <a:bodyPr/>
          <a:lstStyle/>
          <a:p>
            <a:r>
              <a:rPr lang="en-US"/>
              <a:t>AMNAYA Copyright (C)</a:t>
            </a:r>
          </a:p>
        </p:txBody>
      </p:sp>
      <p:sp>
        <p:nvSpPr>
          <p:cNvPr id="5" name="Slide Number Placeholder 4">
            <a:extLst>
              <a:ext uri="{FF2B5EF4-FFF2-40B4-BE49-F238E27FC236}">
                <a16:creationId xmlns:a16="http://schemas.microsoft.com/office/drawing/2014/main" id="{4598A5FE-CF6F-994C-AE58-4CF1F57EC4A2}"/>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3788310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C75076-FB34-4E4C-A425-994368807C8A}"/>
              </a:ext>
            </a:extLst>
          </p:cNvPr>
          <p:cNvSpPr>
            <a:spLocks noGrp="1"/>
          </p:cNvSpPr>
          <p:nvPr>
            <p:ph type="dt" sz="half" idx="10"/>
          </p:nvPr>
        </p:nvSpPr>
        <p:spPr/>
        <p:txBody>
          <a:bodyPr/>
          <a:lstStyle/>
          <a:p>
            <a:r>
              <a:rPr lang="en-IN"/>
              <a:t>Thursday, May 11th 2019</a:t>
            </a:r>
            <a:endParaRPr lang="en-US"/>
          </a:p>
        </p:txBody>
      </p:sp>
      <p:sp>
        <p:nvSpPr>
          <p:cNvPr id="3" name="Footer Placeholder 2">
            <a:extLst>
              <a:ext uri="{FF2B5EF4-FFF2-40B4-BE49-F238E27FC236}">
                <a16:creationId xmlns:a16="http://schemas.microsoft.com/office/drawing/2014/main" id="{4046F0E5-8085-6543-AC94-B0AD7AA24A40}"/>
              </a:ext>
            </a:extLst>
          </p:cNvPr>
          <p:cNvSpPr>
            <a:spLocks noGrp="1"/>
          </p:cNvSpPr>
          <p:nvPr>
            <p:ph type="ftr" sz="quarter" idx="11"/>
          </p:nvPr>
        </p:nvSpPr>
        <p:spPr/>
        <p:txBody>
          <a:bodyPr/>
          <a:lstStyle/>
          <a:p>
            <a:r>
              <a:rPr lang="en-US"/>
              <a:t>AMNAYA Copyright (C)</a:t>
            </a:r>
          </a:p>
        </p:txBody>
      </p:sp>
      <p:sp>
        <p:nvSpPr>
          <p:cNvPr id="4" name="Slide Number Placeholder 3">
            <a:extLst>
              <a:ext uri="{FF2B5EF4-FFF2-40B4-BE49-F238E27FC236}">
                <a16:creationId xmlns:a16="http://schemas.microsoft.com/office/drawing/2014/main" id="{84170260-4E0B-524D-93BE-83A3F50EA53C}"/>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215957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575D-F869-1642-82A8-6A58AA13F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195DEB-CA68-A441-9AB7-A44156C1B9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60B14E-4F8F-684D-94BD-7D8CB8211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21C7E7-CF06-B847-98F4-4FE8BF35EFA2}"/>
              </a:ext>
            </a:extLst>
          </p:cNvPr>
          <p:cNvSpPr>
            <a:spLocks noGrp="1"/>
          </p:cNvSpPr>
          <p:nvPr>
            <p:ph type="dt" sz="half" idx="10"/>
          </p:nvPr>
        </p:nvSpPr>
        <p:spPr/>
        <p:txBody>
          <a:bodyPr/>
          <a:lstStyle/>
          <a:p>
            <a:r>
              <a:rPr lang="en-IN"/>
              <a:t>Thursday, May 11th 2019</a:t>
            </a:r>
            <a:endParaRPr lang="en-US"/>
          </a:p>
        </p:txBody>
      </p:sp>
      <p:sp>
        <p:nvSpPr>
          <p:cNvPr id="6" name="Footer Placeholder 5">
            <a:extLst>
              <a:ext uri="{FF2B5EF4-FFF2-40B4-BE49-F238E27FC236}">
                <a16:creationId xmlns:a16="http://schemas.microsoft.com/office/drawing/2014/main" id="{FD26E2F1-BE8B-4243-96FB-FE44FBB97852}"/>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EC179DBC-C112-2740-AEC6-CCD4523FF62A}"/>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2937420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D5F4E-AAFD-0241-BB0D-076868C9E1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6BE4E-C980-C246-AD85-DE0D63EAED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7A63D0-2D06-5441-8591-4363657D2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438F9A-10B2-C447-8AE9-E0434412B094}"/>
              </a:ext>
            </a:extLst>
          </p:cNvPr>
          <p:cNvSpPr>
            <a:spLocks noGrp="1"/>
          </p:cNvSpPr>
          <p:nvPr>
            <p:ph type="dt" sz="half" idx="10"/>
          </p:nvPr>
        </p:nvSpPr>
        <p:spPr/>
        <p:txBody>
          <a:bodyPr/>
          <a:lstStyle/>
          <a:p>
            <a:r>
              <a:rPr lang="en-IN"/>
              <a:t>Thursday, May 11th 2019</a:t>
            </a:r>
            <a:endParaRPr lang="en-US"/>
          </a:p>
        </p:txBody>
      </p:sp>
      <p:sp>
        <p:nvSpPr>
          <p:cNvPr id="6" name="Footer Placeholder 5">
            <a:extLst>
              <a:ext uri="{FF2B5EF4-FFF2-40B4-BE49-F238E27FC236}">
                <a16:creationId xmlns:a16="http://schemas.microsoft.com/office/drawing/2014/main" id="{E16DDE6E-8073-B44E-A2BA-EC8220492345}"/>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11822471-F779-134D-BDA0-D42F662D788E}"/>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890507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A6306-76B2-304E-80AC-489C8FA2D5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9D956C-8ED1-1343-B308-8DD40B757D1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A61C43-EADF-B947-9BE0-C9BF60329EAE}"/>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F50C4481-4718-7446-BBCC-D40F76A49A5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922EB1B3-D427-0843-BE8D-08EB715BD5EF}"/>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3541845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D12204-D9E5-2C48-8B39-3B650D79C6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333B2F-A688-F541-B50F-B3E77FB208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61E160-F645-0847-8FE9-DF4CCE629532}"/>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2AF150CB-CCFA-454C-A734-1FBCDD4FF8C9}"/>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B3EE3446-AA32-814E-B3CC-411E1CA2FF4E}"/>
              </a:ext>
            </a:extLst>
          </p:cNvPr>
          <p:cNvSpPr>
            <a:spLocks noGrp="1"/>
          </p:cNvSpPr>
          <p:nvPr>
            <p:ph type="sldNum" sz="quarter" idx="12"/>
          </p:nvPr>
        </p:nvSpPr>
        <p:spPr/>
        <p:txBody>
          <a:bodyPr/>
          <a:lstStyle/>
          <a:p>
            <a:fld id="{E780DAB0-66C9-6248-A472-5F79E02CB431}" type="slidenum">
              <a:rPr lang="en-US" smtClean="0"/>
              <a:t>‹#›</a:t>
            </a:fld>
            <a:endParaRPr lang="en-US"/>
          </a:p>
        </p:txBody>
      </p:sp>
    </p:spTree>
    <p:extLst>
      <p:ext uri="{BB962C8B-B14F-4D97-AF65-F5344CB8AC3E}">
        <p14:creationId xmlns:p14="http://schemas.microsoft.com/office/powerpoint/2010/main" val="113057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A849AA-FDE2-9946-BE01-49EC5F70F8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A21453-EE15-A14B-BE4C-76742914D1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5D8BA-2244-D242-95AC-38F94DC847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IN"/>
              <a:t>Thursday, May 11th 2019</a:t>
            </a:r>
            <a:endParaRPr lang="en-US"/>
          </a:p>
        </p:txBody>
      </p:sp>
      <p:sp>
        <p:nvSpPr>
          <p:cNvPr id="5" name="Footer Placeholder 4">
            <a:extLst>
              <a:ext uri="{FF2B5EF4-FFF2-40B4-BE49-F238E27FC236}">
                <a16:creationId xmlns:a16="http://schemas.microsoft.com/office/drawing/2014/main" id="{F68C106D-DFA0-124F-888B-753656F503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AMNAYA Copyright (C)</a:t>
            </a:r>
          </a:p>
        </p:txBody>
      </p:sp>
      <p:sp>
        <p:nvSpPr>
          <p:cNvPr id="6" name="Slide Number Placeholder 5">
            <a:extLst>
              <a:ext uri="{FF2B5EF4-FFF2-40B4-BE49-F238E27FC236}">
                <a16:creationId xmlns:a16="http://schemas.microsoft.com/office/drawing/2014/main" id="{24F1016E-11D2-824C-9B3B-E3E7C6421C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0DAB0-66C9-6248-A472-5F79E02CB431}" type="slidenum">
              <a:rPr lang="en-US" smtClean="0"/>
              <a:t>‹#›</a:t>
            </a:fld>
            <a:endParaRPr lang="en-US"/>
          </a:p>
        </p:txBody>
      </p:sp>
    </p:spTree>
    <p:extLst>
      <p:ext uri="{BB962C8B-B14F-4D97-AF65-F5344CB8AC3E}">
        <p14:creationId xmlns:p14="http://schemas.microsoft.com/office/powerpoint/2010/main" val="3603349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tiff"/></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image" Target="../media/image10.svg"/><Relationship Id="rId21" Type="http://schemas.openxmlformats.org/officeDocument/2006/relationships/image" Target="../media/image28.pn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2.jpg"/><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sv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3.tiff"/><Relationship Id="rId5" Type="http://schemas.openxmlformats.org/officeDocument/2006/relationships/image" Target="../media/image32.tiff"/><Relationship Id="rId4" Type="http://schemas.openxmlformats.org/officeDocument/2006/relationships/image" Target="../media/image31.tiff"/></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jpg"/><Relationship Id="rId5" Type="http://schemas.microsoft.com/office/2007/relationships/hdphoto" Target="../media/hdphoto4.wdp"/><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1.tiff"/><Relationship Id="rId13" Type="http://schemas.openxmlformats.org/officeDocument/2006/relationships/hyperlink" Target="http://www.dairyworks.co.nz/" TargetMode="External"/><Relationship Id="rId3" Type="http://schemas.openxmlformats.org/officeDocument/2006/relationships/image" Target="../media/image37.tiff"/><Relationship Id="rId7" Type="http://schemas.openxmlformats.org/officeDocument/2006/relationships/hyperlink" Target="http://www.blueriverdairy.co.nz/" TargetMode="External"/><Relationship Id="rId12" Type="http://schemas.openxmlformats.org/officeDocument/2006/relationships/image" Target="../media/image43.tiff"/><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40.tiff"/><Relationship Id="rId11" Type="http://schemas.openxmlformats.org/officeDocument/2006/relationships/hyperlink" Target="http://www.dgc.co.nz/" TargetMode="External"/><Relationship Id="rId5" Type="http://schemas.openxmlformats.org/officeDocument/2006/relationships/image" Target="../media/image39.tiff"/><Relationship Id="rId15" Type="http://schemas.openxmlformats.org/officeDocument/2006/relationships/image" Target="../media/image44.tiff"/><Relationship Id="rId10" Type="http://schemas.openxmlformats.org/officeDocument/2006/relationships/image" Target="../media/image42.jpeg"/><Relationship Id="rId4" Type="http://schemas.openxmlformats.org/officeDocument/2006/relationships/image" Target="../media/image38.tiff"/><Relationship Id="rId9" Type="http://schemas.openxmlformats.org/officeDocument/2006/relationships/hyperlink" Target="http://www.canaryfoods.co.nz/" TargetMode="External"/><Relationship Id="rId14" Type="http://schemas.openxmlformats.org/officeDocument/2006/relationships/image" Target="../media/image2.jpg"/></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jpg"/><Relationship Id="rId3" Type="http://schemas.microsoft.com/office/2007/relationships/hdphoto" Target="../media/hdphoto5.wdp"/><Relationship Id="rId7" Type="http://schemas.openxmlformats.org/officeDocument/2006/relationships/image" Target="../media/image48.png"/><Relationship Id="rId12" Type="http://schemas.microsoft.com/office/2007/relationships/hdphoto" Target="../media/hdphoto9.wdp"/><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7.tiff"/><Relationship Id="rId11" Type="http://schemas.openxmlformats.org/officeDocument/2006/relationships/image" Target="../media/image50.png"/><Relationship Id="rId5" Type="http://schemas.microsoft.com/office/2007/relationships/hdphoto" Target="../media/hdphoto6.wdp"/><Relationship Id="rId10" Type="http://schemas.microsoft.com/office/2007/relationships/hdphoto" Target="../media/hdphoto8.wdp"/><Relationship Id="rId4" Type="http://schemas.openxmlformats.org/officeDocument/2006/relationships/image" Target="../media/image46.png"/><Relationship Id="rId9" Type="http://schemas.openxmlformats.org/officeDocument/2006/relationships/image" Target="../media/image49.png"/></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54.png"/><Relationship Id="rId13" Type="http://schemas.microsoft.com/office/2007/relationships/hdphoto" Target="../media/hdphoto15.wdp"/><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3.png"/><Relationship Id="rId11" Type="http://schemas.microsoft.com/office/2007/relationships/hdphoto" Target="../media/hdphoto14.wdp"/><Relationship Id="rId5" Type="http://schemas.microsoft.com/office/2007/relationships/hdphoto" Target="../media/hdphoto11.wdp"/><Relationship Id="rId10" Type="http://schemas.openxmlformats.org/officeDocument/2006/relationships/image" Target="../media/image55.png"/><Relationship Id="rId4" Type="http://schemas.openxmlformats.org/officeDocument/2006/relationships/image" Target="../media/image52.png"/><Relationship Id="rId9" Type="http://schemas.microsoft.com/office/2007/relationships/hdphoto" Target="../media/hdphoto13.wdp"/><Relationship Id="rId14" Type="http://schemas.openxmlformats.org/officeDocument/2006/relationships/image" Target="../media/image2.jpg"/></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60.png"/><Relationship Id="rId3" Type="http://schemas.microsoft.com/office/2007/relationships/hdphoto" Target="../media/hdphoto16.wdp"/><Relationship Id="rId7" Type="http://schemas.microsoft.com/office/2007/relationships/hdphoto" Target="../media/hdphoto18.wdp"/><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9.png"/><Relationship Id="rId5" Type="http://schemas.microsoft.com/office/2007/relationships/hdphoto" Target="../media/hdphoto17.wdp"/><Relationship Id="rId10" Type="http://schemas.openxmlformats.org/officeDocument/2006/relationships/image" Target="../media/image2.jpg"/><Relationship Id="rId4" Type="http://schemas.openxmlformats.org/officeDocument/2006/relationships/image" Target="../media/image58.png"/><Relationship Id="rId9" Type="http://schemas.microsoft.com/office/2007/relationships/hdphoto" Target="../media/hdphoto19.wdp"/></Relationships>
</file>

<file path=ppt/slides/_rels/slide39.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68.tiff"/><Relationship Id="rId3" Type="http://schemas.openxmlformats.org/officeDocument/2006/relationships/image" Target="../media/image62.png"/><Relationship Id="rId7" Type="http://schemas.openxmlformats.org/officeDocument/2006/relationships/image" Target="../media/image64.png"/><Relationship Id="rId12" Type="http://schemas.microsoft.com/office/2007/relationships/hdphoto" Target="../media/hdphoto23.wdp"/><Relationship Id="rId2" Type="http://schemas.openxmlformats.org/officeDocument/2006/relationships/image" Target="../media/image61.tiff"/><Relationship Id="rId1" Type="http://schemas.openxmlformats.org/officeDocument/2006/relationships/slideLayout" Target="../slideLayouts/slideLayout2.xml"/><Relationship Id="rId6" Type="http://schemas.microsoft.com/office/2007/relationships/hdphoto" Target="../media/hdphoto21.wdp"/><Relationship Id="rId11" Type="http://schemas.openxmlformats.org/officeDocument/2006/relationships/image" Target="../media/image67.png"/><Relationship Id="rId5" Type="http://schemas.openxmlformats.org/officeDocument/2006/relationships/image" Target="../media/image63.png"/><Relationship Id="rId10" Type="http://schemas.openxmlformats.org/officeDocument/2006/relationships/image" Target="../media/image66.tiff"/><Relationship Id="rId4" Type="http://schemas.microsoft.com/office/2007/relationships/hdphoto" Target="../media/hdphoto20.wdp"/><Relationship Id="rId9" Type="http://schemas.openxmlformats.org/officeDocument/2006/relationships/image" Target="../media/image65.tiff"/><Relationship Id="rId14" Type="http://schemas.openxmlformats.org/officeDocument/2006/relationships/image" Target="../media/image2.jpg"/></Relationships>
</file>

<file path=ppt/slides/_rels/slide40.xml.rels><?xml version="1.0" encoding="UTF-8" standalone="yes"?>
<Relationships xmlns="http://schemas.openxmlformats.org/package/2006/relationships"><Relationship Id="rId8" Type="http://schemas.openxmlformats.org/officeDocument/2006/relationships/image" Target="../media/image60.png"/><Relationship Id="rId3" Type="http://schemas.microsoft.com/office/2007/relationships/hdphoto" Target="../media/hdphoto24.wdp"/><Relationship Id="rId7" Type="http://schemas.microsoft.com/office/2007/relationships/hdphoto" Target="../media/hdphoto26.wdp"/><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9.png"/><Relationship Id="rId5" Type="http://schemas.microsoft.com/office/2007/relationships/hdphoto" Target="../media/hdphoto25.wdp"/><Relationship Id="rId10" Type="http://schemas.openxmlformats.org/officeDocument/2006/relationships/image" Target="../media/image2.jpg"/><Relationship Id="rId4" Type="http://schemas.openxmlformats.org/officeDocument/2006/relationships/image" Target="../media/image58.png"/><Relationship Id="rId9" Type="http://schemas.microsoft.com/office/2007/relationships/hdphoto" Target="../media/hdphoto27.wdp"/></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13" Type="http://schemas.microsoft.com/office/2007/relationships/hdphoto" Target="../media/hdphoto33.wdp"/><Relationship Id="rId3" Type="http://schemas.microsoft.com/office/2007/relationships/hdphoto" Target="../media/hdphoto28.wdp"/><Relationship Id="rId7" Type="http://schemas.microsoft.com/office/2007/relationships/hdphoto" Target="../media/hdphoto30.wdp"/><Relationship Id="rId12" Type="http://schemas.openxmlformats.org/officeDocument/2006/relationships/image" Target="../media/image72.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70.png"/><Relationship Id="rId11" Type="http://schemas.microsoft.com/office/2007/relationships/hdphoto" Target="../media/hdphoto32.wdp"/><Relationship Id="rId5" Type="http://schemas.microsoft.com/office/2007/relationships/hdphoto" Target="../media/hdphoto29.wdp"/><Relationship Id="rId10" Type="http://schemas.openxmlformats.org/officeDocument/2006/relationships/image" Target="../media/image55.png"/><Relationship Id="rId4" Type="http://schemas.openxmlformats.org/officeDocument/2006/relationships/image" Target="../media/image69.png"/><Relationship Id="rId9" Type="http://schemas.microsoft.com/office/2007/relationships/hdphoto" Target="../media/hdphoto31.wdp"/><Relationship Id="rId14" Type="http://schemas.openxmlformats.org/officeDocument/2006/relationships/image" Target="../media/image2.jpg"/></Relationships>
</file>

<file path=ppt/slides/_rels/slide42.xml.rels><?xml version="1.0" encoding="UTF-8" standalone="yes"?>
<Relationships xmlns="http://schemas.openxmlformats.org/package/2006/relationships"><Relationship Id="rId8" Type="http://schemas.microsoft.com/office/2007/relationships/hdphoto" Target="../media/hdphoto36.wdp"/><Relationship Id="rId3" Type="http://schemas.openxmlformats.org/officeDocument/2006/relationships/image" Target="../media/image73.png"/><Relationship Id="rId7" Type="http://schemas.openxmlformats.org/officeDocument/2006/relationships/image" Target="../media/image75.png"/><Relationship Id="rId2" Type="http://schemas.openxmlformats.org/officeDocument/2006/relationships/image" Target="../media/image2.jpg"/><Relationship Id="rId1" Type="http://schemas.openxmlformats.org/officeDocument/2006/relationships/slideLayout" Target="../slideLayouts/slideLayout2.xml"/><Relationship Id="rId6" Type="http://schemas.microsoft.com/office/2007/relationships/hdphoto" Target="../media/hdphoto35.wdp"/><Relationship Id="rId5" Type="http://schemas.openxmlformats.org/officeDocument/2006/relationships/image" Target="../media/image74.png"/><Relationship Id="rId4" Type="http://schemas.microsoft.com/office/2007/relationships/hdphoto" Target="../media/hdphoto34.wdp"/></Relationships>
</file>

<file path=ppt/slides/_rels/slide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jpg"/><Relationship Id="rId1" Type="http://schemas.openxmlformats.org/officeDocument/2006/relationships/slideLayout" Target="../slideLayouts/slideLayout2.xml"/><Relationship Id="rId4" Type="http://schemas.microsoft.com/office/2007/relationships/hdphoto" Target="../media/hdphoto37.wdp"/></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2.jpg"/><Relationship Id="rId3" Type="http://schemas.microsoft.com/office/2007/relationships/hdphoto" Target="../media/hdphoto38.wdp"/><Relationship Id="rId7" Type="http://schemas.microsoft.com/office/2007/relationships/hdphoto" Target="../media/hdphoto40.wdp"/><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79.png"/><Relationship Id="rId5" Type="http://schemas.microsoft.com/office/2007/relationships/hdphoto" Target="../media/hdphoto39.wdp"/><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3" Type="http://schemas.openxmlformats.org/officeDocument/2006/relationships/image" Target="../media/image90.tiff"/><Relationship Id="rId18" Type="http://schemas.openxmlformats.org/officeDocument/2006/relationships/image" Target="../media/image95.tiff"/><Relationship Id="rId26" Type="http://schemas.openxmlformats.org/officeDocument/2006/relationships/image" Target="../media/image41.tiff"/><Relationship Id="rId39" Type="http://schemas.openxmlformats.org/officeDocument/2006/relationships/image" Target="../media/image112.tiff"/><Relationship Id="rId21" Type="http://schemas.openxmlformats.org/officeDocument/2006/relationships/image" Target="../media/image39.tiff"/><Relationship Id="rId34" Type="http://schemas.openxmlformats.org/officeDocument/2006/relationships/image" Target="../media/image108.tiff"/><Relationship Id="rId7" Type="http://schemas.openxmlformats.org/officeDocument/2006/relationships/image" Target="../media/image84.tiff"/><Relationship Id="rId12" Type="http://schemas.openxmlformats.org/officeDocument/2006/relationships/image" Target="../media/image89.tiff"/><Relationship Id="rId17" Type="http://schemas.openxmlformats.org/officeDocument/2006/relationships/image" Target="../media/image94.tiff"/><Relationship Id="rId25" Type="http://schemas.openxmlformats.org/officeDocument/2006/relationships/image" Target="../media/image100.tiff"/><Relationship Id="rId33" Type="http://schemas.openxmlformats.org/officeDocument/2006/relationships/image" Target="../media/image107.tiff"/><Relationship Id="rId38" Type="http://schemas.openxmlformats.org/officeDocument/2006/relationships/image" Target="../media/image2.jpg"/><Relationship Id="rId2" Type="http://schemas.openxmlformats.org/officeDocument/2006/relationships/notesSlide" Target="../notesSlides/notesSlide2.xml"/><Relationship Id="rId16" Type="http://schemas.openxmlformats.org/officeDocument/2006/relationships/image" Target="../media/image93.tiff"/><Relationship Id="rId20" Type="http://schemas.openxmlformats.org/officeDocument/2006/relationships/image" Target="../media/image96.tiff"/><Relationship Id="rId29" Type="http://schemas.openxmlformats.org/officeDocument/2006/relationships/image" Target="../media/image103.tiff"/><Relationship Id="rId1" Type="http://schemas.openxmlformats.org/officeDocument/2006/relationships/slideLayout" Target="../slideLayouts/slideLayout2.xml"/><Relationship Id="rId6" Type="http://schemas.openxmlformats.org/officeDocument/2006/relationships/image" Target="../media/image83.tiff"/><Relationship Id="rId11" Type="http://schemas.openxmlformats.org/officeDocument/2006/relationships/image" Target="../media/image88.tiff"/><Relationship Id="rId24" Type="http://schemas.openxmlformats.org/officeDocument/2006/relationships/image" Target="../media/image99.tiff"/><Relationship Id="rId32" Type="http://schemas.openxmlformats.org/officeDocument/2006/relationships/image" Target="../media/image106.tiff"/><Relationship Id="rId37" Type="http://schemas.openxmlformats.org/officeDocument/2006/relationships/image" Target="../media/image111.tiff"/><Relationship Id="rId5" Type="http://schemas.openxmlformats.org/officeDocument/2006/relationships/image" Target="../media/image82.tiff"/><Relationship Id="rId15" Type="http://schemas.openxmlformats.org/officeDocument/2006/relationships/image" Target="../media/image92.tiff"/><Relationship Id="rId23" Type="http://schemas.openxmlformats.org/officeDocument/2006/relationships/image" Target="../media/image98.tiff"/><Relationship Id="rId28" Type="http://schemas.openxmlformats.org/officeDocument/2006/relationships/image" Target="../media/image102.tiff"/><Relationship Id="rId36" Type="http://schemas.openxmlformats.org/officeDocument/2006/relationships/image" Target="../media/image110.tiff"/><Relationship Id="rId10" Type="http://schemas.openxmlformats.org/officeDocument/2006/relationships/image" Target="../media/image87.tiff"/><Relationship Id="rId19" Type="http://schemas.openxmlformats.org/officeDocument/2006/relationships/image" Target="../media/image43.tiff"/><Relationship Id="rId31" Type="http://schemas.openxmlformats.org/officeDocument/2006/relationships/image" Target="../media/image105.tiff"/><Relationship Id="rId4" Type="http://schemas.openxmlformats.org/officeDocument/2006/relationships/image" Target="../media/image81.tiff"/><Relationship Id="rId9" Type="http://schemas.openxmlformats.org/officeDocument/2006/relationships/image" Target="../media/image86.tiff"/><Relationship Id="rId14" Type="http://schemas.openxmlformats.org/officeDocument/2006/relationships/image" Target="../media/image91.tiff"/><Relationship Id="rId22" Type="http://schemas.openxmlformats.org/officeDocument/2006/relationships/image" Target="../media/image97.tiff"/><Relationship Id="rId27" Type="http://schemas.openxmlformats.org/officeDocument/2006/relationships/image" Target="../media/image101.tiff"/><Relationship Id="rId30" Type="http://schemas.openxmlformats.org/officeDocument/2006/relationships/image" Target="../media/image104.tiff"/><Relationship Id="rId35" Type="http://schemas.openxmlformats.org/officeDocument/2006/relationships/image" Target="../media/image109.tiff"/><Relationship Id="rId8" Type="http://schemas.openxmlformats.org/officeDocument/2006/relationships/image" Target="../media/image85.tiff"/><Relationship Id="rId3" Type="http://schemas.openxmlformats.org/officeDocument/2006/relationships/image" Target="../media/image80.tiff"/></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3.JPG"/><Relationship Id="rId18" Type="http://schemas.openxmlformats.org/officeDocument/2006/relationships/image" Target="../media/image128.jpeg"/><Relationship Id="rId3" Type="http://schemas.openxmlformats.org/officeDocument/2006/relationships/image" Target="../media/image113.jpeg"/><Relationship Id="rId21" Type="http://schemas.openxmlformats.org/officeDocument/2006/relationships/image" Target="../media/image131.JPG"/><Relationship Id="rId7" Type="http://schemas.openxmlformats.org/officeDocument/2006/relationships/image" Target="../media/image117.jpeg"/><Relationship Id="rId12" Type="http://schemas.openxmlformats.org/officeDocument/2006/relationships/image" Target="../media/image122.jpeg"/><Relationship Id="rId17" Type="http://schemas.openxmlformats.org/officeDocument/2006/relationships/image" Target="../media/image127.JPG"/><Relationship Id="rId25" Type="http://schemas.openxmlformats.org/officeDocument/2006/relationships/image" Target="../media/image135.jpeg"/><Relationship Id="rId2" Type="http://schemas.openxmlformats.org/officeDocument/2006/relationships/image" Target="../media/image2.jpg"/><Relationship Id="rId16" Type="http://schemas.openxmlformats.org/officeDocument/2006/relationships/image" Target="../media/image126.PNG"/><Relationship Id="rId20" Type="http://schemas.openxmlformats.org/officeDocument/2006/relationships/image" Target="../media/image130.JPG"/><Relationship Id="rId1" Type="http://schemas.openxmlformats.org/officeDocument/2006/relationships/slideLayout" Target="../slideLayouts/slideLayout2.xml"/><Relationship Id="rId6" Type="http://schemas.openxmlformats.org/officeDocument/2006/relationships/image" Target="../media/image116.PNG"/><Relationship Id="rId11" Type="http://schemas.openxmlformats.org/officeDocument/2006/relationships/image" Target="../media/image121.JPG"/><Relationship Id="rId24" Type="http://schemas.openxmlformats.org/officeDocument/2006/relationships/image" Target="../media/image134.jpeg"/><Relationship Id="rId5" Type="http://schemas.openxmlformats.org/officeDocument/2006/relationships/image" Target="../media/image115.JPG"/><Relationship Id="rId15" Type="http://schemas.openxmlformats.org/officeDocument/2006/relationships/image" Target="../media/image125.JPG"/><Relationship Id="rId23" Type="http://schemas.openxmlformats.org/officeDocument/2006/relationships/image" Target="../media/image133.JPG"/><Relationship Id="rId10" Type="http://schemas.openxmlformats.org/officeDocument/2006/relationships/image" Target="../media/image120.JPG"/><Relationship Id="rId19" Type="http://schemas.openxmlformats.org/officeDocument/2006/relationships/image" Target="../media/image129.JPG"/><Relationship Id="rId4" Type="http://schemas.openxmlformats.org/officeDocument/2006/relationships/image" Target="../media/image114.jpeg"/><Relationship Id="rId9" Type="http://schemas.openxmlformats.org/officeDocument/2006/relationships/image" Target="../media/image119.JPG"/><Relationship Id="rId14" Type="http://schemas.openxmlformats.org/officeDocument/2006/relationships/image" Target="../media/image124.jpeg"/><Relationship Id="rId22" Type="http://schemas.openxmlformats.org/officeDocument/2006/relationships/image" Target="../media/image132.JPG"/></Relationships>
</file>

<file path=ppt/slides/_rels/slide51.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82.tiff"/><Relationship Id="rId7" Type="http://schemas.openxmlformats.org/officeDocument/2006/relationships/image" Target="../media/image124.jpeg"/><Relationship Id="rId2" Type="http://schemas.openxmlformats.org/officeDocument/2006/relationships/image" Target="../media/image105.tiff"/><Relationship Id="rId1" Type="http://schemas.openxmlformats.org/officeDocument/2006/relationships/slideLayout" Target="../slideLayouts/slideLayout2.xml"/><Relationship Id="rId6" Type="http://schemas.openxmlformats.org/officeDocument/2006/relationships/image" Target="../media/image88.tiff"/><Relationship Id="rId5" Type="http://schemas.openxmlformats.org/officeDocument/2006/relationships/image" Target="../media/image106.tiff"/><Relationship Id="rId10" Type="http://schemas.openxmlformats.org/officeDocument/2006/relationships/image" Target="../media/image2.jpg"/><Relationship Id="rId4" Type="http://schemas.openxmlformats.org/officeDocument/2006/relationships/image" Target="../media/image121.JPG"/><Relationship Id="rId9" Type="http://schemas.openxmlformats.org/officeDocument/2006/relationships/image" Target="../media/image118.PNG"/></Relationships>
</file>

<file path=ppt/slides/_rels/slide5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3.jpeg"/><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88.tiff"/><Relationship Id="rId4" Type="http://schemas.openxmlformats.org/officeDocument/2006/relationships/image" Target="../media/image127.JP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6.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amnaya.us/" TargetMode="External"/><Relationship Id="rId2" Type="http://schemas.openxmlformats.org/officeDocument/2006/relationships/hyperlink" Target="mailto:business@amnayacor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DAE9AA-9359-5641-B596-A7C33484E8FB}"/>
              </a:ext>
            </a:extLst>
          </p:cNvPr>
          <p:cNvSpPr>
            <a:spLocks noGrp="1"/>
          </p:cNvSpPr>
          <p:nvPr>
            <p:ph type="dt" sz="half" idx="10"/>
          </p:nvPr>
        </p:nvSpPr>
        <p:spPr/>
        <p:txBody>
          <a:bodyPr/>
          <a:lstStyle/>
          <a:p>
            <a:fld id="{B0347D45-98AF-EA45-9908-81E52C8748F2}" type="datetime1">
              <a:rPr lang="en-IN" smtClean="0"/>
              <a:t>28/08/20</a:t>
            </a:fld>
            <a:endParaRPr lang="en-US"/>
          </a:p>
        </p:txBody>
      </p:sp>
      <p:sp>
        <p:nvSpPr>
          <p:cNvPr id="3" name="Footer Placeholder 2">
            <a:extLst>
              <a:ext uri="{FF2B5EF4-FFF2-40B4-BE49-F238E27FC236}">
                <a16:creationId xmlns:a16="http://schemas.microsoft.com/office/drawing/2014/main" id="{2A631021-FF3C-F94D-905E-E907173B4569}"/>
              </a:ext>
            </a:extLst>
          </p:cNvPr>
          <p:cNvSpPr>
            <a:spLocks noGrp="1"/>
          </p:cNvSpPr>
          <p:nvPr>
            <p:ph type="ftr" sz="quarter" idx="11"/>
          </p:nvPr>
        </p:nvSpPr>
        <p:spPr/>
        <p:txBody>
          <a:bodyPr/>
          <a:lstStyle/>
          <a:p>
            <a:r>
              <a:rPr lang="en-US"/>
              <a:t>AMNAYA Copyright 2019</a:t>
            </a:r>
          </a:p>
        </p:txBody>
      </p:sp>
      <p:sp>
        <p:nvSpPr>
          <p:cNvPr id="4" name="Slide Number Placeholder 3">
            <a:extLst>
              <a:ext uri="{FF2B5EF4-FFF2-40B4-BE49-F238E27FC236}">
                <a16:creationId xmlns:a16="http://schemas.microsoft.com/office/drawing/2014/main" id="{F142EDF3-9AB2-8244-BDB3-6A33F714E610}"/>
              </a:ext>
            </a:extLst>
          </p:cNvPr>
          <p:cNvSpPr>
            <a:spLocks noGrp="1"/>
          </p:cNvSpPr>
          <p:nvPr>
            <p:ph type="sldNum" sz="quarter" idx="12"/>
          </p:nvPr>
        </p:nvSpPr>
        <p:spPr/>
        <p:txBody>
          <a:bodyPr/>
          <a:lstStyle/>
          <a:p>
            <a:fld id="{0C195B6B-013B-2344-932B-56B54F647037}" type="slidenum">
              <a:rPr lang="en-US" smtClean="0"/>
              <a:t>1</a:t>
            </a:fld>
            <a:endParaRPr lang="en-US"/>
          </a:p>
        </p:txBody>
      </p:sp>
      <p:pic>
        <p:nvPicPr>
          <p:cNvPr id="6" name="Picture 5" descr="A picture containing building, sitting&#13;&#10;&#13;&#10;Description automatically generated">
            <a:extLst>
              <a:ext uri="{FF2B5EF4-FFF2-40B4-BE49-F238E27FC236}">
                <a16:creationId xmlns:a16="http://schemas.microsoft.com/office/drawing/2014/main" id="{4F2EDA3F-273F-2E46-A525-A8C8A17FDB70}"/>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sharpenSoften amount="50000"/>
                    </a14:imgEffect>
                  </a14:imgLayer>
                </a14:imgProps>
              </a:ext>
            </a:extLst>
          </a:blip>
          <a:srcRect t="4615" b="4444"/>
          <a:stretch/>
        </p:blipFill>
        <p:spPr>
          <a:xfrm>
            <a:off x="4505035" y="1500553"/>
            <a:ext cx="3181930" cy="38568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Rectangle 4">
            <a:extLst>
              <a:ext uri="{FF2B5EF4-FFF2-40B4-BE49-F238E27FC236}">
                <a16:creationId xmlns:a16="http://schemas.microsoft.com/office/drawing/2014/main" id="{627EE8C9-9FF9-E64A-94F7-AC48FE6D9971}"/>
              </a:ext>
            </a:extLst>
          </p:cNvPr>
          <p:cNvSpPr/>
          <p:nvPr/>
        </p:nvSpPr>
        <p:spPr>
          <a:xfrm>
            <a:off x="4671571" y="5575961"/>
            <a:ext cx="2848857" cy="369332"/>
          </a:xfrm>
          <a:prstGeom prst="rect">
            <a:avLst/>
          </a:prstGeom>
          <a:solidFill>
            <a:schemeClr val="bg2">
              <a:lumMod val="90000"/>
            </a:schemeClr>
          </a:solidFill>
          <a:ln>
            <a:solidFill>
              <a:schemeClr val="tx1"/>
            </a:solidFill>
          </a:ln>
        </p:spPr>
        <p:txBody>
          <a:bodyPr wrap="none">
            <a:spAutoFit/>
          </a:bodyPr>
          <a:lstStyle/>
          <a:p>
            <a:pPr algn="ctr"/>
            <a:r>
              <a:rPr lang="en-US" dirty="0" err="1">
                <a:latin typeface="Gill Sans MT" panose="020B0502020104020203" pitchFamily="34" charset="77"/>
              </a:rPr>
              <a:t>ॐ</a:t>
            </a:r>
            <a:r>
              <a:rPr lang="en-US" dirty="0">
                <a:latin typeface="Gill Sans MT" panose="020B0502020104020203" pitchFamily="34" charset="77"/>
              </a:rPr>
              <a:t> </a:t>
            </a:r>
            <a:r>
              <a:rPr lang="en-US" dirty="0" err="1">
                <a:latin typeface="Gill Sans MT" panose="020B0502020104020203" pitchFamily="34" charset="77"/>
              </a:rPr>
              <a:t>अमनाय</a:t>
            </a:r>
            <a:r>
              <a:rPr lang="en-US" dirty="0">
                <a:latin typeface="Gill Sans MT" panose="020B0502020104020203" pitchFamily="34" charset="77"/>
              </a:rPr>
              <a:t> </a:t>
            </a:r>
            <a:r>
              <a:rPr lang="en-US" dirty="0" err="1">
                <a:latin typeface="Gill Sans MT" panose="020B0502020104020203" pitchFamily="34" charset="77"/>
              </a:rPr>
              <a:t>स्तुतये</a:t>
            </a:r>
            <a:r>
              <a:rPr lang="en-US" dirty="0">
                <a:latin typeface="Gill Sans MT" panose="020B0502020104020203" pitchFamily="34" charset="77"/>
              </a:rPr>
              <a:t> </a:t>
            </a:r>
            <a:r>
              <a:rPr lang="en-US" dirty="0" err="1">
                <a:latin typeface="Gill Sans MT" panose="020B0502020104020203" pitchFamily="34" charset="77"/>
              </a:rPr>
              <a:t>रुद्राय</a:t>
            </a:r>
            <a:r>
              <a:rPr lang="en-US" dirty="0">
                <a:latin typeface="Gill Sans MT" panose="020B0502020104020203" pitchFamily="34" charset="77"/>
              </a:rPr>
              <a:t> </a:t>
            </a:r>
            <a:r>
              <a:rPr lang="en-US" dirty="0" err="1">
                <a:latin typeface="Gill Sans MT" panose="020B0502020104020203" pitchFamily="34" charset="77"/>
              </a:rPr>
              <a:t>नमः</a:t>
            </a:r>
            <a:endParaRPr lang="en-US" dirty="0">
              <a:latin typeface="Gill Sans MT" panose="020B0502020104020203" pitchFamily="34" charset="77"/>
            </a:endParaRPr>
          </a:p>
        </p:txBody>
      </p:sp>
    </p:spTree>
    <p:extLst>
      <p:ext uri="{BB962C8B-B14F-4D97-AF65-F5344CB8AC3E}">
        <p14:creationId xmlns:p14="http://schemas.microsoft.com/office/powerpoint/2010/main" val="211084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clipart&#13;&#10;&#13;&#10;Description automatically generated">
            <a:extLst>
              <a:ext uri="{FF2B5EF4-FFF2-40B4-BE49-F238E27FC236}">
                <a16:creationId xmlns:a16="http://schemas.microsoft.com/office/drawing/2014/main" id="{3F5C153C-3A41-CC40-A956-F946354788C3}"/>
              </a:ext>
            </a:extLst>
          </p:cNvPr>
          <p:cNvPicPr>
            <a:picLocks noChangeAspect="1"/>
          </p:cNvPicPr>
          <p:nvPr/>
        </p:nvPicPr>
        <p:blipFill>
          <a:blip r:embed="rId2"/>
          <a:stretch>
            <a:fillRect/>
          </a:stretch>
        </p:blipFill>
        <p:spPr>
          <a:xfrm>
            <a:off x="275767" y="5436296"/>
            <a:ext cx="1199707" cy="1199707"/>
          </a:xfrm>
          <a:prstGeom prst="rect">
            <a:avLst/>
          </a:prstGeom>
        </p:spPr>
      </p:pic>
      <p:pic>
        <p:nvPicPr>
          <p:cNvPr id="16" name="Picture 15">
            <a:extLst>
              <a:ext uri="{FF2B5EF4-FFF2-40B4-BE49-F238E27FC236}">
                <a16:creationId xmlns:a16="http://schemas.microsoft.com/office/drawing/2014/main" id="{13707D21-7282-4745-A3CE-D625EB33AE6F}"/>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4757967" y="1876402"/>
            <a:ext cx="7820442" cy="4856906"/>
          </a:xfrm>
          <a:prstGeom prst="rect">
            <a:avLst/>
          </a:prstGeom>
        </p:spPr>
      </p:pic>
      <p:sp>
        <p:nvSpPr>
          <p:cNvPr id="17" name="Title 1">
            <a:extLst>
              <a:ext uri="{FF2B5EF4-FFF2-40B4-BE49-F238E27FC236}">
                <a16:creationId xmlns:a16="http://schemas.microsoft.com/office/drawing/2014/main" id="{1A466242-35D5-A64A-BAE9-B935419C7E2E}"/>
              </a:ext>
            </a:extLst>
          </p:cNvPr>
          <p:cNvSpPr txBox="1">
            <a:spLocks/>
          </p:cNvSpPr>
          <p:nvPr/>
        </p:nvSpPr>
        <p:spPr>
          <a:xfrm>
            <a:off x="148486" y="382469"/>
            <a:ext cx="9218962" cy="125464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400" dirty="0">
                <a:latin typeface="Gill Sans MT" panose="020B0502020104020203" pitchFamily="34" charset="77"/>
              </a:rPr>
              <a:t>AMNAYA GLOBAL VALUE CHAIN-DAIRY </a:t>
            </a:r>
            <a:br>
              <a:rPr lang="en-US" sz="3400" dirty="0">
                <a:latin typeface="Gill Sans MT" panose="020B0502020104020203" pitchFamily="34" charset="77"/>
              </a:rPr>
            </a:br>
            <a:br>
              <a:rPr lang="en-US" sz="2400" dirty="0">
                <a:latin typeface="Gill Sans MT" panose="020B0502020104020203" pitchFamily="34" charset="77"/>
              </a:rPr>
            </a:br>
            <a:endParaRPr lang="en-US" sz="2400" dirty="0">
              <a:latin typeface="Gill Sans MT" panose="020B0502020104020203" pitchFamily="34" charset="77"/>
            </a:endParaRPr>
          </a:p>
        </p:txBody>
      </p:sp>
      <p:sp>
        <p:nvSpPr>
          <p:cNvPr id="18" name="Date Placeholder 17">
            <a:extLst>
              <a:ext uri="{FF2B5EF4-FFF2-40B4-BE49-F238E27FC236}">
                <a16:creationId xmlns:a16="http://schemas.microsoft.com/office/drawing/2014/main" id="{0BEE500E-1B54-964B-8A79-A930B53D9B27}"/>
              </a:ext>
            </a:extLst>
          </p:cNvPr>
          <p:cNvSpPr>
            <a:spLocks noGrp="1"/>
          </p:cNvSpPr>
          <p:nvPr>
            <p:ph type="dt" sz="half" idx="10"/>
          </p:nvPr>
        </p:nvSpPr>
        <p:spPr>
          <a:xfrm>
            <a:off x="1557567" y="6312593"/>
            <a:ext cx="2743200" cy="365125"/>
          </a:xfrm>
        </p:spPr>
        <p:txBody>
          <a:bodyPr/>
          <a:lstStyle/>
          <a:p>
            <a:r>
              <a:rPr lang="en-IN"/>
              <a:t>Thursday, May 11th 2019</a:t>
            </a:r>
            <a:endParaRPr lang="en-US"/>
          </a:p>
        </p:txBody>
      </p:sp>
      <p:sp>
        <p:nvSpPr>
          <p:cNvPr id="19" name="Footer Placeholder 18">
            <a:extLst>
              <a:ext uri="{FF2B5EF4-FFF2-40B4-BE49-F238E27FC236}">
                <a16:creationId xmlns:a16="http://schemas.microsoft.com/office/drawing/2014/main" id="{B758D112-7FC1-784D-8E3D-51F073B15106}"/>
              </a:ext>
            </a:extLst>
          </p:cNvPr>
          <p:cNvSpPr>
            <a:spLocks noGrp="1"/>
          </p:cNvSpPr>
          <p:nvPr>
            <p:ph type="ftr" sz="quarter" idx="11"/>
          </p:nvPr>
        </p:nvSpPr>
        <p:spPr/>
        <p:txBody>
          <a:bodyPr/>
          <a:lstStyle/>
          <a:p>
            <a:r>
              <a:rPr lang="en-US"/>
              <a:t>AMNAYA Copyright (C)</a:t>
            </a:r>
          </a:p>
        </p:txBody>
      </p:sp>
      <p:sp>
        <p:nvSpPr>
          <p:cNvPr id="20" name="Slide Number Placeholder 19">
            <a:extLst>
              <a:ext uri="{FF2B5EF4-FFF2-40B4-BE49-F238E27FC236}">
                <a16:creationId xmlns:a16="http://schemas.microsoft.com/office/drawing/2014/main" id="{7A87BE90-4AF0-7E46-954B-8E9371E4F936}"/>
              </a:ext>
            </a:extLst>
          </p:cNvPr>
          <p:cNvSpPr>
            <a:spLocks noGrp="1"/>
          </p:cNvSpPr>
          <p:nvPr>
            <p:ph type="sldNum" sz="quarter" idx="12"/>
          </p:nvPr>
        </p:nvSpPr>
        <p:spPr/>
        <p:txBody>
          <a:bodyPr/>
          <a:lstStyle/>
          <a:p>
            <a:fld id="{E780DAB0-66C9-6248-A472-5F79E02CB431}" type="slidenum">
              <a:rPr lang="en-US" smtClean="0"/>
              <a:t>2</a:t>
            </a:fld>
            <a:endParaRPr lang="en-US"/>
          </a:p>
        </p:txBody>
      </p:sp>
    </p:spTree>
    <p:extLst>
      <p:ext uri="{BB962C8B-B14F-4D97-AF65-F5344CB8AC3E}">
        <p14:creationId xmlns:p14="http://schemas.microsoft.com/office/powerpoint/2010/main" val="58012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C091BFD-7DD4-FC45-8F2C-F0CE1ABC7ED8}"/>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FB91A752-E006-C749-B891-333A2A65CD2C}"/>
              </a:ext>
            </a:extLst>
          </p:cNvPr>
          <p:cNvSpPr>
            <a:spLocks noGrp="1"/>
          </p:cNvSpPr>
          <p:nvPr>
            <p:ph type="sldNum" sz="quarter" idx="12"/>
          </p:nvPr>
        </p:nvSpPr>
        <p:spPr/>
        <p:txBody>
          <a:bodyPr/>
          <a:lstStyle/>
          <a:p>
            <a:fld id="{E780DAB0-66C9-6248-A472-5F79E02CB431}" type="slidenum">
              <a:rPr lang="en-US" smtClean="0"/>
              <a:t>3</a:t>
            </a:fld>
            <a:endParaRPr lang="en-US"/>
          </a:p>
        </p:txBody>
      </p:sp>
      <p:pic>
        <p:nvPicPr>
          <p:cNvPr id="7" name="Picture 6" descr="A picture containing clipart&#13;&#10;&#13;&#10;Description automatically generated">
            <a:extLst>
              <a:ext uri="{FF2B5EF4-FFF2-40B4-BE49-F238E27FC236}">
                <a16:creationId xmlns:a16="http://schemas.microsoft.com/office/drawing/2014/main" id="{92DE5AAF-820A-664A-8FD7-A596854F45D1}"/>
              </a:ext>
            </a:extLst>
          </p:cNvPr>
          <p:cNvPicPr>
            <a:picLocks noChangeAspect="1"/>
          </p:cNvPicPr>
          <p:nvPr/>
        </p:nvPicPr>
        <p:blipFill>
          <a:blip r:embed="rId2"/>
          <a:stretch>
            <a:fillRect/>
          </a:stretch>
        </p:blipFill>
        <p:spPr>
          <a:xfrm>
            <a:off x="275768" y="5574927"/>
            <a:ext cx="1061076" cy="1061076"/>
          </a:xfrm>
          <a:prstGeom prst="rect">
            <a:avLst/>
          </a:prstGeom>
        </p:spPr>
      </p:pic>
      <p:sp>
        <p:nvSpPr>
          <p:cNvPr id="8" name="Title 1">
            <a:extLst>
              <a:ext uri="{FF2B5EF4-FFF2-40B4-BE49-F238E27FC236}">
                <a16:creationId xmlns:a16="http://schemas.microsoft.com/office/drawing/2014/main" id="{476C3ADA-AF53-3544-8481-F2742E0B4B67}"/>
              </a:ext>
            </a:extLst>
          </p:cNvPr>
          <p:cNvSpPr txBox="1">
            <a:spLocks/>
          </p:cNvSpPr>
          <p:nvPr/>
        </p:nvSpPr>
        <p:spPr>
          <a:xfrm>
            <a:off x="0" y="1283073"/>
            <a:ext cx="12428113" cy="119970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900" dirty="0">
                <a:latin typeface="Gill Sans MT" panose="020B0502020104020203" pitchFamily="34" charset="77"/>
              </a:rPr>
              <a:t>“A Patented Proprietary Platform enabled by Blockchain and Artificial Intelligence”</a:t>
            </a:r>
          </a:p>
          <a:p>
            <a:pPr algn="ctr"/>
            <a:r>
              <a:rPr lang="en-US" sz="1800" dirty="0">
                <a:latin typeface="Gill Sans MT" panose="020B0502020104020203" pitchFamily="34" charset="77"/>
              </a:rPr>
              <a:t>(AMNAYA Global Centre for Blockchain and Artificial Intelligence)</a:t>
            </a:r>
          </a:p>
          <a:p>
            <a:pPr algn="ctr"/>
            <a:endParaRPr lang="en-US" sz="3200" dirty="0">
              <a:latin typeface="Gill Sans MT" panose="020B0502020104020203" pitchFamily="34" charset="77"/>
            </a:endParaRPr>
          </a:p>
          <a:p>
            <a:pPr algn="ctr"/>
            <a:endParaRPr lang="en-US" sz="3200" dirty="0">
              <a:latin typeface="Gill Sans MT" panose="020B0502020104020203" pitchFamily="34" charset="77"/>
            </a:endParaRPr>
          </a:p>
          <a:p>
            <a:pPr algn="ctr"/>
            <a:endParaRPr lang="en-US" sz="3200" dirty="0">
              <a:latin typeface="Gill Sans MT" panose="020B0502020104020203" pitchFamily="34" charset="77"/>
            </a:endParaRPr>
          </a:p>
        </p:txBody>
      </p:sp>
      <p:sp>
        <p:nvSpPr>
          <p:cNvPr id="9" name="Title 1">
            <a:extLst>
              <a:ext uri="{FF2B5EF4-FFF2-40B4-BE49-F238E27FC236}">
                <a16:creationId xmlns:a16="http://schemas.microsoft.com/office/drawing/2014/main" id="{A140AA30-36EB-DA48-88CF-928094A5FBC2}"/>
              </a:ext>
            </a:extLst>
          </p:cNvPr>
          <p:cNvSpPr txBox="1">
            <a:spLocks/>
          </p:cNvSpPr>
          <p:nvPr/>
        </p:nvSpPr>
        <p:spPr>
          <a:xfrm>
            <a:off x="531198" y="1882927"/>
            <a:ext cx="10515600" cy="47440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dirty="0">
              <a:latin typeface="Gill Sans MT" panose="020B0502020104020203" pitchFamily="34" charset="77"/>
            </a:endParaRPr>
          </a:p>
        </p:txBody>
      </p:sp>
      <p:pic>
        <p:nvPicPr>
          <p:cNvPr id="13" name="Picture 12">
            <a:extLst>
              <a:ext uri="{FF2B5EF4-FFF2-40B4-BE49-F238E27FC236}">
                <a16:creationId xmlns:a16="http://schemas.microsoft.com/office/drawing/2014/main" id="{72A35EA0-7908-E343-BA01-F04C9FFC8000}"/>
              </a:ext>
            </a:extLst>
          </p:cNvPr>
          <p:cNvPicPr>
            <a:picLocks noChangeAspect="1"/>
          </p:cNvPicPr>
          <p:nvPr/>
        </p:nvPicPr>
        <p:blipFill>
          <a:blip r:embed="rId3"/>
          <a:stretch>
            <a:fillRect/>
          </a:stretch>
        </p:blipFill>
        <p:spPr>
          <a:xfrm>
            <a:off x="3243286" y="1816698"/>
            <a:ext cx="5091424" cy="3026861"/>
          </a:xfrm>
          <a:prstGeom prst="rect">
            <a:avLst/>
          </a:prstGeom>
        </p:spPr>
      </p:pic>
      <p:sp>
        <p:nvSpPr>
          <p:cNvPr id="14" name="Rectangle 13">
            <a:extLst>
              <a:ext uri="{FF2B5EF4-FFF2-40B4-BE49-F238E27FC236}">
                <a16:creationId xmlns:a16="http://schemas.microsoft.com/office/drawing/2014/main" id="{664728FB-6EBF-D344-B403-8D47209CC50E}"/>
              </a:ext>
            </a:extLst>
          </p:cNvPr>
          <p:cNvSpPr/>
          <p:nvPr/>
        </p:nvSpPr>
        <p:spPr>
          <a:xfrm>
            <a:off x="275766" y="170339"/>
            <a:ext cx="8572020" cy="1077218"/>
          </a:xfrm>
          <a:prstGeom prst="rect">
            <a:avLst/>
          </a:prstGeom>
        </p:spPr>
        <p:txBody>
          <a:bodyPr wrap="square">
            <a:spAutoFit/>
          </a:bodyPr>
          <a:lstStyle/>
          <a:p>
            <a:r>
              <a:rPr lang="en-US" sz="3200" b="1" dirty="0">
                <a:latin typeface="Gill Sans MT" panose="020B0502020104020203" pitchFamily="34" charset="77"/>
              </a:rPr>
              <a:t>AMNAYA GLOBAL VALUE CHAIN-DAIRY </a:t>
            </a:r>
            <a:br>
              <a:rPr lang="en-US" sz="3200" dirty="0">
                <a:latin typeface="Gill Sans MT" panose="020B0502020104020203" pitchFamily="34" charset="77"/>
              </a:rPr>
            </a:br>
            <a:endParaRPr lang="en-US" sz="3200" dirty="0"/>
          </a:p>
        </p:txBody>
      </p:sp>
      <p:sp>
        <p:nvSpPr>
          <p:cNvPr id="15" name="Title 1">
            <a:extLst>
              <a:ext uri="{FF2B5EF4-FFF2-40B4-BE49-F238E27FC236}">
                <a16:creationId xmlns:a16="http://schemas.microsoft.com/office/drawing/2014/main" id="{D6993245-E04D-2540-BE84-E855181520EA}"/>
              </a:ext>
            </a:extLst>
          </p:cNvPr>
          <p:cNvSpPr txBox="1">
            <a:spLocks/>
          </p:cNvSpPr>
          <p:nvPr/>
        </p:nvSpPr>
        <p:spPr>
          <a:xfrm>
            <a:off x="-684727" y="4909788"/>
            <a:ext cx="13561454" cy="11875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latin typeface="Gill Sans MT" panose="020B0502020104020203" pitchFamily="34" charset="77"/>
              </a:rPr>
              <a:t>A dedicated Platform that aims at Enhancing Transparency,  Accountability and Trickle Down of </a:t>
            </a:r>
          </a:p>
          <a:p>
            <a:pPr algn="ctr"/>
            <a:r>
              <a:rPr lang="en-US" sz="2400" dirty="0">
                <a:latin typeface="Gill Sans MT" panose="020B0502020104020203" pitchFamily="34" charset="77"/>
              </a:rPr>
              <a:t>Benefits to the Bottom of the Pyramid within the Global Dairy Industry</a:t>
            </a:r>
          </a:p>
        </p:txBody>
      </p:sp>
    </p:spTree>
    <p:extLst>
      <p:ext uri="{BB962C8B-B14F-4D97-AF65-F5344CB8AC3E}">
        <p14:creationId xmlns:p14="http://schemas.microsoft.com/office/powerpoint/2010/main" val="3897369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6BCBE8E-F123-3B48-A735-A73EC7A952D9}"/>
              </a:ext>
            </a:extLst>
          </p:cNvPr>
          <p:cNvSpPr txBox="1"/>
          <p:nvPr/>
        </p:nvSpPr>
        <p:spPr>
          <a:xfrm>
            <a:off x="838200" y="171162"/>
            <a:ext cx="2840182" cy="2371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000" kern="1200">
                <a:solidFill>
                  <a:srgbClr val="FFFFFF"/>
                </a:solidFill>
                <a:latin typeface="+mj-lt"/>
                <a:ea typeface="+mj-ea"/>
                <a:cs typeface="+mj-cs"/>
              </a:rPr>
              <a:t>TRADE CODES – GLOBAL HARMONISED SYSTEM VS TRADE CODES DEFINED AS DAIRY  - </a:t>
            </a:r>
            <a:r>
              <a:rPr lang="en-US" sz="2000" b="1" kern="1200">
                <a:solidFill>
                  <a:srgbClr val="FFFFFF"/>
                </a:solidFill>
                <a:latin typeface="+mj-lt"/>
                <a:ea typeface="+mj-ea"/>
                <a:cs typeface="+mj-cs"/>
              </a:rPr>
              <a:t>AMNAYA GVC-D</a:t>
            </a:r>
          </a:p>
          <a:p>
            <a:pPr>
              <a:lnSpc>
                <a:spcPct val="90000"/>
              </a:lnSpc>
              <a:spcBef>
                <a:spcPct val="0"/>
              </a:spcBef>
              <a:spcAft>
                <a:spcPts val="600"/>
              </a:spcAft>
            </a:pPr>
            <a:r>
              <a:rPr lang="en-US" sz="2000" b="1" kern="1200">
                <a:solidFill>
                  <a:srgbClr val="FFFFFF"/>
                </a:solidFill>
                <a:latin typeface="+mj-lt"/>
                <a:ea typeface="+mj-ea"/>
                <a:cs typeface="+mj-cs"/>
              </a:rPr>
              <a:t>Scope and Coverage of AGVC-D</a:t>
            </a:r>
          </a:p>
        </p:txBody>
      </p:sp>
      <p:sp>
        <p:nvSpPr>
          <p:cNvPr id="6" name="Slide Number Placeholder 5">
            <a:extLst>
              <a:ext uri="{FF2B5EF4-FFF2-40B4-BE49-F238E27FC236}">
                <a16:creationId xmlns:a16="http://schemas.microsoft.com/office/drawing/2014/main" id="{11B1F740-D18F-7F4F-8088-5BFC38F81B5E}"/>
              </a:ext>
            </a:extLst>
          </p:cNvPr>
          <p:cNvSpPr>
            <a:spLocks noGrp="1"/>
          </p:cNvSpPr>
          <p:nvPr>
            <p:ph type="sldNum" sz="quarter" idx="12"/>
          </p:nvPr>
        </p:nvSpPr>
        <p:spPr>
          <a:xfrm>
            <a:off x="11095524" y="6142215"/>
            <a:ext cx="625443" cy="365125"/>
          </a:xfrm>
          <a:noFill/>
        </p:spPr>
        <p:txBody>
          <a:bodyPr vert="horz" lIns="91440" tIns="45720" rIns="91440" bIns="45720" rtlCol="0" anchor="ctr">
            <a:normAutofit/>
          </a:bodyPr>
          <a:lstStyle/>
          <a:p>
            <a:pPr algn="l">
              <a:spcAft>
                <a:spcPts val="600"/>
              </a:spcAft>
            </a:pPr>
            <a:fld id="{E780DAB0-66C9-6248-A472-5F79E02CB431}" type="slidenum">
              <a:rPr lang="en-US" smtClean="0"/>
              <a:pPr algn="l">
                <a:spcAft>
                  <a:spcPts val="600"/>
                </a:spcAft>
              </a:pPr>
              <a:t>4</a:t>
            </a:fld>
            <a:endParaRPr lang="en-US"/>
          </a:p>
        </p:txBody>
      </p:sp>
      <p:pic>
        <p:nvPicPr>
          <p:cNvPr id="8" name="Picture 7" descr="A picture containing clipart&#13;&#10;&#13;&#10;Description automatically generated">
            <a:extLst>
              <a:ext uri="{FF2B5EF4-FFF2-40B4-BE49-F238E27FC236}">
                <a16:creationId xmlns:a16="http://schemas.microsoft.com/office/drawing/2014/main" id="{CA5B6D21-E1F8-AA49-B661-A0B453920DF0}"/>
              </a:ext>
            </a:extLst>
          </p:cNvPr>
          <p:cNvPicPr>
            <a:picLocks noChangeAspect="1"/>
          </p:cNvPicPr>
          <p:nvPr/>
        </p:nvPicPr>
        <p:blipFill>
          <a:blip r:embed="rId2"/>
          <a:stretch>
            <a:fillRect/>
          </a:stretch>
        </p:blipFill>
        <p:spPr>
          <a:xfrm>
            <a:off x="275767" y="5436296"/>
            <a:ext cx="1199707" cy="1199707"/>
          </a:xfrm>
          <a:prstGeom prst="rect">
            <a:avLst/>
          </a:prstGeom>
        </p:spPr>
      </p:pic>
      <p:pic>
        <p:nvPicPr>
          <p:cNvPr id="9" name="Picture 8">
            <a:extLst>
              <a:ext uri="{FF2B5EF4-FFF2-40B4-BE49-F238E27FC236}">
                <a16:creationId xmlns:a16="http://schemas.microsoft.com/office/drawing/2014/main" id="{F699EF61-61BD-9044-ABA9-D68E3CD155A7}"/>
              </a:ext>
            </a:extLst>
          </p:cNvPr>
          <p:cNvPicPr>
            <a:picLocks noChangeAspect="1"/>
          </p:cNvPicPr>
          <p:nvPr/>
        </p:nvPicPr>
        <p:blipFill>
          <a:blip r:embed="rId3"/>
          <a:stretch>
            <a:fillRect/>
          </a:stretch>
        </p:blipFill>
        <p:spPr>
          <a:xfrm>
            <a:off x="1583150" y="756923"/>
            <a:ext cx="9404698" cy="5750417"/>
          </a:xfrm>
          <a:prstGeom prst="rect">
            <a:avLst/>
          </a:prstGeom>
        </p:spPr>
      </p:pic>
      <p:sp>
        <p:nvSpPr>
          <p:cNvPr id="10" name="Date Placeholder 3">
            <a:extLst>
              <a:ext uri="{FF2B5EF4-FFF2-40B4-BE49-F238E27FC236}">
                <a16:creationId xmlns:a16="http://schemas.microsoft.com/office/drawing/2014/main" id="{E79234A3-30F0-BD45-9CC2-85F570A63AED}"/>
              </a:ext>
            </a:extLst>
          </p:cNvPr>
          <p:cNvSpPr>
            <a:spLocks noGrp="1"/>
          </p:cNvSpPr>
          <p:nvPr>
            <p:ph type="dt" sz="half" idx="10"/>
          </p:nvPr>
        </p:nvSpPr>
        <p:spPr>
          <a:xfrm>
            <a:off x="8052059" y="6173787"/>
            <a:ext cx="2556791" cy="365125"/>
          </a:xfrm>
          <a:noFill/>
        </p:spPr>
        <p:txBody>
          <a:bodyPr vert="horz" lIns="91440" tIns="45720" rIns="91440" bIns="45720" rtlCol="0" anchor="ctr">
            <a:normAutofit/>
          </a:bodyPr>
          <a:lstStyle/>
          <a:p>
            <a:pPr algn="r">
              <a:spcAft>
                <a:spcPts val="600"/>
              </a:spcAft>
            </a:pPr>
            <a:r>
              <a:rPr lang="en-US"/>
              <a:t>Thursday, May 11th 2019</a:t>
            </a:r>
          </a:p>
        </p:txBody>
      </p:sp>
      <p:sp>
        <p:nvSpPr>
          <p:cNvPr id="11" name="TextBox 10">
            <a:extLst>
              <a:ext uri="{FF2B5EF4-FFF2-40B4-BE49-F238E27FC236}">
                <a16:creationId xmlns:a16="http://schemas.microsoft.com/office/drawing/2014/main" id="{7968B47D-50F9-FE4E-B2A4-2DEAFB6E7ED6}"/>
              </a:ext>
            </a:extLst>
          </p:cNvPr>
          <p:cNvSpPr txBox="1"/>
          <p:nvPr/>
        </p:nvSpPr>
        <p:spPr>
          <a:xfrm>
            <a:off x="25066" y="23254"/>
            <a:ext cx="10371537" cy="461665"/>
          </a:xfrm>
          <a:prstGeom prst="rect">
            <a:avLst/>
          </a:prstGeom>
          <a:noFill/>
        </p:spPr>
        <p:txBody>
          <a:bodyPr wrap="square" rtlCol="0">
            <a:spAutoFit/>
          </a:bodyPr>
          <a:lstStyle/>
          <a:p>
            <a:r>
              <a:rPr lang="en-US" sz="2400" b="1" dirty="0">
                <a:latin typeface="Gill Sans MT" panose="020B0502020104020203" pitchFamily="34" charset="77"/>
              </a:rPr>
              <a:t>Extent of Coverage – </a:t>
            </a:r>
            <a:r>
              <a:rPr lang="en-US" sz="2400" dirty="0">
                <a:latin typeface="Gill Sans MT" panose="020B0502020104020203" pitchFamily="34" charset="77"/>
              </a:rPr>
              <a:t>Product Categories/ Sub Categories – AGVC-D</a:t>
            </a:r>
          </a:p>
        </p:txBody>
      </p:sp>
    </p:spTree>
    <p:extLst>
      <p:ext uri="{BB962C8B-B14F-4D97-AF65-F5344CB8AC3E}">
        <p14:creationId xmlns:p14="http://schemas.microsoft.com/office/powerpoint/2010/main" val="113604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ipart&#13;&#10;&#13;&#10;Description automatically generated">
            <a:extLst>
              <a:ext uri="{FF2B5EF4-FFF2-40B4-BE49-F238E27FC236}">
                <a16:creationId xmlns:a16="http://schemas.microsoft.com/office/drawing/2014/main" id="{B6FFA35B-5BE5-AE42-815E-D9CB4092C737}"/>
              </a:ext>
            </a:extLst>
          </p:cNvPr>
          <p:cNvPicPr>
            <a:picLocks noChangeAspect="1"/>
          </p:cNvPicPr>
          <p:nvPr/>
        </p:nvPicPr>
        <p:blipFill>
          <a:blip r:embed="rId2"/>
          <a:stretch>
            <a:fillRect/>
          </a:stretch>
        </p:blipFill>
        <p:spPr>
          <a:xfrm>
            <a:off x="275768" y="6031575"/>
            <a:ext cx="604428" cy="604428"/>
          </a:xfrm>
          <a:prstGeom prst="rect">
            <a:avLst/>
          </a:prstGeom>
        </p:spPr>
      </p:pic>
      <p:sp>
        <p:nvSpPr>
          <p:cNvPr id="6" name="Footer Placeholder 5">
            <a:extLst>
              <a:ext uri="{FF2B5EF4-FFF2-40B4-BE49-F238E27FC236}">
                <a16:creationId xmlns:a16="http://schemas.microsoft.com/office/drawing/2014/main" id="{B94F67F6-3453-F94F-9C73-9067E8504F9B}"/>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EEA4C1F4-E2D3-534B-90E5-BF28AB59629B}"/>
              </a:ext>
            </a:extLst>
          </p:cNvPr>
          <p:cNvSpPr>
            <a:spLocks noGrp="1"/>
          </p:cNvSpPr>
          <p:nvPr>
            <p:ph type="sldNum" sz="quarter" idx="12"/>
          </p:nvPr>
        </p:nvSpPr>
        <p:spPr/>
        <p:txBody>
          <a:bodyPr/>
          <a:lstStyle/>
          <a:p>
            <a:fld id="{E780DAB0-66C9-6248-A472-5F79E02CB431}" type="slidenum">
              <a:rPr lang="en-US" smtClean="0"/>
              <a:t>5</a:t>
            </a:fld>
            <a:endParaRPr lang="en-US"/>
          </a:p>
        </p:txBody>
      </p:sp>
      <p:sp>
        <p:nvSpPr>
          <p:cNvPr id="8" name="TextBox 7">
            <a:extLst>
              <a:ext uri="{FF2B5EF4-FFF2-40B4-BE49-F238E27FC236}">
                <a16:creationId xmlns:a16="http://schemas.microsoft.com/office/drawing/2014/main" id="{F04CA459-A09F-E54E-825B-14EDB63E4068}"/>
              </a:ext>
            </a:extLst>
          </p:cNvPr>
          <p:cNvSpPr txBox="1"/>
          <p:nvPr/>
        </p:nvSpPr>
        <p:spPr>
          <a:xfrm>
            <a:off x="0" y="25086"/>
            <a:ext cx="12192000" cy="707886"/>
          </a:xfrm>
          <a:prstGeom prst="rect">
            <a:avLst/>
          </a:prstGeom>
          <a:noFill/>
        </p:spPr>
        <p:txBody>
          <a:bodyPr wrap="square" rtlCol="0">
            <a:spAutoFit/>
          </a:bodyPr>
          <a:lstStyle/>
          <a:p>
            <a:pPr algn="just"/>
            <a:r>
              <a:rPr lang="en-US" sz="2000" b="1" dirty="0">
                <a:latin typeface="Gill Sans MT" panose="020B0502020104020203" pitchFamily="34" charset="77"/>
              </a:rPr>
              <a:t>CASE BUILDING </a:t>
            </a:r>
            <a:r>
              <a:rPr lang="en-US" sz="2000" b="1" dirty="0">
                <a:solidFill>
                  <a:srgbClr val="FF0000"/>
                </a:solidFill>
                <a:latin typeface="Gill Sans MT" panose="020B0502020104020203" pitchFamily="34" charset="77"/>
              </a:rPr>
              <a:t>AMNAYA Global Value Chain for Dairy Products </a:t>
            </a:r>
            <a:r>
              <a:rPr lang="en-US" sz="2000" dirty="0">
                <a:latin typeface="Gill Sans MT" panose="020B0502020104020203" pitchFamily="34" charset="77"/>
              </a:rPr>
              <a:t>build up platform enabled by Blockchain and Artificial Intelligence</a:t>
            </a:r>
          </a:p>
        </p:txBody>
      </p:sp>
      <p:pic>
        <p:nvPicPr>
          <p:cNvPr id="2" name="Picture 1">
            <a:extLst>
              <a:ext uri="{FF2B5EF4-FFF2-40B4-BE49-F238E27FC236}">
                <a16:creationId xmlns:a16="http://schemas.microsoft.com/office/drawing/2014/main" id="{F2B37393-0F39-E74B-9A97-05B88493E7A8}"/>
              </a:ext>
            </a:extLst>
          </p:cNvPr>
          <p:cNvPicPr>
            <a:picLocks noChangeAspect="1"/>
          </p:cNvPicPr>
          <p:nvPr/>
        </p:nvPicPr>
        <p:blipFill>
          <a:blip r:embed="rId3"/>
          <a:stretch>
            <a:fillRect/>
          </a:stretch>
        </p:blipFill>
        <p:spPr>
          <a:xfrm>
            <a:off x="275768" y="1051603"/>
            <a:ext cx="4046724" cy="2235771"/>
          </a:xfrm>
          <a:prstGeom prst="rect">
            <a:avLst/>
          </a:prstGeom>
        </p:spPr>
      </p:pic>
      <p:pic>
        <p:nvPicPr>
          <p:cNvPr id="3" name="Picture 2">
            <a:extLst>
              <a:ext uri="{FF2B5EF4-FFF2-40B4-BE49-F238E27FC236}">
                <a16:creationId xmlns:a16="http://schemas.microsoft.com/office/drawing/2014/main" id="{9FFC25F4-520F-684B-8667-65262BC4D317}"/>
              </a:ext>
            </a:extLst>
          </p:cNvPr>
          <p:cNvPicPr>
            <a:picLocks noChangeAspect="1"/>
          </p:cNvPicPr>
          <p:nvPr/>
        </p:nvPicPr>
        <p:blipFill>
          <a:blip r:embed="rId4"/>
          <a:stretch>
            <a:fillRect/>
          </a:stretch>
        </p:blipFill>
        <p:spPr>
          <a:xfrm>
            <a:off x="4529129" y="1051603"/>
            <a:ext cx="3265714" cy="2235771"/>
          </a:xfrm>
          <a:prstGeom prst="rect">
            <a:avLst/>
          </a:prstGeom>
          <a:ln>
            <a:noFill/>
          </a:ln>
        </p:spPr>
      </p:pic>
      <p:pic>
        <p:nvPicPr>
          <p:cNvPr id="9" name="Picture 8">
            <a:extLst>
              <a:ext uri="{FF2B5EF4-FFF2-40B4-BE49-F238E27FC236}">
                <a16:creationId xmlns:a16="http://schemas.microsoft.com/office/drawing/2014/main" id="{546FC45A-89FD-2941-8745-36037553E4A2}"/>
              </a:ext>
            </a:extLst>
          </p:cNvPr>
          <p:cNvPicPr>
            <a:picLocks noChangeAspect="1"/>
          </p:cNvPicPr>
          <p:nvPr/>
        </p:nvPicPr>
        <p:blipFill>
          <a:blip r:embed="rId5"/>
          <a:stretch>
            <a:fillRect/>
          </a:stretch>
        </p:blipFill>
        <p:spPr>
          <a:xfrm>
            <a:off x="7894752" y="1051603"/>
            <a:ext cx="3992448" cy="2235771"/>
          </a:xfrm>
          <a:prstGeom prst="rect">
            <a:avLst/>
          </a:prstGeom>
        </p:spPr>
      </p:pic>
      <p:sp>
        <p:nvSpPr>
          <p:cNvPr id="13" name="TextBox 12">
            <a:extLst>
              <a:ext uri="{FF2B5EF4-FFF2-40B4-BE49-F238E27FC236}">
                <a16:creationId xmlns:a16="http://schemas.microsoft.com/office/drawing/2014/main" id="{8FC8DC6A-1EB4-8047-BC13-948EC7655EDF}"/>
              </a:ext>
            </a:extLst>
          </p:cNvPr>
          <p:cNvSpPr txBox="1"/>
          <p:nvPr/>
        </p:nvSpPr>
        <p:spPr>
          <a:xfrm>
            <a:off x="1009311" y="3287374"/>
            <a:ext cx="2400978" cy="369332"/>
          </a:xfrm>
          <a:prstGeom prst="rect">
            <a:avLst/>
          </a:prstGeom>
          <a:noFill/>
        </p:spPr>
        <p:txBody>
          <a:bodyPr wrap="none" rtlCol="0">
            <a:spAutoFit/>
          </a:bodyPr>
          <a:lstStyle/>
          <a:p>
            <a:r>
              <a:rPr lang="en-US" dirty="0">
                <a:latin typeface="Gill Sans MT" panose="020B0502020104020203" pitchFamily="34" charset="77"/>
              </a:rPr>
              <a:t>IDEAL CLIMATE SOILS</a:t>
            </a:r>
          </a:p>
        </p:txBody>
      </p:sp>
      <p:sp>
        <p:nvSpPr>
          <p:cNvPr id="14" name="TextBox 13">
            <a:extLst>
              <a:ext uri="{FF2B5EF4-FFF2-40B4-BE49-F238E27FC236}">
                <a16:creationId xmlns:a16="http://schemas.microsoft.com/office/drawing/2014/main" id="{EA5F61CC-FE4E-A945-ACAD-C816B2633363}"/>
              </a:ext>
            </a:extLst>
          </p:cNvPr>
          <p:cNvSpPr txBox="1"/>
          <p:nvPr/>
        </p:nvSpPr>
        <p:spPr>
          <a:xfrm>
            <a:off x="4314326" y="3287374"/>
            <a:ext cx="3563348" cy="369332"/>
          </a:xfrm>
          <a:prstGeom prst="rect">
            <a:avLst/>
          </a:prstGeom>
          <a:noFill/>
        </p:spPr>
        <p:txBody>
          <a:bodyPr wrap="none" rtlCol="0">
            <a:spAutoFit/>
          </a:bodyPr>
          <a:lstStyle/>
          <a:p>
            <a:r>
              <a:rPr lang="en-US" dirty="0">
                <a:latin typeface="Gill Sans MT" panose="020B0502020104020203" pitchFamily="34" charset="77"/>
              </a:rPr>
              <a:t>EFFICIENT PEOPLE AND SYSTEMS</a:t>
            </a:r>
          </a:p>
        </p:txBody>
      </p:sp>
      <p:sp>
        <p:nvSpPr>
          <p:cNvPr id="15" name="TextBox 14">
            <a:extLst>
              <a:ext uri="{FF2B5EF4-FFF2-40B4-BE49-F238E27FC236}">
                <a16:creationId xmlns:a16="http://schemas.microsoft.com/office/drawing/2014/main" id="{FC1EC8F1-90FE-F34C-AA21-7454532B018F}"/>
              </a:ext>
            </a:extLst>
          </p:cNvPr>
          <p:cNvSpPr txBox="1"/>
          <p:nvPr/>
        </p:nvSpPr>
        <p:spPr>
          <a:xfrm>
            <a:off x="8361711" y="3287374"/>
            <a:ext cx="3058530" cy="369332"/>
          </a:xfrm>
          <a:prstGeom prst="rect">
            <a:avLst/>
          </a:prstGeom>
          <a:noFill/>
        </p:spPr>
        <p:txBody>
          <a:bodyPr wrap="none" rtlCol="0">
            <a:spAutoFit/>
          </a:bodyPr>
          <a:lstStyle/>
          <a:p>
            <a:r>
              <a:rPr lang="en-US" dirty="0">
                <a:latin typeface="Gill Sans MT" panose="020B0502020104020203" pitchFamily="34" charset="77"/>
              </a:rPr>
              <a:t>LOCATIONS AND MARKETS</a:t>
            </a:r>
          </a:p>
        </p:txBody>
      </p:sp>
      <p:sp>
        <p:nvSpPr>
          <p:cNvPr id="16" name="TextBox 15">
            <a:extLst>
              <a:ext uri="{FF2B5EF4-FFF2-40B4-BE49-F238E27FC236}">
                <a16:creationId xmlns:a16="http://schemas.microsoft.com/office/drawing/2014/main" id="{CDCA2659-272F-DF4E-A008-5C814D7DCE79}"/>
              </a:ext>
            </a:extLst>
          </p:cNvPr>
          <p:cNvSpPr txBox="1"/>
          <p:nvPr/>
        </p:nvSpPr>
        <p:spPr>
          <a:xfrm>
            <a:off x="1106773" y="3569767"/>
            <a:ext cx="2206053" cy="369332"/>
          </a:xfrm>
          <a:prstGeom prst="rect">
            <a:avLst/>
          </a:prstGeom>
          <a:noFill/>
        </p:spPr>
        <p:txBody>
          <a:bodyPr wrap="none" rtlCol="0">
            <a:spAutoFit/>
          </a:bodyPr>
          <a:lstStyle/>
          <a:p>
            <a:r>
              <a:rPr lang="en-US" dirty="0">
                <a:latin typeface="Gill Sans MT" panose="020B0502020104020203" pitchFamily="34" charset="77"/>
              </a:rPr>
              <a:t>Low Production Cost</a:t>
            </a:r>
          </a:p>
        </p:txBody>
      </p:sp>
      <p:sp>
        <p:nvSpPr>
          <p:cNvPr id="17" name="TextBox 16">
            <a:extLst>
              <a:ext uri="{FF2B5EF4-FFF2-40B4-BE49-F238E27FC236}">
                <a16:creationId xmlns:a16="http://schemas.microsoft.com/office/drawing/2014/main" id="{E2E82BB0-9D50-E644-AF48-D285DE8E08E1}"/>
              </a:ext>
            </a:extLst>
          </p:cNvPr>
          <p:cNvSpPr txBox="1"/>
          <p:nvPr/>
        </p:nvSpPr>
        <p:spPr>
          <a:xfrm>
            <a:off x="4895511" y="3597645"/>
            <a:ext cx="2314416" cy="369332"/>
          </a:xfrm>
          <a:prstGeom prst="rect">
            <a:avLst/>
          </a:prstGeom>
          <a:noFill/>
        </p:spPr>
        <p:txBody>
          <a:bodyPr wrap="none" rtlCol="0">
            <a:spAutoFit/>
          </a:bodyPr>
          <a:lstStyle/>
          <a:p>
            <a:r>
              <a:rPr lang="en-US" dirty="0">
                <a:latin typeface="Gill Sans MT" panose="020B0502020104020203" pitchFamily="34" charset="77"/>
              </a:rPr>
              <a:t>Trusted by Consumers</a:t>
            </a:r>
          </a:p>
        </p:txBody>
      </p:sp>
      <p:sp>
        <p:nvSpPr>
          <p:cNvPr id="18" name="TextBox 17">
            <a:extLst>
              <a:ext uri="{FF2B5EF4-FFF2-40B4-BE49-F238E27FC236}">
                <a16:creationId xmlns:a16="http://schemas.microsoft.com/office/drawing/2014/main" id="{DD1BB093-0F3B-0B4E-BD02-7D28BC12C391}"/>
              </a:ext>
            </a:extLst>
          </p:cNvPr>
          <p:cNvSpPr txBox="1"/>
          <p:nvPr/>
        </p:nvSpPr>
        <p:spPr>
          <a:xfrm>
            <a:off x="8610600" y="3569767"/>
            <a:ext cx="2696700" cy="369332"/>
          </a:xfrm>
          <a:prstGeom prst="rect">
            <a:avLst/>
          </a:prstGeom>
          <a:noFill/>
        </p:spPr>
        <p:txBody>
          <a:bodyPr wrap="none" rtlCol="0">
            <a:spAutoFit/>
          </a:bodyPr>
          <a:lstStyle/>
          <a:p>
            <a:r>
              <a:rPr lang="en-US" dirty="0">
                <a:latin typeface="Gill Sans MT" panose="020B0502020104020203" pitchFamily="34" charset="77"/>
              </a:rPr>
              <a:t>High Share in key Products</a:t>
            </a:r>
          </a:p>
        </p:txBody>
      </p:sp>
      <p:sp>
        <p:nvSpPr>
          <p:cNvPr id="19" name="TextBox 18">
            <a:extLst>
              <a:ext uri="{FF2B5EF4-FFF2-40B4-BE49-F238E27FC236}">
                <a16:creationId xmlns:a16="http://schemas.microsoft.com/office/drawing/2014/main" id="{7A9AC9CA-CFEE-1E4E-B369-6F82AB272226}"/>
              </a:ext>
            </a:extLst>
          </p:cNvPr>
          <p:cNvSpPr txBox="1"/>
          <p:nvPr/>
        </p:nvSpPr>
        <p:spPr>
          <a:xfrm>
            <a:off x="170981" y="3966977"/>
            <a:ext cx="4177193" cy="1384995"/>
          </a:xfrm>
          <a:prstGeom prst="rect">
            <a:avLst/>
          </a:prstGeom>
          <a:noFill/>
        </p:spPr>
        <p:txBody>
          <a:bodyPr wrap="square" rtlCol="0">
            <a:spAutoFit/>
          </a:bodyPr>
          <a:lstStyle/>
          <a:p>
            <a:r>
              <a:rPr lang="en-US" sz="1200" dirty="0">
                <a:latin typeface="Gill Sans MT" panose="020B0502020104020203" pitchFamily="34" charset="77"/>
              </a:rPr>
              <a:t>Temperate Climate similar to Italy or France</a:t>
            </a:r>
          </a:p>
          <a:p>
            <a:endParaRPr lang="en-US" sz="1200" dirty="0">
              <a:latin typeface="Gill Sans MT" panose="020B0502020104020203" pitchFamily="34" charset="77"/>
            </a:endParaRPr>
          </a:p>
          <a:p>
            <a:r>
              <a:rPr lang="en-US" sz="1200" dirty="0">
                <a:latin typeface="Gill Sans MT" panose="020B0502020104020203" pitchFamily="34" charset="77"/>
              </a:rPr>
              <a:t>Temperature extremes moderated by surrounding Ocean</a:t>
            </a:r>
          </a:p>
          <a:p>
            <a:endParaRPr lang="en-US" sz="1200" dirty="0">
              <a:latin typeface="Gill Sans MT" panose="020B0502020104020203" pitchFamily="34" charset="77"/>
            </a:endParaRPr>
          </a:p>
          <a:p>
            <a:r>
              <a:rPr lang="en-US" sz="1200" dirty="0">
                <a:latin typeface="Gill Sans MT" panose="020B0502020104020203" pitchFamily="34" charset="77"/>
              </a:rPr>
              <a:t>Isolated location protected by natural barriers</a:t>
            </a:r>
          </a:p>
          <a:p>
            <a:endParaRPr lang="en-US" sz="1200" dirty="0">
              <a:latin typeface="Gill Sans MT" panose="020B0502020104020203" pitchFamily="34" charset="77"/>
            </a:endParaRPr>
          </a:p>
          <a:p>
            <a:r>
              <a:rPr lang="en-US" sz="1200" dirty="0">
                <a:latin typeface="Gill Sans MT" panose="020B0502020104020203" pitchFamily="34" charset="77"/>
              </a:rPr>
              <a:t>Climate aligns with grass-field production system</a:t>
            </a:r>
          </a:p>
        </p:txBody>
      </p:sp>
      <p:sp>
        <p:nvSpPr>
          <p:cNvPr id="20" name="TextBox 19">
            <a:extLst>
              <a:ext uri="{FF2B5EF4-FFF2-40B4-BE49-F238E27FC236}">
                <a16:creationId xmlns:a16="http://schemas.microsoft.com/office/drawing/2014/main" id="{1005B739-DC6D-984F-9BAC-DA33D5B0C7A1}"/>
              </a:ext>
            </a:extLst>
          </p:cNvPr>
          <p:cNvSpPr txBox="1"/>
          <p:nvPr/>
        </p:nvSpPr>
        <p:spPr>
          <a:xfrm>
            <a:off x="4314326" y="3966977"/>
            <a:ext cx="4177193" cy="2123658"/>
          </a:xfrm>
          <a:prstGeom prst="rect">
            <a:avLst/>
          </a:prstGeom>
          <a:noFill/>
        </p:spPr>
        <p:txBody>
          <a:bodyPr wrap="square" rtlCol="0">
            <a:spAutoFit/>
          </a:bodyPr>
          <a:lstStyle/>
          <a:p>
            <a:r>
              <a:rPr lang="en-US" sz="1200" dirty="0">
                <a:latin typeface="Gill Sans MT" panose="020B0502020104020203" pitchFamily="34" charset="77"/>
              </a:rPr>
              <a:t>Long history of dairy production</a:t>
            </a:r>
          </a:p>
          <a:p>
            <a:endParaRPr lang="en-US" sz="1200" dirty="0">
              <a:latin typeface="Gill Sans MT" panose="020B0502020104020203" pitchFamily="34" charset="77"/>
            </a:endParaRPr>
          </a:p>
          <a:p>
            <a:r>
              <a:rPr lang="en-US" sz="1200" dirty="0">
                <a:latin typeface="Gill Sans MT" panose="020B0502020104020203" pitchFamily="34" charset="77"/>
              </a:rPr>
              <a:t>Industry focused on export for over 100 years</a:t>
            </a:r>
          </a:p>
          <a:p>
            <a:endParaRPr lang="en-US" sz="1200" dirty="0">
              <a:latin typeface="Gill Sans MT" panose="020B0502020104020203" pitchFamily="34" charset="77"/>
            </a:endParaRPr>
          </a:p>
          <a:p>
            <a:r>
              <a:rPr lang="en-US" sz="1200" dirty="0">
                <a:latin typeface="Gill Sans MT" panose="020B0502020104020203" pitchFamily="34" charset="77"/>
              </a:rPr>
              <a:t>Large pool of skilled people</a:t>
            </a:r>
          </a:p>
          <a:p>
            <a:endParaRPr lang="en-US" sz="1200" dirty="0">
              <a:latin typeface="Gill Sans MT" panose="020B0502020104020203" pitchFamily="34" charset="77"/>
            </a:endParaRPr>
          </a:p>
          <a:p>
            <a:r>
              <a:rPr lang="en-US" sz="1200" dirty="0">
                <a:latin typeface="Gill Sans MT" panose="020B0502020104020203" pitchFamily="34" charset="77"/>
              </a:rPr>
              <a:t>Strong systems and support networks</a:t>
            </a:r>
          </a:p>
          <a:p>
            <a:endParaRPr lang="en-US" sz="1200" dirty="0">
              <a:latin typeface="Gill Sans MT" panose="020B0502020104020203" pitchFamily="34" charset="77"/>
            </a:endParaRPr>
          </a:p>
          <a:p>
            <a:r>
              <a:rPr lang="en-US" sz="1200" dirty="0">
                <a:latin typeface="Gill Sans MT" panose="020B0502020104020203" pitchFamily="34" charset="77"/>
              </a:rPr>
              <a:t>Well-organized cohesive industry</a:t>
            </a:r>
          </a:p>
          <a:p>
            <a:endParaRPr lang="en-US" sz="1200" dirty="0">
              <a:latin typeface="Gill Sans MT" panose="020B0502020104020203" pitchFamily="34" charset="77"/>
            </a:endParaRPr>
          </a:p>
          <a:p>
            <a:r>
              <a:rPr lang="en-US" sz="1200" dirty="0">
                <a:latin typeface="Gill Sans MT" panose="020B0502020104020203" pitchFamily="34" charset="77"/>
              </a:rPr>
              <a:t>Transparency and Accountability – Trickle down of Benefits</a:t>
            </a:r>
          </a:p>
        </p:txBody>
      </p:sp>
      <p:sp>
        <p:nvSpPr>
          <p:cNvPr id="21" name="TextBox 20">
            <a:extLst>
              <a:ext uri="{FF2B5EF4-FFF2-40B4-BE49-F238E27FC236}">
                <a16:creationId xmlns:a16="http://schemas.microsoft.com/office/drawing/2014/main" id="{A36959C3-FF95-8943-979E-BABF36CA47BD}"/>
              </a:ext>
            </a:extLst>
          </p:cNvPr>
          <p:cNvSpPr txBox="1"/>
          <p:nvPr/>
        </p:nvSpPr>
        <p:spPr>
          <a:xfrm>
            <a:off x="7894752" y="3952157"/>
            <a:ext cx="4177193" cy="1384995"/>
          </a:xfrm>
          <a:prstGeom prst="rect">
            <a:avLst/>
          </a:prstGeom>
          <a:noFill/>
        </p:spPr>
        <p:txBody>
          <a:bodyPr wrap="square" rtlCol="0">
            <a:spAutoFit/>
          </a:bodyPr>
          <a:lstStyle/>
          <a:p>
            <a:r>
              <a:rPr lang="en-US" sz="1200" dirty="0">
                <a:latin typeface="Gill Sans MT" panose="020B0502020104020203" pitchFamily="34" charset="77"/>
              </a:rPr>
              <a:t>Excellent proximity to East and South-East Asian Markets, EU and North America</a:t>
            </a:r>
          </a:p>
          <a:p>
            <a:endParaRPr lang="en-US" sz="1200" dirty="0">
              <a:latin typeface="Gill Sans MT" panose="020B0502020104020203" pitchFamily="34" charset="77"/>
            </a:endParaRPr>
          </a:p>
          <a:p>
            <a:r>
              <a:rPr lang="en-US" sz="1200" dirty="0">
                <a:latin typeface="Gill Sans MT" panose="020B0502020104020203" pitchFamily="34" charset="77"/>
              </a:rPr>
              <a:t>CER agreements with Australia</a:t>
            </a:r>
          </a:p>
          <a:p>
            <a:endParaRPr lang="en-US" sz="1200" dirty="0">
              <a:latin typeface="Gill Sans MT" panose="020B0502020104020203" pitchFamily="34" charset="77"/>
            </a:endParaRPr>
          </a:p>
          <a:p>
            <a:r>
              <a:rPr lang="en-US" sz="1200" dirty="0">
                <a:latin typeface="Gill Sans MT" panose="020B0502020104020203" pitchFamily="34" charset="77"/>
              </a:rPr>
              <a:t>AGVC-D plans to sign a Free Trade deal with various demand and supply nations</a:t>
            </a:r>
          </a:p>
        </p:txBody>
      </p:sp>
    </p:spTree>
    <p:extLst>
      <p:ext uri="{BB962C8B-B14F-4D97-AF65-F5344CB8AC3E}">
        <p14:creationId xmlns:p14="http://schemas.microsoft.com/office/powerpoint/2010/main" val="2730206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ipart&#13;&#10;&#13;&#10;Description automatically generated">
            <a:extLst>
              <a:ext uri="{FF2B5EF4-FFF2-40B4-BE49-F238E27FC236}">
                <a16:creationId xmlns:a16="http://schemas.microsoft.com/office/drawing/2014/main" id="{B6B34409-6B9E-9041-8EBD-E68DBAE8C9BB}"/>
              </a:ext>
            </a:extLst>
          </p:cNvPr>
          <p:cNvPicPr>
            <a:picLocks noChangeAspect="1"/>
          </p:cNvPicPr>
          <p:nvPr/>
        </p:nvPicPr>
        <p:blipFill>
          <a:blip r:embed="rId3"/>
          <a:stretch>
            <a:fillRect/>
          </a:stretch>
        </p:blipFill>
        <p:spPr>
          <a:xfrm>
            <a:off x="275767" y="5436296"/>
            <a:ext cx="1199707" cy="1199707"/>
          </a:xfrm>
          <a:prstGeom prst="rect">
            <a:avLst/>
          </a:prstGeom>
        </p:spPr>
      </p:pic>
      <p:sp>
        <p:nvSpPr>
          <p:cNvPr id="5" name="Date Placeholder 4">
            <a:extLst>
              <a:ext uri="{FF2B5EF4-FFF2-40B4-BE49-F238E27FC236}">
                <a16:creationId xmlns:a16="http://schemas.microsoft.com/office/drawing/2014/main" id="{645CE290-C570-FE42-B873-18C9865129C8}"/>
              </a:ext>
            </a:extLst>
          </p:cNvPr>
          <p:cNvSpPr>
            <a:spLocks noGrp="1"/>
          </p:cNvSpPr>
          <p:nvPr>
            <p:ph type="dt" sz="half" idx="10"/>
          </p:nvPr>
        </p:nvSpPr>
        <p:spPr>
          <a:xfrm>
            <a:off x="1564710" y="6311900"/>
            <a:ext cx="2743200" cy="365125"/>
          </a:xfrm>
        </p:spPr>
        <p:txBody>
          <a:bodyPr/>
          <a:lstStyle/>
          <a:p>
            <a:r>
              <a:rPr lang="en-IN"/>
              <a:t>Thursday, May 11th 2019</a:t>
            </a:r>
            <a:endParaRPr lang="en-US"/>
          </a:p>
        </p:txBody>
      </p:sp>
      <p:sp>
        <p:nvSpPr>
          <p:cNvPr id="6" name="Footer Placeholder 5">
            <a:extLst>
              <a:ext uri="{FF2B5EF4-FFF2-40B4-BE49-F238E27FC236}">
                <a16:creationId xmlns:a16="http://schemas.microsoft.com/office/drawing/2014/main" id="{34873484-2FB3-6F48-9437-ADD40ADF698A}"/>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B80D9677-3CC0-7640-A8B3-6508E559B1D0}"/>
              </a:ext>
            </a:extLst>
          </p:cNvPr>
          <p:cNvSpPr>
            <a:spLocks noGrp="1"/>
          </p:cNvSpPr>
          <p:nvPr>
            <p:ph type="sldNum" sz="quarter" idx="12"/>
          </p:nvPr>
        </p:nvSpPr>
        <p:spPr/>
        <p:txBody>
          <a:bodyPr/>
          <a:lstStyle/>
          <a:p>
            <a:fld id="{E780DAB0-66C9-6248-A472-5F79E02CB431}" type="slidenum">
              <a:rPr lang="en-US" smtClean="0"/>
              <a:t>6</a:t>
            </a:fld>
            <a:endParaRPr lang="en-US"/>
          </a:p>
        </p:txBody>
      </p:sp>
      <p:sp>
        <p:nvSpPr>
          <p:cNvPr id="8" name="TextBox 7">
            <a:extLst>
              <a:ext uri="{FF2B5EF4-FFF2-40B4-BE49-F238E27FC236}">
                <a16:creationId xmlns:a16="http://schemas.microsoft.com/office/drawing/2014/main" id="{84C3E738-4B8A-A745-AED9-99A982075F65}"/>
              </a:ext>
            </a:extLst>
          </p:cNvPr>
          <p:cNvSpPr txBox="1"/>
          <p:nvPr/>
        </p:nvSpPr>
        <p:spPr>
          <a:xfrm>
            <a:off x="0" y="-78"/>
            <a:ext cx="12192000" cy="707886"/>
          </a:xfrm>
          <a:prstGeom prst="rect">
            <a:avLst/>
          </a:prstGeom>
          <a:noFill/>
        </p:spPr>
        <p:txBody>
          <a:bodyPr wrap="square" rtlCol="0">
            <a:spAutoFit/>
          </a:bodyPr>
          <a:lstStyle/>
          <a:p>
            <a:pPr algn="just"/>
            <a:r>
              <a:rPr lang="en-US" sz="2000" b="1" dirty="0">
                <a:latin typeface="Gill Sans MT" panose="020B0502020104020203" pitchFamily="34" charset="77"/>
              </a:rPr>
              <a:t>SUPPLY CHAIN </a:t>
            </a:r>
            <a:r>
              <a:rPr lang="en-US" sz="2000" dirty="0">
                <a:latin typeface="Gill Sans MT" panose="020B0502020104020203" pitchFamily="34" charset="77"/>
              </a:rPr>
              <a:t> Production of raw milk then transforms, transports and delivers ultimately as consumer-ready products in markets around the world</a:t>
            </a:r>
          </a:p>
        </p:txBody>
      </p:sp>
      <p:sp>
        <p:nvSpPr>
          <p:cNvPr id="9" name="TextBox 8">
            <a:extLst>
              <a:ext uri="{FF2B5EF4-FFF2-40B4-BE49-F238E27FC236}">
                <a16:creationId xmlns:a16="http://schemas.microsoft.com/office/drawing/2014/main" id="{98DCC71F-FD43-8C4D-A84D-4B4F5DDBC055}"/>
              </a:ext>
            </a:extLst>
          </p:cNvPr>
          <p:cNvSpPr txBox="1"/>
          <p:nvPr/>
        </p:nvSpPr>
        <p:spPr>
          <a:xfrm>
            <a:off x="5257800" y="307698"/>
            <a:ext cx="12192000" cy="400110"/>
          </a:xfrm>
          <a:prstGeom prst="rect">
            <a:avLst/>
          </a:prstGeom>
          <a:noFill/>
        </p:spPr>
        <p:txBody>
          <a:bodyPr wrap="square" rtlCol="0">
            <a:spAutoFit/>
          </a:bodyPr>
          <a:lstStyle/>
          <a:p>
            <a:pPr algn="just"/>
            <a:r>
              <a:rPr lang="en-US" sz="2000" b="1" dirty="0">
                <a:solidFill>
                  <a:srgbClr val="FF0000"/>
                </a:solidFill>
                <a:latin typeface="Gill Sans MT" panose="020B0502020104020203" pitchFamily="34" charset="77"/>
              </a:rPr>
              <a:t>AMNAYA MODEL OF AGVC-DAIRY SUPPLY CHAIN</a:t>
            </a:r>
            <a:endParaRPr lang="en-US" sz="2000" dirty="0">
              <a:solidFill>
                <a:srgbClr val="FF0000"/>
              </a:solidFill>
              <a:latin typeface="Gill Sans MT" panose="020B0502020104020203" pitchFamily="34" charset="77"/>
            </a:endParaRPr>
          </a:p>
        </p:txBody>
      </p:sp>
      <p:sp>
        <p:nvSpPr>
          <p:cNvPr id="10" name="Rectangle 9">
            <a:extLst>
              <a:ext uri="{FF2B5EF4-FFF2-40B4-BE49-F238E27FC236}">
                <a16:creationId xmlns:a16="http://schemas.microsoft.com/office/drawing/2014/main" id="{F4C341D4-A951-1A42-9F5D-464ABDE0EAA9}"/>
              </a:ext>
            </a:extLst>
          </p:cNvPr>
          <p:cNvSpPr/>
          <p:nvPr/>
        </p:nvSpPr>
        <p:spPr>
          <a:xfrm>
            <a:off x="137680" y="2120087"/>
            <a:ext cx="1502929" cy="791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Dairy Cattle Farming</a:t>
            </a:r>
          </a:p>
        </p:txBody>
      </p:sp>
      <p:sp>
        <p:nvSpPr>
          <p:cNvPr id="11" name="Rectangle 10">
            <a:extLst>
              <a:ext uri="{FF2B5EF4-FFF2-40B4-BE49-F238E27FC236}">
                <a16:creationId xmlns:a16="http://schemas.microsoft.com/office/drawing/2014/main" id="{7922DDC2-69D6-0B40-A0DF-06018B757A6D}"/>
              </a:ext>
            </a:extLst>
          </p:cNvPr>
          <p:cNvSpPr/>
          <p:nvPr/>
        </p:nvSpPr>
        <p:spPr>
          <a:xfrm>
            <a:off x="2251044" y="2041741"/>
            <a:ext cx="1502929" cy="11605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Milk and cream processing</a:t>
            </a:r>
          </a:p>
        </p:txBody>
      </p:sp>
      <p:cxnSp>
        <p:nvCxnSpPr>
          <p:cNvPr id="13" name="Straight Arrow Connector 12">
            <a:extLst>
              <a:ext uri="{FF2B5EF4-FFF2-40B4-BE49-F238E27FC236}">
                <a16:creationId xmlns:a16="http://schemas.microsoft.com/office/drawing/2014/main" id="{4CF8EC50-9C19-0B45-8C2C-3FB3A3F16541}"/>
              </a:ext>
            </a:extLst>
          </p:cNvPr>
          <p:cNvCxnSpPr>
            <a:cxnSpLocks/>
          </p:cNvCxnSpPr>
          <p:nvPr/>
        </p:nvCxnSpPr>
        <p:spPr>
          <a:xfrm>
            <a:off x="1658752" y="2498942"/>
            <a:ext cx="526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DEBF377-C895-1F44-85A5-3B100B83F268}"/>
              </a:ext>
            </a:extLst>
          </p:cNvPr>
          <p:cNvCxnSpPr>
            <a:cxnSpLocks/>
          </p:cNvCxnSpPr>
          <p:nvPr/>
        </p:nvCxnSpPr>
        <p:spPr>
          <a:xfrm>
            <a:off x="2830882" y="1665962"/>
            <a:ext cx="0" cy="262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E5E75E9-1E2B-3541-819E-1A76703B23DE}"/>
              </a:ext>
            </a:extLst>
          </p:cNvPr>
          <p:cNvCxnSpPr>
            <a:cxnSpLocks/>
          </p:cNvCxnSpPr>
          <p:nvPr/>
        </p:nvCxnSpPr>
        <p:spPr>
          <a:xfrm>
            <a:off x="2861154" y="1665962"/>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9673D7-6EFA-1F40-930A-C6171B1A5EDD}"/>
              </a:ext>
            </a:extLst>
          </p:cNvPr>
          <p:cNvCxnSpPr>
            <a:cxnSpLocks/>
          </p:cNvCxnSpPr>
          <p:nvPr/>
        </p:nvCxnSpPr>
        <p:spPr>
          <a:xfrm>
            <a:off x="3099148" y="1665962"/>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D109F2D-530F-6046-AA2A-5F43DDA11881}"/>
              </a:ext>
            </a:extLst>
          </p:cNvPr>
          <p:cNvCxnSpPr>
            <a:cxnSpLocks/>
          </p:cNvCxnSpPr>
          <p:nvPr/>
        </p:nvCxnSpPr>
        <p:spPr>
          <a:xfrm>
            <a:off x="3285995" y="1680576"/>
            <a:ext cx="0" cy="1166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1EDD5DD-2F1D-8C4D-A958-58E57FB198A7}"/>
              </a:ext>
            </a:extLst>
          </p:cNvPr>
          <p:cNvCxnSpPr>
            <a:cxnSpLocks/>
          </p:cNvCxnSpPr>
          <p:nvPr/>
        </p:nvCxnSpPr>
        <p:spPr>
          <a:xfrm>
            <a:off x="3285995" y="1870033"/>
            <a:ext cx="0" cy="1166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0C600EF-FFD4-3244-A095-BA22C6FB7FB7}"/>
              </a:ext>
            </a:extLst>
          </p:cNvPr>
          <p:cNvSpPr/>
          <p:nvPr/>
        </p:nvSpPr>
        <p:spPr>
          <a:xfrm>
            <a:off x="2718161" y="698391"/>
            <a:ext cx="2204568"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Gill Sans MT" panose="020B0502020104020203" pitchFamily="34" charset="77"/>
              </a:rPr>
              <a:t>For example, Fonterra requirements to on-sell milk to other processors</a:t>
            </a:r>
          </a:p>
        </p:txBody>
      </p:sp>
      <p:sp>
        <p:nvSpPr>
          <p:cNvPr id="33" name="Right Triangle 32">
            <a:extLst>
              <a:ext uri="{FF2B5EF4-FFF2-40B4-BE49-F238E27FC236}">
                <a16:creationId xmlns:a16="http://schemas.microsoft.com/office/drawing/2014/main" id="{BA406226-AFB3-8E45-B7E4-C8CDD906561E}"/>
              </a:ext>
            </a:extLst>
          </p:cNvPr>
          <p:cNvSpPr/>
          <p:nvPr/>
        </p:nvSpPr>
        <p:spPr>
          <a:xfrm rot="5400000">
            <a:off x="4017350" y="1167424"/>
            <a:ext cx="381740" cy="1253643"/>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8BC8746-D34C-A747-B12E-C9BA733A620D}"/>
              </a:ext>
            </a:extLst>
          </p:cNvPr>
          <p:cNvSpPr/>
          <p:nvPr/>
        </p:nvSpPr>
        <p:spPr>
          <a:xfrm>
            <a:off x="10396223" y="1794245"/>
            <a:ext cx="1502929"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Food Services</a:t>
            </a:r>
          </a:p>
        </p:txBody>
      </p:sp>
      <p:sp>
        <p:nvSpPr>
          <p:cNvPr id="35" name="Rectangle 34">
            <a:extLst>
              <a:ext uri="{FF2B5EF4-FFF2-40B4-BE49-F238E27FC236}">
                <a16:creationId xmlns:a16="http://schemas.microsoft.com/office/drawing/2014/main" id="{6AE00C61-BCE6-EF4C-8401-C461147B4D24}"/>
              </a:ext>
            </a:extLst>
          </p:cNvPr>
          <p:cNvSpPr/>
          <p:nvPr/>
        </p:nvSpPr>
        <p:spPr>
          <a:xfrm>
            <a:off x="10396224" y="806213"/>
            <a:ext cx="1502929"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Supermarkets &amp; other retail</a:t>
            </a:r>
          </a:p>
        </p:txBody>
      </p:sp>
      <p:sp>
        <p:nvSpPr>
          <p:cNvPr id="36" name="Rectangle 35">
            <a:extLst>
              <a:ext uri="{FF2B5EF4-FFF2-40B4-BE49-F238E27FC236}">
                <a16:creationId xmlns:a16="http://schemas.microsoft.com/office/drawing/2014/main" id="{4A4A37C5-589C-3C47-B33E-A63BADC64325}"/>
              </a:ext>
            </a:extLst>
          </p:cNvPr>
          <p:cNvSpPr/>
          <p:nvPr/>
        </p:nvSpPr>
        <p:spPr>
          <a:xfrm>
            <a:off x="8155359" y="806213"/>
            <a:ext cx="117166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Distributor/</a:t>
            </a:r>
          </a:p>
          <a:p>
            <a:pPr algn="ctr"/>
            <a:r>
              <a:rPr lang="en-US" sz="1200" dirty="0">
                <a:solidFill>
                  <a:schemeClr val="tx1"/>
                </a:solidFill>
                <a:latin typeface="Gill Sans MT" panose="020B0502020104020203" pitchFamily="34" charset="77"/>
              </a:rPr>
              <a:t>Wholesaler</a:t>
            </a:r>
          </a:p>
        </p:txBody>
      </p:sp>
      <p:sp>
        <p:nvSpPr>
          <p:cNvPr id="37" name="Rectangle 36">
            <a:extLst>
              <a:ext uri="{FF2B5EF4-FFF2-40B4-BE49-F238E27FC236}">
                <a16:creationId xmlns:a16="http://schemas.microsoft.com/office/drawing/2014/main" id="{FF3D5CE6-D8A2-8F43-9EFE-534746BC079E}"/>
              </a:ext>
            </a:extLst>
          </p:cNvPr>
          <p:cNvSpPr/>
          <p:nvPr/>
        </p:nvSpPr>
        <p:spPr>
          <a:xfrm>
            <a:off x="4156942" y="5515904"/>
            <a:ext cx="1979454" cy="5327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Other Food Manufacturing</a:t>
            </a:r>
          </a:p>
        </p:txBody>
      </p:sp>
      <p:sp>
        <p:nvSpPr>
          <p:cNvPr id="38" name="Rectangle 37">
            <a:extLst>
              <a:ext uri="{FF2B5EF4-FFF2-40B4-BE49-F238E27FC236}">
                <a16:creationId xmlns:a16="http://schemas.microsoft.com/office/drawing/2014/main" id="{523A3FA0-57D6-F946-B5A0-D1BA285CD7AC}"/>
              </a:ext>
            </a:extLst>
          </p:cNvPr>
          <p:cNvSpPr/>
          <p:nvPr/>
        </p:nvSpPr>
        <p:spPr>
          <a:xfrm>
            <a:off x="8127806" y="3141535"/>
            <a:ext cx="1979454" cy="395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Infant formula manufacturing</a:t>
            </a:r>
          </a:p>
        </p:txBody>
      </p:sp>
      <p:sp>
        <p:nvSpPr>
          <p:cNvPr id="39" name="Rectangle 38">
            <a:extLst>
              <a:ext uri="{FF2B5EF4-FFF2-40B4-BE49-F238E27FC236}">
                <a16:creationId xmlns:a16="http://schemas.microsoft.com/office/drawing/2014/main" id="{BF77ECF7-4A3F-A640-A045-FBCBDBB29BD4}"/>
              </a:ext>
            </a:extLst>
          </p:cNvPr>
          <p:cNvSpPr/>
          <p:nvPr/>
        </p:nvSpPr>
        <p:spPr>
          <a:xfrm>
            <a:off x="4159893" y="4311978"/>
            <a:ext cx="1979454" cy="543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Ice Cream Manufacturing</a:t>
            </a:r>
          </a:p>
        </p:txBody>
      </p:sp>
      <p:sp>
        <p:nvSpPr>
          <p:cNvPr id="40" name="Rectangle 39">
            <a:extLst>
              <a:ext uri="{FF2B5EF4-FFF2-40B4-BE49-F238E27FC236}">
                <a16:creationId xmlns:a16="http://schemas.microsoft.com/office/drawing/2014/main" id="{15548EE2-399E-9048-8996-DA42BF45C78A}"/>
              </a:ext>
            </a:extLst>
          </p:cNvPr>
          <p:cNvSpPr/>
          <p:nvPr/>
        </p:nvSpPr>
        <p:spPr>
          <a:xfrm>
            <a:off x="6665193" y="664601"/>
            <a:ext cx="1243675" cy="6108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Dairy Produce Wholesale</a:t>
            </a:r>
          </a:p>
        </p:txBody>
      </p:sp>
      <p:sp>
        <p:nvSpPr>
          <p:cNvPr id="41" name="Rectangle 40">
            <a:extLst>
              <a:ext uri="{FF2B5EF4-FFF2-40B4-BE49-F238E27FC236}">
                <a16:creationId xmlns:a16="http://schemas.microsoft.com/office/drawing/2014/main" id="{E0A27F36-CA31-B545-9260-290D08168A6E}"/>
              </a:ext>
            </a:extLst>
          </p:cNvPr>
          <p:cNvSpPr/>
          <p:nvPr/>
        </p:nvSpPr>
        <p:spPr>
          <a:xfrm>
            <a:off x="4159893" y="4919107"/>
            <a:ext cx="1979454" cy="5327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Infant Formula Manufacturing</a:t>
            </a:r>
          </a:p>
        </p:txBody>
      </p:sp>
      <p:cxnSp>
        <p:nvCxnSpPr>
          <p:cNvPr id="42" name="Straight Connector 41">
            <a:extLst>
              <a:ext uri="{FF2B5EF4-FFF2-40B4-BE49-F238E27FC236}">
                <a16:creationId xmlns:a16="http://schemas.microsoft.com/office/drawing/2014/main" id="{E45EF554-429D-524F-9F2C-E0B7383F757A}"/>
              </a:ext>
            </a:extLst>
          </p:cNvPr>
          <p:cNvCxnSpPr>
            <a:cxnSpLocks/>
          </p:cNvCxnSpPr>
          <p:nvPr/>
        </p:nvCxnSpPr>
        <p:spPr>
          <a:xfrm>
            <a:off x="1890483" y="2498942"/>
            <a:ext cx="0" cy="21405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B5E83E5-F0E6-2141-A61F-1DD1D98F8E29}"/>
              </a:ext>
            </a:extLst>
          </p:cNvPr>
          <p:cNvCxnSpPr>
            <a:cxnSpLocks/>
          </p:cNvCxnSpPr>
          <p:nvPr/>
        </p:nvCxnSpPr>
        <p:spPr>
          <a:xfrm>
            <a:off x="3845881" y="3075731"/>
            <a:ext cx="0" cy="2722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FCFB13B-799A-F44D-B222-B1CABABCC147}"/>
              </a:ext>
            </a:extLst>
          </p:cNvPr>
          <p:cNvCxnSpPr>
            <a:cxnSpLocks/>
          </p:cNvCxnSpPr>
          <p:nvPr/>
        </p:nvCxnSpPr>
        <p:spPr>
          <a:xfrm>
            <a:off x="1864257" y="4639522"/>
            <a:ext cx="231773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B4E22F7-B098-4F4B-87E1-17E69478603F}"/>
              </a:ext>
            </a:extLst>
          </p:cNvPr>
          <p:cNvCxnSpPr>
            <a:cxnSpLocks/>
          </p:cNvCxnSpPr>
          <p:nvPr/>
        </p:nvCxnSpPr>
        <p:spPr>
          <a:xfrm>
            <a:off x="1882401" y="3951993"/>
            <a:ext cx="22995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E28591ED-87FE-2348-BC26-C00849CA2DB8}"/>
              </a:ext>
            </a:extLst>
          </p:cNvPr>
          <p:cNvCxnSpPr>
            <a:cxnSpLocks/>
          </p:cNvCxnSpPr>
          <p:nvPr/>
        </p:nvCxnSpPr>
        <p:spPr>
          <a:xfrm flipV="1">
            <a:off x="7765759" y="3075731"/>
            <a:ext cx="288477" cy="3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8759B6DA-5474-2A4A-9D97-D92A30B28F3C}"/>
              </a:ext>
            </a:extLst>
          </p:cNvPr>
          <p:cNvCxnSpPr>
            <a:cxnSpLocks/>
          </p:cNvCxnSpPr>
          <p:nvPr/>
        </p:nvCxnSpPr>
        <p:spPr>
          <a:xfrm flipV="1">
            <a:off x="3820445" y="5798517"/>
            <a:ext cx="336497" cy="83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16966999-2E69-CB4B-9573-9382CCEE9EC6}"/>
              </a:ext>
            </a:extLst>
          </p:cNvPr>
          <p:cNvSpPr/>
          <p:nvPr/>
        </p:nvSpPr>
        <p:spPr>
          <a:xfrm>
            <a:off x="4159893" y="3689726"/>
            <a:ext cx="1979454" cy="543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Cheese &amp; Other Dairy Processing</a:t>
            </a:r>
          </a:p>
        </p:txBody>
      </p:sp>
      <p:cxnSp>
        <p:nvCxnSpPr>
          <p:cNvPr id="67" name="Straight Arrow Connector 66">
            <a:extLst>
              <a:ext uri="{FF2B5EF4-FFF2-40B4-BE49-F238E27FC236}">
                <a16:creationId xmlns:a16="http://schemas.microsoft.com/office/drawing/2014/main" id="{E5125BF0-D2C1-894C-BA3B-E1455BDFA35D}"/>
              </a:ext>
            </a:extLst>
          </p:cNvPr>
          <p:cNvCxnSpPr>
            <a:cxnSpLocks/>
          </p:cNvCxnSpPr>
          <p:nvPr/>
        </p:nvCxnSpPr>
        <p:spPr>
          <a:xfrm>
            <a:off x="3845881" y="5235356"/>
            <a:ext cx="3110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291DB1C-0096-534F-AA1C-3D7E214B678D}"/>
              </a:ext>
            </a:extLst>
          </p:cNvPr>
          <p:cNvCxnSpPr>
            <a:cxnSpLocks/>
          </p:cNvCxnSpPr>
          <p:nvPr/>
        </p:nvCxnSpPr>
        <p:spPr>
          <a:xfrm>
            <a:off x="6415798" y="1002082"/>
            <a:ext cx="0" cy="29310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7B99EE3-2793-7944-94E8-6D8164E220E6}"/>
              </a:ext>
            </a:extLst>
          </p:cNvPr>
          <p:cNvCxnSpPr>
            <a:cxnSpLocks/>
          </p:cNvCxnSpPr>
          <p:nvPr/>
        </p:nvCxnSpPr>
        <p:spPr>
          <a:xfrm>
            <a:off x="6186717" y="3933173"/>
            <a:ext cx="2290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E9BD9173-611B-CA40-91E8-AA92A4AD0A73}"/>
              </a:ext>
            </a:extLst>
          </p:cNvPr>
          <p:cNvCxnSpPr>
            <a:cxnSpLocks/>
          </p:cNvCxnSpPr>
          <p:nvPr/>
        </p:nvCxnSpPr>
        <p:spPr>
          <a:xfrm>
            <a:off x="6415797" y="980612"/>
            <a:ext cx="24939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C7997E56-8566-6343-9821-95260DAD45DA}"/>
              </a:ext>
            </a:extLst>
          </p:cNvPr>
          <p:cNvCxnSpPr>
            <a:cxnSpLocks/>
          </p:cNvCxnSpPr>
          <p:nvPr/>
        </p:nvCxnSpPr>
        <p:spPr>
          <a:xfrm>
            <a:off x="9384082" y="1275477"/>
            <a:ext cx="9386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ACAEB39-016C-7643-B9B5-460607FAFAC1}"/>
              </a:ext>
            </a:extLst>
          </p:cNvPr>
          <p:cNvCxnSpPr>
            <a:cxnSpLocks/>
          </p:cNvCxnSpPr>
          <p:nvPr/>
        </p:nvCxnSpPr>
        <p:spPr>
          <a:xfrm>
            <a:off x="9853419" y="1275477"/>
            <a:ext cx="0" cy="975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F392E3D3-E125-A546-A8FC-46E9391B4D76}"/>
              </a:ext>
            </a:extLst>
          </p:cNvPr>
          <p:cNvCxnSpPr>
            <a:cxnSpLocks/>
          </p:cNvCxnSpPr>
          <p:nvPr/>
        </p:nvCxnSpPr>
        <p:spPr>
          <a:xfrm>
            <a:off x="9853419" y="2251445"/>
            <a:ext cx="54280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A352062-F4FB-0D47-85B2-5202643416B0}"/>
              </a:ext>
            </a:extLst>
          </p:cNvPr>
          <p:cNvCxnSpPr>
            <a:cxnSpLocks/>
          </p:cNvCxnSpPr>
          <p:nvPr/>
        </p:nvCxnSpPr>
        <p:spPr>
          <a:xfrm flipH="1">
            <a:off x="8054236" y="2832970"/>
            <a:ext cx="39478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AE65BF0-0E92-A547-9B82-60E3FB151C74}"/>
              </a:ext>
            </a:extLst>
          </p:cNvPr>
          <p:cNvCxnSpPr>
            <a:cxnSpLocks/>
          </p:cNvCxnSpPr>
          <p:nvPr/>
        </p:nvCxnSpPr>
        <p:spPr>
          <a:xfrm>
            <a:off x="8054236" y="678493"/>
            <a:ext cx="0" cy="2154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683F422-602B-1B47-9CC3-768A986CF94D}"/>
              </a:ext>
            </a:extLst>
          </p:cNvPr>
          <p:cNvCxnSpPr>
            <a:cxnSpLocks/>
          </p:cNvCxnSpPr>
          <p:nvPr/>
        </p:nvCxnSpPr>
        <p:spPr>
          <a:xfrm flipH="1">
            <a:off x="8054236" y="681303"/>
            <a:ext cx="39478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979F272-264B-0249-9789-927F6D6FE696}"/>
              </a:ext>
            </a:extLst>
          </p:cNvPr>
          <p:cNvCxnSpPr>
            <a:cxnSpLocks/>
          </p:cNvCxnSpPr>
          <p:nvPr/>
        </p:nvCxnSpPr>
        <p:spPr>
          <a:xfrm>
            <a:off x="12002100" y="678493"/>
            <a:ext cx="0" cy="2154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787CBB6F-0AE6-194B-8284-7090E3D7E13A}"/>
              </a:ext>
            </a:extLst>
          </p:cNvPr>
          <p:cNvSpPr txBox="1"/>
          <p:nvPr/>
        </p:nvSpPr>
        <p:spPr>
          <a:xfrm>
            <a:off x="8075791" y="2524586"/>
            <a:ext cx="1229824" cy="246221"/>
          </a:xfrm>
          <a:prstGeom prst="rect">
            <a:avLst/>
          </a:prstGeom>
          <a:noFill/>
        </p:spPr>
        <p:txBody>
          <a:bodyPr wrap="none" rtlCol="0">
            <a:spAutoFit/>
          </a:bodyPr>
          <a:lstStyle/>
          <a:p>
            <a:r>
              <a:rPr lang="en-US" sz="1000" b="1" dirty="0">
                <a:latin typeface="Gill Sans MT" panose="020B0502020104020203" pitchFamily="34" charset="77"/>
              </a:rPr>
              <a:t>Domestic Market</a:t>
            </a:r>
          </a:p>
        </p:txBody>
      </p:sp>
      <p:cxnSp>
        <p:nvCxnSpPr>
          <p:cNvPr id="92" name="Straight Connector 91">
            <a:extLst>
              <a:ext uri="{FF2B5EF4-FFF2-40B4-BE49-F238E27FC236}">
                <a16:creationId xmlns:a16="http://schemas.microsoft.com/office/drawing/2014/main" id="{E62C26B3-B261-A84E-8FAB-3C38EE3342C0}"/>
              </a:ext>
            </a:extLst>
          </p:cNvPr>
          <p:cNvCxnSpPr>
            <a:cxnSpLocks/>
          </p:cNvCxnSpPr>
          <p:nvPr/>
        </p:nvCxnSpPr>
        <p:spPr>
          <a:xfrm flipH="1">
            <a:off x="3753973" y="3075731"/>
            <a:ext cx="3459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837E00-6D1D-BF4E-9A68-F96F3F5E23AE}"/>
              </a:ext>
            </a:extLst>
          </p:cNvPr>
          <p:cNvCxnSpPr>
            <a:cxnSpLocks/>
          </p:cNvCxnSpPr>
          <p:nvPr/>
        </p:nvCxnSpPr>
        <p:spPr>
          <a:xfrm>
            <a:off x="7254316" y="3077819"/>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4D96079-AF64-4341-9BF6-4FCCB7F31E14}"/>
              </a:ext>
            </a:extLst>
          </p:cNvPr>
          <p:cNvCxnSpPr>
            <a:cxnSpLocks/>
          </p:cNvCxnSpPr>
          <p:nvPr/>
        </p:nvCxnSpPr>
        <p:spPr>
          <a:xfrm>
            <a:off x="7425831" y="3079907"/>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78BD4D8-6CBC-9341-8AAA-896837645E09}"/>
              </a:ext>
            </a:extLst>
          </p:cNvPr>
          <p:cNvCxnSpPr>
            <a:cxnSpLocks/>
          </p:cNvCxnSpPr>
          <p:nvPr/>
        </p:nvCxnSpPr>
        <p:spPr>
          <a:xfrm>
            <a:off x="7615447" y="3075731"/>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5B42A59-FB39-E34F-A76A-B5601EF0B834}"/>
              </a:ext>
            </a:extLst>
          </p:cNvPr>
          <p:cNvCxnSpPr>
            <a:cxnSpLocks/>
          </p:cNvCxnSpPr>
          <p:nvPr/>
        </p:nvCxnSpPr>
        <p:spPr>
          <a:xfrm>
            <a:off x="8054236" y="2892361"/>
            <a:ext cx="1" cy="34639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07C7014-1EE2-1F42-8833-D28EF02D0957}"/>
              </a:ext>
            </a:extLst>
          </p:cNvPr>
          <p:cNvCxnSpPr>
            <a:cxnSpLocks/>
          </p:cNvCxnSpPr>
          <p:nvPr/>
        </p:nvCxnSpPr>
        <p:spPr>
          <a:xfrm>
            <a:off x="12002100" y="2892361"/>
            <a:ext cx="0" cy="35118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49B04C7-9D72-D748-8EBB-FDE0098453B6}"/>
              </a:ext>
            </a:extLst>
          </p:cNvPr>
          <p:cNvCxnSpPr>
            <a:cxnSpLocks/>
          </p:cNvCxnSpPr>
          <p:nvPr/>
        </p:nvCxnSpPr>
        <p:spPr>
          <a:xfrm flipH="1">
            <a:off x="8054236" y="2882530"/>
            <a:ext cx="39478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BD4627B-EEAC-0142-AD33-3927A5709B18}"/>
              </a:ext>
            </a:extLst>
          </p:cNvPr>
          <p:cNvCxnSpPr>
            <a:cxnSpLocks/>
          </p:cNvCxnSpPr>
          <p:nvPr/>
        </p:nvCxnSpPr>
        <p:spPr>
          <a:xfrm flipH="1">
            <a:off x="8054236" y="6366180"/>
            <a:ext cx="39478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9F0427B0-8768-2842-8E41-D8519D7B96D4}"/>
              </a:ext>
            </a:extLst>
          </p:cNvPr>
          <p:cNvSpPr/>
          <p:nvPr/>
        </p:nvSpPr>
        <p:spPr>
          <a:xfrm>
            <a:off x="8129658" y="3584393"/>
            <a:ext cx="1979454" cy="395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Other food manufacturing</a:t>
            </a:r>
          </a:p>
        </p:txBody>
      </p:sp>
      <p:sp>
        <p:nvSpPr>
          <p:cNvPr id="109" name="Rectangle 108">
            <a:extLst>
              <a:ext uri="{FF2B5EF4-FFF2-40B4-BE49-F238E27FC236}">
                <a16:creationId xmlns:a16="http://schemas.microsoft.com/office/drawing/2014/main" id="{175B5BA5-A66F-434A-910E-B285701D64E4}"/>
              </a:ext>
            </a:extLst>
          </p:cNvPr>
          <p:cNvSpPr/>
          <p:nvPr/>
        </p:nvSpPr>
        <p:spPr>
          <a:xfrm>
            <a:off x="8127806" y="4025249"/>
            <a:ext cx="1979454" cy="395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Ice Cream manufacturing</a:t>
            </a:r>
          </a:p>
        </p:txBody>
      </p:sp>
      <p:sp>
        <p:nvSpPr>
          <p:cNvPr id="110" name="Rectangle 109">
            <a:extLst>
              <a:ext uri="{FF2B5EF4-FFF2-40B4-BE49-F238E27FC236}">
                <a16:creationId xmlns:a16="http://schemas.microsoft.com/office/drawing/2014/main" id="{229C3E76-8A27-3F4C-827B-CCCE9C5F504C}"/>
              </a:ext>
            </a:extLst>
          </p:cNvPr>
          <p:cNvSpPr/>
          <p:nvPr/>
        </p:nvSpPr>
        <p:spPr>
          <a:xfrm>
            <a:off x="8124623" y="4465555"/>
            <a:ext cx="1979454" cy="395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Cheese and other dairy processing</a:t>
            </a:r>
          </a:p>
        </p:txBody>
      </p:sp>
      <p:cxnSp>
        <p:nvCxnSpPr>
          <p:cNvPr id="111" name="Straight Connector 110">
            <a:extLst>
              <a:ext uri="{FF2B5EF4-FFF2-40B4-BE49-F238E27FC236}">
                <a16:creationId xmlns:a16="http://schemas.microsoft.com/office/drawing/2014/main" id="{27FBFFDF-3794-8342-82F9-D8827B42C925}"/>
              </a:ext>
            </a:extLst>
          </p:cNvPr>
          <p:cNvCxnSpPr>
            <a:cxnSpLocks/>
          </p:cNvCxnSpPr>
          <p:nvPr/>
        </p:nvCxnSpPr>
        <p:spPr>
          <a:xfrm>
            <a:off x="10172444" y="3339463"/>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91FA2E0F-C1AD-2A40-B92D-0F3E0E11284E}"/>
              </a:ext>
            </a:extLst>
          </p:cNvPr>
          <p:cNvCxnSpPr>
            <a:cxnSpLocks/>
          </p:cNvCxnSpPr>
          <p:nvPr/>
        </p:nvCxnSpPr>
        <p:spPr>
          <a:xfrm>
            <a:off x="10183148" y="3794308"/>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B54F0C98-0FA5-1247-A758-73FD98C075BE}"/>
              </a:ext>
            </a:extLst>
          </p:cNvPr>
          <p:cNvCxnSpPr>
            <a:cxnSpLocks/>
          </p:cNvCxnSpPr>
          <p:nvPr/>
        </p:nvCxnSpPr>
        <p:spPr>
          <a:xfrm>
            <a:off x="10188367" y="4242411"/>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FD49813-573F-0C40-B734-76FB4E0E86A3}"/>
              </a:ext>
            </a:extLst>
          </p:cNvPr>
          <p:cNvCxnSpPr>
            <a:cxnSpLocks/>
          </p:cNvCxnSpPr>
          <p:nvPr/>
        </p:nvCxnSpPr>
        <p:spPr>
          <a:xfrm>
            <a:off x="10172444" y="4639522"/>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F5124E5-1F64-5C45-8B20-39FD3A623153}"/>
              </a:ext>
            </a:extLst>
          </p:cNvPr>
          <p:cNvCxnSpPr>
            <a:cxnSpLocks/>
          </p:cNvCxnSpPr>
          <p:nvPr/>
        </p:nvCxnSpPr>
        <p:spPr>
          <a:xfrm>
            <a:off x="10333460" y="4639522"/>
            <a:ext cx="0" cy="4548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BD2A81F-8FB4-BA42-AD13-7B31EF58132B}"/>
              </a:ext>
            </a:extLst>
          </p:cNvPr>
          <p:cNvCxnSpPr>
            <a:cxnSpLocks/>
          </p:cNvCxnSpPr>
          <p:nvPr/>
        </p:nvCxnSpPr>
        <p:spPr>
          <a:xfrm>
            <a:off x="9394786" y="5094367"/>
            <a:ext cx="9386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Rectangle 119">
            <a:extLst>
              <a:ext uri="{FF2B5EF4-FFF2-40B4-BE49-F238E27FC236}">
                <a16:creationId xmlns:a16="http://schemas.microsoft.com/office/drawing/2014/main" id="{936C3411-8E78-C44A-A688-16AFED8292D3}"/>
              </a:ext>
            </a:extLst>
          </p:cNvPr>
          <p:cNvSpPr/>
          <p:nvPr/>
        </p:nvSpPr>
        <p:spPr>
          <a:xfrm>
            <a:off x="8394355" y="5762291"/>
            <a:ext cx="1979454" cy="543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Dairy wholesale</a:t>
            </a:r>
          </a:p>
          <a:p>
            <a:pPr algn="ctr"/>
            <a:r>
              <a:rPr lang="en-US" sz="1200" dirty="0">
                <a:solidFill>
                  <a:schemeClr val="tx1"/>
                </a:solidFill>
                <a:latin typeface="Gill Sans MT" panose="020B0502020104020203" pitchFamily="34" charset="77"/>
              </a:rPr>
              <a:t>(in-market)</a:t>
            </a:r>
          </a:p>
        </p:txBody>
      </p:sp>
      <p:cxnSp>
        <p:nvCxnSpPr>
          <p:cNvPr id="121" name="Straight Arrow Connector 120">
            <a:extLst>
              <a:ext uri="{FF2B5EF4-FFF2-40B4-BE49-F238E27FC236}">
                <a16:creationId xmlns:a16="http://schemas.microsoft.com/office/drawing/2014/main" id="{F4772C35-3E42-F54F-B206-3DF44AEF1AF9}"/>
              </a:ext>
            </a:extLst>
          </p:cNvPr>
          <p:cNvCxnSpPr>
            <a:cxnSpLocks/>
          </p:cNvCxnSpPr>
          <p:nvPr/>
        </p:nvCxnSpPr>
        <p:spPr>
          <a:xfrm>
            <a:off x="9394786" y="5104093"/>
            <a:ext cx="0" cy="678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3" name="Rectangle 122">
            <a:extLst>
              <a:ext uri="{FF2B5EF4-FFF2-40B4-BE49-F238E27FC236}">
                <a16:creationId xmlns:a16="http://schemas.microsoft.com/office/drawing/2014/main" id="{96C28905-3CCA-FD42-9884-27CDC260A146}"/>
              </a:ext>
            </a:extLst>
          </p:cNvPr>
          <p:cNvSpPr/>
          <p:nvPr/>
        </p:nvSpPr>
        <p:spPr>
          <a:xfrm>
            <a:off x="10674733" y="5702208"/>
            <a:ext cx="1243675" cy="6108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Food Services</a:t>
            </a:r>
          </a:p>
        </p:txBody>
      </p:sp>
      <p:sp>
        <p:nvSpPr>
          <p:cNvPr id="124" name="Rectangle 123">
            <a:extLst>
              <a:ext uri="{FF2B5EF4-FFF2-40B4-BE49-F238E27FC236}">
                <a16:creationId xmlns:a16="http://schemas.microsoft.com/office/drawing/2014/main" id="{673726EB-289E-8048-8203-BF664765947A}"/>
              </a:ext>
            </a:extLst>
          </p:cNvPr>
          <p:cNvSpPr/>
          <p:nvPr/>
        </p:nvSpPr>
        <p:spPr>
          <a:xfrm>
            <a:off x="10662220" y="5038236"/>
            <a:ext cx="1243675" cy="6108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Supermarkets and Retail</a:t>
            </a:r>
          </a:p>
        </p:txBody>
      </p:sp>
      <p:sp>
        <p:nvSpPr>
          <p:cNvPr id="125" name="TextBox 124">
            <a:extLst>
              <a:ext uri="{FF2B5EF4-FFF2-40B4-BE49-F238E27FC236}">
                <a16:creationId xmlns:a16="http://schemas.microsoft.com/office/drawing/2014/main" id="{BA664516-564B-C944-8482-E8AC09452AAD}"/>
              </a:ext>
            </a:extLst>
          </p:cNvPr>
          <p:cNvSpPr txBox="1"/>
          <p:nvPr/>
        </p:nvSpPr>
        <p:spPr>
          <a:xfrm>
            <a:off x="10555432" y="4711912"/>
            <a:ext cx="1433406" cy="246221"/>
          </a:xfrm>
          <a:prstGeom prst="rect">
            <a:avLst/>
          </a:prstGeom>
          <a:noFill/>
        </p:spPr>
        <p:txBody>
          <a:bodyPr wrap="none" rtlCol="0">
            <a:spAutoFit/>
          </a:bodyPr>
          <a:lstStyle/>
          <a:p>
            <a:r>
              <a:rPr lang="en-US" sz="1000" b="1" dirty="0">
                <a:latin typeface="Gill Sans MT" panose="020B0502020104020203" pitchFamily="34" charset="77"/>
              </a:rPr>
              <a:t>International Market</a:t>
            </a:r>
          </a:p>
        </p:txBody>
      </p:sp>
      <p:sp>
        <p:nvSpPr>
          <p:cNvPr id="126" name="TextBox 125">
            <a:extLst>
              <a:ext uri="{FF2B5EF4-FFF2-40B4-BE49-F238E27FC236}">
                <a16:creationId xmlns:a16="http://schemas.microsoft.com/office/drawing/2014/main" id="{31E613E3-5CD7-514D-B1FA-74CBFBD5C016}"/>
              </a:ext>
            </a:extLst>
          </p:cNvPr>
          <p:cNvSpPr txBox="1"/>
          <p:nvPr/>
        </p:nvSpPr>
        <p:spPr>
          <a:xfrm>
            <a:off x="10381414" y="3800354"/>
            <a:ext cx="1188146" cy="246221"/>
          </a:xfrm>
          <a:prstGeom prst="rect">
            <a:avLst/>
          </a:prstGeom>
          <a:noFill/>
        </p:spPr>
        <p:txBody>
          <a:bodyPr wrap="none" rtlCol="0">
            <a:spAutoFit/>
          </a:bodyPr>
          <a:lstStyle/>
          <a:p>
            <a:r>
              <a:rPr lang="en-US" sz="1000" b="1" dirty="0">
                <a:latin typeface="Gill Sans MT" panose="020B0502020104020203" pitchFamily="34" charset="77"/>
              </a:rPr>
              <a:t>Processed Foods</a:t>
            </a:r>
          </a:p>
        </p:txBody>
      </p:sp>
      <p:sp>
        <p:nvSpPr>
          <p:cNvPr id="127" name="TextBox 126">
            <a:extLst>
              <a:ext uri="{FF2B5EF4-FFF2-40B4-BE49-F238E27FC236}">
                <a16:creationId xmlns:a16="http://schemas.microsoft.com/office/drawing/2014/main" id="{AADF2A24-C1F0-D745-A2D3-B1FAF034ACB1}"/>
              </a:ext>
            </a:extLst>
          </p:cNvPr>
          <p:cNvSpPr txBox="1"/>
          <p:nvPr/>
        </p:nvSpPr>
        <p:spPr>
          <a:xfrm>
            <a:off x="6498263" y="2675621"/>
            <a:ext cx="870751" cy="400110"/>
          </a:xfrm>
          <a:prstGeom prst="rect">
            <a:avLst/>
          </a:prstGeom>
          <a:noFill/>
        </p:spPr>
        <p:txBody>
          <a:bodyPr wrap="none" rtlCol="0">
            <a:spAutoFit/>
          </a:bodyPr>
          <a:lstStyle/>
          <a:p>
            <a:r>
              <a:rPr lang="en-US" sz="1000" b="1" dirty="0">
                <a:latin typeface="Gill Sans MT" panose="020B0502020104020203" pitchFamily="34" charset="77"/>
              </a:rPr>
              <a:t>Sea Freight</a:t>
            </a:r>
          </a:p>
          <a:p>
            <a:r>
              <a:rPr lang="en-US" sz="1000" b="1" dirty="0">
                <a:latin typeface="Gill Sans MT" panose="020B0502020104020203" pitchFamily="34" charset="77"/>
              </a:rPr>
              <a:t>Air Freight</a:t>
            </a:r>
          </a:p>
        </p:txBody>
      </p:sp>
      <p:sp>
        <p:nvSpPr>
          <p:cNvPr id="128" name="TextBox 127">
            <a:extLst>
              <a:ext uri="{FF2B5EF4-FFF2-40B4-BE49-F238E27FC236}">
                <a16:creationId xmlns:a16="http://schemas.microsoft.com/office/drawing/2014/main" id="{97866C44-5BAC-1A4A-956C-A8D35F52E006}"/>
              </a:ext>
            </a:extLst>
          </p:cNvPr>
          <p:cNvSpPr txBox="1"/>
          <p:nvPr/>
        </p:nvSpPr>
        <p:spPr>
          <a:xfrm>
            <a:off x="6449000" y="4465555"/>
            <a:ext cx="1188146" cy="246221"/>
          </a:xfrm>
          <a:prstGeom prst="rect">
            <a:avLst/>
          </a:prstGeom>
          <a:noFill/>
        </p:spPr>
        <p:txBody>
          <a:bodyPr wrap="none" rtlCol="0">
            <a:spAutoFit/>
          </a:bodyPr>
          <a:lstStyle/>
          <a:p>
            <a:r>
              <a:rPr lang="en-US" sz="1000" b="1" dirty="0">
                <a:latin typeface="Gill Sans MT" panose="020B0502020104020203" pitchFamily="34" charset="77"/>
              </a:rPr>
              <a:t>Processed Foods</a:t>
            </a:r>
          </a:p>
        </p:txBody>
      </p:sp>
      <p:sp>
        <p:nvSpPr>
          <p:cNvPr id="129" name="TextBox 128">
            <a:extLst>
              <a:ext uri="{FF2B5EF4-FFF2-40B4-BE49-F238E27FC236}">
                <a16:creationId xmlns:a16="http://schemas.microsoft.com/office/drawing/2014/main" id="{E7AF2211-1114-6347-A3EB-754D1ED13732}"/>
              </a:ext>
            </a:extLst>
          </p:cNvPr>
          <p:cNvSpPr txBox="1"/>
          <p:nvPr/>
        </p:nvSpPr>
        <p:spPr>
          <a:xfrm>
            <a:off x="6449124" y="5094367"/>
            <a:ext cx="1188146" cy="246221"/>
          </a:xfrm>
          <a:prstGeom prst="rect">
            <a:avLst/>
          </a:prstGeom>
          <a:noFill/>
        </p:spPr>
        <p:txBody>
          <a:bodyPr wrap="none" rtlCol="0">
            <a:spAutoFit/>
          </a:bodyPr>
          <a:lstStyle/>
          <a:p>
            <a:r>
              <a:rPr lang="en-US" sz="1000" b="1" dirty="0">
                <a:latin typeface="Gill Sans MT" panose="020B0502020104020203" pitchFamily="34" charset="77"/>
              </a:rPr>
              <a:t>Processed Foods</a:t>
            </a:r>
          </a:p>
        </p:txBody>
      </p:sp>
      <p:sp>
        <p:nvSpPr>
          <p:cNvPr id="130" name="TextBox 129">
            <a:extLst>
              <a:ext uri="{FF2B5EF4-FFF2-40B4-BE49-F238E27FC236}">
                <a16:creationId xmlns:a16="http://schemas.microsoft.com/office/drawing/2014/main" id="{9D86D394-3D71-AD48-BAD7-0BFBCB7B63AA}"/>
              </a:ext>
            </a:extLst>
          </p:cNvPr>
          <p:cNvSpPr txBox="1"/>
          <p:nvPr/>
        </p:nvSpPr>
        <p:spPr>
          <a:xfrm>
            <a:off x="6445944" y="5657870"/>
            <a:ext cx="1188146" cy="246221"/>
          </a:xfrm>
          <a:prstGeom prst="rect">
            <a:avLst/>
          </a:prstGeom>
          <a:noFill/>
        </p:spPr>
        <p:txBody>
          <a:bodyPr wrap="none" rtlCol="0">
            <a:spAutoFit/>
          </a:bodyPr>
          <a:lstStyle/>
          <a:p>
            <a:r>
              <a:rPr lang="en-US" sz="1000" b="1" dirty="0">
                <a:latin typeface="Gill Sans MT" panose="020B0502020104020203" pitchFamily="34" charset="77"/>
              </a:rPr>
              <a:t>Processed Foods</a:t>
            </a:r>
          </a:p>
        </p:txBody>
      </p:sp>
      <p:cxnSp>
        <p:nvCxnSpPr>
          <p:cNvPr id="131" name="Straight Connector 130">
            <a:extLst>
              <a:ext uri="{FF2B5EF4-FFF2-40B4-BE49-F238E27FC236}">
                <a16:creationId xmlns:a16="http://schemas.microsoft.com/office/drawing/2014/main" id="{2462FC94-C105-C941-B4A5-84737F349948}"/>
              </a:ext>
            </a:extLst>
          </p:cNvPr>
          <p:cNvCxnSpPr>
            <a:cxnSpLocks/>
          </p:cNvCxnSpPr>
          <p:nvPr/>
        </p:nvCxnSpPr>
        <p:spPr>
          <a:xfrm>
            <a:off x="6265485" y="4593134"/>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E1FC35F8-A5EB-8343-B16E-EE7A2F4742E1}"/>
              </a:ext>
            </a:extLst>
          </p:cNvPr>
          <p:cNvCxnSpPr>
            <a:cxnSpLocks/>
          </p:cNvCxnSpPr>
          <p:nvPr/>
        </p:nvCxnSpPr>
        <p:spPr>
          <a:xfrm>
            <a:off x="6256356" y="5232457"/>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7A6B7F0-2541-6D4E-862E-F78E6E58459E}"/>
              </a:ext>
            </a:extLst>
          </p:cNvPr>
          <p:cNvCxnSpPr>
            <a:cxnSpLocks/>
          </p:cNvCxnSpPr>
          <p:nvPr/>
        </p:nvCxnSpPr>
        <p:spPr>
          <a:xfrm>
            <a:off x="6265485" y="5780980"/>
            <a:ext cx="150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2441507E-A9CA-D84F-925E-C1AE0013FDAC}"/>
              </a:ext>
            </a:extLst>
          </p:cNvPr>
          <p:cNvCxnSpPr>
            <a:cxnSpLocks/>
          </p:cNvCxnSpPr>
          <p:nvPr/>
        </p:nvCxnSpPr>
        <p:spPr>
          <a:xfrm>
            <a:off x="7908868" y="3104162"/>
            <a:ext cx="0" cy="29512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158AD899-F035-0C42-8BAB-7524D5565057}"/>
              </a:ext>
            </a:extLst>
          </p:cNvPr>
          <p:cNvCxnSpPr>
            <a:cxnSpLocks/>
          </p:cNvCxnSpPr>
          <p:nvPr/>
        </p:nvCxnSpPr>
        <p:spPr>
          <a:xfrm>
            <a:off x="7908868" y="3353553"/>
            <a:ext cx="2209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00A57C66-696F-DE46-8DFD-22AA133545F6}"/>
              </a:ext>
            </a:extLst>
          </p:cNvPr>
          <p:cNvCxnSpPr>
            <a:cxnSpLocks/>
          </p:cNvCxnSpPr>
          <p:nvPr/>
        </p:nvCxnSpPr>
        <p:spPr>
          <a:xfrm>
            <a:off x="7908868" y="3782321"/>
            <a:ext cx="244532" cy="15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E26BDC57-531D-694C-BEC9-5FB1674FD63F}"/>
              </a:ext>
            </a:extLst>
          </p:cNvPr>
          <p:cNvCxnSpPr>
            <a:cxnSpLocks/>
          </p:cNvCxnSpPr>
          <p:nvPr/>
        </p:nvCxnSpPr>
        <p:spPr>
          <a:xfrm>
            <a:off x="7882466" y="4234580"/>
            <a:ext cx="244532" cy="15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E07D7AC0-8015-504C-BA75-9797DD140504}"/>
              </a:ext>
            </a:extLst>
          </p:cNvPr>
          <p:cNvCxnSpPr>
            <a:cxnSpLocks/>
          </p:cNvCxnSpPr>
          <p:nvPr/>
        </p:nvCxnSpPr>
        <p:spPr>
          <a:xfrm>
            <a:off x="7899278" y="4635775"/>
            <a:ext cx="244532" cy="15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C003CF12-8EE5-1744-8A7E-02A5647A2964}"/>
              </a:ext>
            </a:extLst>
          </p:cNvPr>
          <p:cNvCxnSpPr>
            <a:cxnSpLocks/>
            <a:endCxn id="120" idx="1"/>
          </p:cNvCxnSpPr>
          <p:nvPr/>
        </p:nvCxnSpPr>
        <p:spPr>
          <a:xfrm>
            <a:off x="7882466" y="6033820"/>
            <a:ext cx="51188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413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Goat">
            <a:extLst>
              <a:ext uri="{FF2B5EF4-FFF2-40B4-BE49-F238E27FC236}">
                <a16:creationId xmlns:a16="http://schemas.microsoft.com/office/drawing/2014/main" id="{6A44C9AD-6494-B145-A5A5-18ACC26788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340" y="1100964"/>
            <a:ext cx="1585551" cy="1585551"/>
          </a:xfrm>
          <a:prstGeom prst="rect">
            <a:avLst/>
          </a:prstGeom>
        </p:spPr>
      </p:pic>
      <p:pic>
        <p:nvPicPr>
          <p:cNvPr id="9" name="Graphic 8" descr="Male profile">
            <a:extLst>
              <a:ext uri="{FF2B5EF4-FFF2-40B4-BE49-F238E27FC236}">
                <a16:creationId xmlns:a16="http://schemas.microsoft.com/office/drawing/2014/main" id="{471D6A3A-4BCB-264E-A14E-8C2DC3C749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90734" y="1073881"/>
            <a:ext cx="916418" cy="916418"/>
          </a:xfrm>
          <a:prstGeom prst="rect">
            <a:avLst/>
          </a:prstGeom>
        </p:spPr>
      </p:pic>
      <p:pic>
        <p:nvPicPr>
          <p:cNvPr id="11" name="Graphic 10" descr="Kiosk">
            <a:extLst>
              <a:ext uri="{FF2B5EF4-FFF2-40B4-BE49-F238E27FC236}">
                <a16:creationId xmlns:a16="http://schemas.microsoft.com/office/drawing/2014/main" id="{E8CF73C4-6485-0044-B627-9071508C45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09236" y="976877"/>
            <a:ext cx="1017825" cy="1017825"/>
          </a:xfrm>
          <a:prstGeom prst="rect">
            <a:avLst/>
          </a:prstGeom>
        </p:spPr>
      </p:pic>
      <p:pic>
        <p:nvPicPr>
          <p:cNvPr id="13" name="Graphic 12" descr="Factory">
            <a:extLst>
              <a:ext uri="{FF2B5EF4-FFF2-40B4-BE49-F238E27FC236}">
                <a16:creationId xmlns:a16="http://schemas.microsoft.com/office/drawing/2014/main" id="{7525A508-B4B6-3E4C-9BB0-1D81ED80F5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710598" y="1007039"/>
            <a:ext cx="1050102" cy="1050102"/>
          </a:xfrm>
          <a:prstGeom prst="rect">
            <a:avLst/>
          </a:prstGeom>
        </p:spPr>
      </p:pic>
      <p:pic>
        <p:nvPicPr>
          <p:cNvPr id="15" name="Graphic 14" descr="Pizza">
            <a:extLst>
              <a:ext uri="{FF2B5EF4-FFF2-40B4-BE49-F238E27FC236}">
                <a16:creationId xmlns:a16="http://schemas.microsoft.com/office/drawing/2014/main" id="{30995B7F-176D-5B41-B856-CC27C5A21E4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154939" y="955086"/>
            <a:ext cx="1061408" cy="1061408"/>
          </a:xfrm>
          <a:prstGeom prst="rect">
            <a:avLst/>
          </a:prstGeom>
        </p:spPr>
      </p:pic>
      <p:pic>
        <p:nvPicPr>
          <p:cNvPr id="17" name="Graphic 16" descr="Smart Phone">
            <a:extLst>
              <a:ext uri="{FF2B5EF4-FFF2-40B4-BE49-F238E27FC236}">
                <a16:creationId xmlns:a16="http://schemas.microsoft.com/office/drawing/2014/main" id="{ACDA970E-A62D-DC4E-91AA-AC967056462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08462" y="2306357"/>
            <a:ext cx="561772" cy="561772"/>
          </a:xfrm>
          <a:prstGeom prst="rect">
            <a:avLst/>
          </a:prstGeom>
        </p:spPr>
      </p:pic>
      <p:pic>
        <p:nvPicPr>
          <p:cNvPr id="19" name="Graphic 18" descr="Laptop">
            <a:extLst>
              <a:ext uri="{FF2B5EF4-FFF2-40B4-BE49-F238E27FC236}">
                <a16:creationId xmlns:a16="http://schemas.microsoft.com/office/drawing/2014/main" id="{B8DD735E-518D-C140-8D34-3C89AB0DC73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927188" y="2110273"/>
            <a:ext cx="914400" cy="914400"/>
          </a:xfrm>
          <a:prstGeom prst="rect">
            <a:avLst/>
          </a:prstGeom>
        </p:spPr>
      </p:pic>
      <p:pic>
        <p:nvPicPr>
          <p:cNvPr id="27" name="Graphic 26" descr="Wireless router">
            <a:extLst>
              <a:ext uri="{FF2B5EF4-FFF2-40B4-BE49-F238E27FC236}">
                <a16:creationId xmlns:a16="http://schemas.microsoft.com/office/drawing/2014/main" id="{0FF9C88B-5EBF-9B44-BED0-A6ADAF1F947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70585" y="2105039"/>
            <a:ext cx="914400" cy="914400"/>
          </a:xfrm>
          <a:prstGeom prst="rect">
            <a:avLst/>
          </a:prstGeom>
        </p:spPr>
      </p:pic>
      <p:pic>
        <p:nvPicPr>
          <p:cNvPr id="29" name="Graphic 28" descr="Truck">
            <a:extLst>
              <a:ext uri="{FF2B5EF4-FFF2-40B4-BE49-F238E27FC236}">
                <a16:creationId xmlns:a16="http://schemas.microsoft.com/office/drawing/2014/main" id="{ADC7BD7C-6F88-B94E-BAEA-AF7DCABC31B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634811" y="932704"/>
            <a:ext cx="1212379" cy="1212379"/>
          </a:xfrm>
          <a:prstGeom prst="rect">
            <a:avLst/>
          </a:prstGeom>
        </p:spPr>
      </p:pic>
      <p:sp>
        <p:nvSpPr>
          <p:cNvPr id="32" name="Right Arrow 31">
            <a:extLst>
              <a:ext uri="{FF2B5EF4-FFF2-40B4-BE49-F238E27FC236}">
                <a16:creationId xmlns:a16="http://schemas.microsoft.com/office/drawing/2014/main" id="{16AD40C6-A2E3-1B45-918E-A333A441E286}"/>
              </a:ext>
            </a:extLst>
          </p:cNvPr>
          <p:cNvSpPr/>
          <p:nvPr/>
        </p:nvSpPr>
        <p:spPr>
          <a:xfrm>
            <a:off x="1688891" y="1944409"/>
            <a:ext cx="7442581" cy="156318"/>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A90FA764-F3E0-5846-A895-920CEDC2223D}"/>
              </a:ext>
            </a:extLst>
          </p:cNvPr>
          <p:cNvCxnSpPr>
            <a:cxnSpLocks/>
          </p:cNvCxnSpPr>
          <p:nvPr/>
        </p:nvCxnSpPr>
        <p:spPr>
          <a:xfrm>
            <a:off x="2548943" y="2057141"/>
            <a:ext cx="0" cy="34030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A6CFCB11-CA07-D144-800A-07B9FBACB484}"/>
              </a:ext>
            </a:extLst>
          </p:cNvPr>
          <p:cNvSpPr/>
          <p:nvPr/>
        </p:nvSpPr>
        <p:spPr>
          <a:xfrm>
            <a:off x="1687778" y="5477545"/>
            <a:ext cx="7442577" cy="37859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atin typeface="Bell MT" panose="02020503060305020303" pitchFamily="18" charset="77"/>
              </a:rPr>
              <a:t>BLOCKCHAIN</a:t>
            </a:r>
          </a:p>
        </p:txBody>
      </p:sp>
      <p:cxnSp>
        <p:nvCxnSpPr>
          <p:cNvPr id="38" name="Straight Arrow Connector 37">
            <a:extLst>
              <a:ext uri="{FF2B5EF4-FFF2-40B4-BE49-F238E27FC236}">
                <a16:creationId xmlns:a16="http://schemas.microsoft.com/office/drawing/2014/main" id="{2A36AAE7-01E4-B647-99F6-F83114C7C38B}"/>
              </a:ext>
            </a:extLst>
          </p:cNvPr>
          <p:cNvCxnSpPr>
            <a:cxnSpLocks/>
          </p:cNvCxnSpPr>
          <p:nvPr/>
        </p:nvCxnSpPr>
        <p:spPr>
          <a:xfrm>
            <a:off x="4235649" y="2074034"/>
            <a:ext cx="0" cy="33704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39" descr="A black sign with white text&#13;&#10;&#13;&#10;Description automatically generated">
            <a:extLst>
              <a:ext uri="{FF2B5EF4-FFF2-40B4-BE49-F238E27FC236}">
                <a16:creationId xmlns:a16="http://schemas.microsoft.com/office/drawing/2014/main" id="{18FE87B8-928E-3749-9D2F-5DFFAAE55E2E}"/>
              </a:ext>
            </a:extLst>
          </p:cNvPr>
          <p:cNvPicPr>
            <a:picLocks noChangeAspect="1"/>
          </p:cNvPicPr>
          <p:nvPr/>
        </p:nvPicPr>
        <p:blipFill>
          <a:blip r:embed="rId20"/>
          <a:stretch>
            <a:fillRect/>
          </a:stretch>
        </p:blipFill>
        <p:spPr>
          <a:xfrm>
            <a:off x="7968487" y="3018821"/>
            <a:ext cx="804449" cy="804449"/>
          </a:xfrm>
          <a:prstGeom prst="rect">
            <a:avLst/>
          </a:prstGeom>
        </p:spPr>
      </p:pic>
      <p:cxnSp>
        <p:nvCxnSpPr>
          <p:cNvPr id="41" name="Straight Arrow Connector 40">
            <a:extLst>
              <a:ext uri="{FF2B5EF4-FFF2-40B4-BE49-F238E27FC236}">
                <a16:creationId xmlns:a16="http://schemas.microsoft.com/office/drawing/2014/main" id="{DC7B4640-C2AE-8F4D-BA92-1C485BF25B5F}"/>
              </a:ext>
            </a:extLst>
          </p:cNvPr>
          <p:cNvCxnSpPr>
            <a:cxnSpLocks/>
          </p:cNvCxnSpPr>
          <p:nvPr/>
        </p:nvCxnSpPr>
        <p:spPr>
          <a:xfrm>
            <a:off x="5685643" y="2057141"/>
            <a:ext cx="0" cy="34030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0B0F9E2-4825-8D42-AC27-B6373674D8B1}"/>
              </a:ext>
            </a:extLst>
          </p:cNvPr>
          <p:cNvCxnSpPr>
            <a:cxnSpLocks/>
          </p:cNvCxnSpPr>
          <p:nvPr/>
        </p:nvCxnSpPr>
        <p:spPr>
          <a:xfrm>
            <a:off x="7150030" y="2074034"/>
            <a:ext cx="0" cy="33861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Smart Phone">
            <a:extLst>
              <a:ext uri="{FF2B5EF4-FFF2-40B4-BE49-F238E27FC236}">
                <a16:creationId xmlns:a16="http://schemas.microsoft.com/office/drawing/2014/main" id="{5B6CB212-A6A8-FB48-A1B0-EAA67A992AA7}"/>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893061" y="2150308"/>
            <a:ext cx="1712198" cy="1712198"/>
          </a:xfrm>
          <a:prstGeom prst="rect">
            <a:avLst/>
          </a:prstGeom>
        </p:spPr>
      </p:pic>
      <p:pic>
        <p:nvPicPr>
          <p:cNvPr id="46" name="Picture 45" descr="A black sign with white text&#13;&#10;&#13;&#10;Description automatically generated">
            <a:extLst>
              <a:ext uri="{FF2B5EF4-FFF2-40B4-BE49-F238E27FC236}">
                <a16:creationId xmlns:a16="http://schemas.microsoft.com/office/drawing/2014/main" id="{7239CDA2-4191-B441-B6B8-405D4C459635}"/>
              </a:ext>
            </a:extLst>
          </p:cNvPr>
          <p:cNvPicPr>
            <a:picLocks noChangeAspect="1"/>
          </p:cNvPicPr>
          <p:nvPr/>
        </p:nvPicPr>
        <p:blipFill>
          <a:blip r:embed="rId20"/>
          <a:stretch>
            <a:fillRect/>
          </a:stretch>
        </p:blipFill>
        <p:spPr>
          <a:xfrm>
            <a:off x="4714241" y="2268122"/>
            <a:ext cx="588235" cy="588235"/>
          </a:xfrm>
          <a:prstGeom prst="rect">
            <a:avLst/>
          </a:prstGeom>
          <a:ln>
            <a:solidFill>
              <a:schemeClr val="tx1"/>
            </a:solidFill>
          </a:ln>
        </p:spPr>
      </p:pic>
      <p:sp>
        <p:nvSpPr>
          <p:cNvPr id="50" name="Right Arrow 49">
            <a:extLst>
              <a:ext uri="{FF2B5EF4-FFF2-40B4-BE49-F238E27FC236}">
                <a16:creationId xmlns:a16="http://schemas.microsoft.com/office/drawing/2014/main" id="{8D1ADCA3-38FA-784C-B86B-11657318B8ED}"/>
              </a:ext>
            </a:extLst>
          </p:cNvPr>
          <p:cNvSpPr/>
          <p:nvPr/>
        </p:nvSpPr>
        <p:spPr>
          <a:xfrm>
            <a:off x="1687774" y="6141785"/>
            <a:ext cx="861169" cy="156318"/>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51" name="Straight Arrow Connector 50">
            <a:extLst>
              <a:ext uri="{FF2B5EF4-FFF2-40B4-BE49-F238E27FC236}">
                <a16:creationId xmlns:a16="http://schemas.microsoft.com/office/drawing/2014/main" id="{5FE3976E-BC8B-2841-B677-DA379299A738}"/>
              </a:ext>
            </a:extLst>
          </p:cNvPr>
          <p:cNvCxnSpPr>
            <a:cxnSpLocks/>
          </p:cNvCxnSpPr>
          <p:nvPr/>
        </p:nvCxnSpPr>
        <p:spPr>
          <a:xfrm>
            <a:off x="4222081" y="6224024"/>
            <a:ext cx="93285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A6F36678-60F2-1E48-9E48-F8CC3D392C91}"/>
              </a:ext>
            </a:extLst>
          </p:cNvPr>
          <p:cNvSpPr txBox="1"/>
          <p:nvPr/>
        </p:nvSpPr>
        <p:spPr>
          <a:xfrm>
            <a:off x="2622226" y="6066173"/>
            <a:ext cx="797847" cy="307777"/>
          </a:xfrm>
          <a:prstGeom prst="rect">
            <a:avLst/>
          </a:prstGeom>
          <a:noFill/>
        </p:spPr>
        <p:txBody>
          <a:bodyPr wrap="none" rtlCol="0">
            <a:spAutoFit/>
          </a:bodyPr>
          <a:lstStyle/>
          <a:p>
            <a:r>
              <a:rPr lang="en-US" sz="1400" dirty="0">
                <a:latin typeface="Bell MT" panose="02020503060305020303" pitchFamily="18" charset="77"/>
              </a:rPr>
              <a:t>Physical</a:t>
            </a:r>
          </a:p>
        </p:txBody>
      </p:sp>
      <p:sp>
        <p:nvSpPr>
          <p:cNvPr id="55" name="TextBox 54">
            <a:extLst>
              <a:ext uri="{FF2B5EF4-FFF2-40B4-BE49-F238E27FC236}">
                <a16:creationId xmlns:a16="http://schemas.microsoft.com/office/drawing/2014/main" id="{AAF2D46D-6154-E445-AA5A-0EA750578AD1}"/>
              </a:ext>
            </a:extLst>
          </p:cNvPr>
          <p:cNvSpPr txBox="1"/>
          <p:nvPr/>
        </p:nvSpPr>
        <p:spPr>
          <a:xfrm>
            <a:off x="5273568" y="6066173"/>
            <a:ext cx="704039" cy="307777"/>
          </a:xfrm>
          <a:prstGeom prst="rect">
            <a:avLst/>
          </a:prstGeom>
          <a:noFill/>
        </p:spPr>
        <p:txBody>
          <a:bodyPr wrap="none" rtlCol="0">
            <a:spAutoFit/>
          </a:bodyPr>
          <a:lstStyle/>
          <a:p>
            <a:r>
              <a:rPr lang="en-US" sz="1400" dirty="0">
                <a:latin typeface="Bell MT" panose="02020503060305020303" pitchFamily="18" charset="77"/>
              </a:rPr>
              <a:t>Digital</a:t>
            </a:r>
          </a:p>
        </p:txBody>
      </p:sp>
      <p:sp>
        <p:nvSpPr>
          <p:cNvPr id="56" name="TextBox 55">
            <a:extLst>
              <a:ext uri="{FF2B5EF4-FFF2-40B4-BE49-F238E27FC236}">
                <a16:creationId xmlns:a16="http://schemas.microsoft.com/office/drawing/2014/main" id="{14954160-2EF2-ED40-A5B2-335A67017F4B}"/>
              </a:ext>
            </a:extLst>
          </p:cNvPr>
          <p:cNvSpPr txBox="1"/>
          <p:nvPr/>
        </p:nvSpPr>
        <p:spPr>
          <a:xfrm>
            <a:off x="8893068" y="3912087"/>
            <a:ext cx="1712191" cy="954107"/>
          </a:xfrm>
          <a:prstGeom prst="rect">
            <a:avLst/>
          </a:prstGeom>
          <a:noFill/>
        </p:spPr>
        <p:txBody>
          <a:bodyPr wrap="square" rtlCol="0">
            <a:spAutoFit/>
          </a:bodyPr>
          <a:lstStyle/>
          <a:p>
            <a:pPr algn="just"/>
            <a:r>
              <a:rPr lang="en-US" sz="1400" dirty="0">
                <a:latin typeface="Bell MT" panose="02020503060305020303" pitchFamily="18" charset="77"/>
              </a:rPr>
              <a:t>Consumer flashes the smart tag and accesses all supply chain history</a:t>
            </a:r>
          </a:p>
        </p:txBody>
      </p:sp>
      <p:sp>
        <p:nvSpPr>
          <p:cNvPr id="57" name="TextBox 56">
            <a:extLst>
              <a:ext uri="{FF2B5EF4-FFF2-40B4-BE49-F238E27FC236}">
                <a16:creationId xmlns:a16="http://schemas.microsoft.com/office/drawing/2014/main" id="{DFBD67F5-610C-6E44-B262-A330EE5D9B0B}"/>
              </a:ext>
            </a:extLst>
          </p:cNvPr>
          <p:cNvSpPr txBox="1"/>
          <p:nvPr/>
        </p:nvSpPr>
        <p:spPr>
          <a:xfrm>
            <a:off x="2118358" y="766104"/>
            <a:ext cx="859531" cy="307777"/>
          </a:xfrm>
          <a:prstGeom prst="rect">
            <a:avLst/>
          </a:prstGeom>
          <a:noFill/>
        </p:spPr>
        <p:txBody>
          <a:bodyPr wrap="none" rtlCol="0">
            <a:spAutoFit/>
          </a:bodyPr>
          <a:lstStyle/>
          <a:p>
            <a:r>
              <a:rPr lang="en-US" sz="1400" dirty="0">
                <a:latin typeface="Bell MT" panose="02020503060305020303" pitchFamily="18" charset="77"/>
              </a:rPr>
              <a:t>Producer</a:t>
            </a:r>
          </a:p>
        </p:txBody>
      </p:sp>
      <p:sp>
        <p:nvSpPr>
          <p:cNvPr id="58" name="TextBox 57">
            <a:extLst>
              <a:ext uri="{FF2B5EF4-FFF2-40B4-BE49-F238E27FC236}">
                <a16:creationId xmlns:a16="http://schemas.microsoft.com/office/drawing/2014/main" id="{089A2417-F0E2-304F-8511-DF9E74636796}"/>
              </a:ext>
            </a:extLst>
          </p:cNvPr>
          <p:cNvSpPr txBox="1"/>
          <p:nvPr/>
        </p:nvSpPr>
        <p:spPr>
          <a:xfrm>
            <a:off x="3787105" y="778815"/>
            <a:ext cx="906017" cy="307777"/>
          </a:xfrm>
          <a:prstGeom prst="rect">
            <a:avLst/>
          </a:prstGeom>
          <a:noFill/>
        </p:spPr>
        <p:txBody>
          <a:bodyPr wrap="none" rtlCol="0">
            <a:spAutoFit/>
          </a:bodyPr>
          <a:lstStyle/>
          <a:p>
            <a:r>
              <a:rPr lang="en-US" sz="1400" dirty="0">
                <a:latin typeface="Bell MT" panose="02020503060305020303" pitchFamily="18" charset="77"/>
              </a:rPr>
              <a:t>Processor</a:t>
            </a:r>
          </a:p>
        </p:txBody>
      </p:sp>
      <p:sp>
        <p:nvSpPr>
          <p:cNvPr id="59" name="TextBox 58">
            <a:extLst>
              <a:ext uri="{FF2B5EF4-FFF2-40B4-BE49-F238E27FC236}">
                <a16:creationId xmlns:a16="http://schemas.microsoft.com/office/drawing/2014/main" id="{93A33F35-F828-E746-BE55-B6E8DEFCF7FB}"/>
              </a:ext>
            </a:extLst>
          </p:cNvPr>
          <p:cNvSpPr txBox="1"/>
          <p:nvPr/>
        </p:nvSpPr>
        <p:spPr>
          <a:xfrm>
            <a:off x="5301779" y="769694"/>
            <a:ext cx="915635" cy="307777"/>
          </a:xfrm>
          <a:prstGeom prst="rect">
            <a:avLst/>
          </a:prstGeom>
          <a:noFill/>
        </p:spPr>
        <p:txBody>
          <a:bodyPr wrap="none" rtlCol="0">
            <a:spAutoFit/>
          </a:bodyPr>
          <a:lstStyle/>
          <a:p>
            <a:r>
              <a:rPr lang="en-US" sz="1400" dirty="0">
                <a:latin typeface="Bell MT" panose="02020503060305020303" pitchFamily="18" charset="77"/>
              </a:rPr>
              <a:t>Processed</a:t>
            </a:r>
          </a:p>
        </p:txBody>
      </p:sp>
      <p:sp>
        <p:nvSpPr>
          <p:cNvPr id="60" name="TextBox 59">
            <a:extLst>
              <a:ext uri="{FF2B5EF4-FFF2-40B4-BE49-F238E27FC236}">
                <a16:creationId xmlns:a16="http://schemas.microsoft.com/office/drawing/2014/main" id="{352936E1-9668-F249-93F8-C5EA8EA7F29B}"/>
              </a:ext>
            </a:extLst>
          </p:cNvPr>
          <p:cNvSpPr txBox="1"/>
          <p:nvPr/>
        </p:nvSpPr>
        <p:spPr>
          <a:xfrm>
            <a:off x="6735748" y="804849"/>
            <a:ext cx="946541" cy="307777"/>
          </a:xfrm>
          <a:prstGeom prst="rect">
            <a:avLst/>
          </a:prstGeom>
          <a:noFill/>
        </p:spPr>
        <p:txBody>
          <a:bodyPr wrap="none" rtlCol="0">
            <a:spAutoFit/>
          </a:bodyPr>
          <a:lstStyle/>
          <a:p>
            <a:r>
              <a:rPr lang="en-US" sz="1400" dirty="0">
                <a:latin typeface="Bell MT" panose="02020503060305020303" pitchFamily="18" charset="77"/>
              </a:rPr>
              <a:t>Transport</a:t>
            </a:r>
          </a:p>
        </p:txBody>
      </p:sp>
      <p:sp>
        <p:nvSpPr>
          <p:cNvPr id="61" name="TextBox 60">
            <a:extLst>
              <a:ext uri="{FF2B5EF4-FFF2-40B4-BE49-F238E27FC236}">
                <a16:creationId xmlns:a16="http://schemas.microsoft.com/office/drawing/2014/main" id="{6927047F-53E2-4246-8019-AB6EC1605EEA}"/>
              </a:ext>
            </a:extLst>
          </p:cNvPr>
          <p:cNvSpPr txBox="1"/>
          <p:nvPr/>
        </p:nvSpPr>
        <p:spPr>
          <a:xfrm>
            <a:off x="8530248" y="778815"/>
            <a:ext cx="575799" cy="307777"/>
          </a:xfrm>
          <a:prstGeom prst="rect">
            <a:avLst/>
          </a:prstGeom>
          <a:noFill/>
        </p:spPr>
        <p:txBody>
          <a:bodyPr wrap="none" rtlCol="0">
            <a:spAutoFit/>
          </a:bodyPr>
          <a:lstStyle/>
          <a:p>
            <a:r>
              <a:rPr lang="en-US" sz="1400" dirty="0">
                <a:latin typeface="Bell MT" panose="02020503060305020303" pitchFamily="18" charset="77"/>
              </a:rPr>
              <a:t>Store</a:t>
            </a:r>
          </a:p>
        </p:txBody>
      </p:sp>
      <p:sp>
        <p:nvSpPr>
          <p:cNvPr id="62" name="Rectangle 61">
            <a:extLst>
              <a:ext uri="{FF2B5EF4-FFF2-40B4-BE49-F238E27FC236}">
                <a16:creationId xmlns:a16="http://schemas.microsoft.com/office/drawing/2014/main" id="{714BA088-CC03-8E49-97E8-3583DF07BBB7}"/>
              </a:ext>
            </a:extLst>
          </p:cNvPr>
          <p:cNvSpPr/>
          <p:nvPr/>
        </p:nvSpPr>
        <p:spPr>
          <a:xfrm>
            <a:off x="0" y="-13368"/>
            <a:ext cx="12191999" cy="37889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atin typeface="Bell MT" panose="02020503060305020303" pitchFamily="18" charset="77"/>
              </a:rPr>
              <a:t>  AMNAYA GLOBAL VALUE CHAIN FOR DAIRY PRODUCTS: GOAT CHEESE</a:t>
            </a:r>
          </a:p>
        </p:txBody>
      </p:sp>
      <p:sp>
        <p:nvSpPr>
          <p:cNvPr id="64" name="TextBox 63">
            <a:extLst>
              <a:ext uri="{FF2B5EF4-FFF2-40B4-BE49-F238E27FC236}">
                <a16:creationId xmlns:a16="http://schemas.microsoft.com/office/drawing/2014/main" id="{5CD1EEA8-366A-414A-9474-CF364D6FD02E}"/>
              </a:ext>
            </a:extLst>
          </p:cNvPr>
          <p:cNvSpPr txBox="1"/>
          <p:nvPr/>
        </p:nvSpPr>
        <p:spPr>
          <a:xfrm>
            <a:off x="5733360" y="3036817"/>
            <a:ext cx="1402275" cy="1600438"/>
          </a:xfrm>
          <a:prstGeom prst="rect">
            <a:avLst/>
          </a:prstGeom>
          <a:noFill/>
        </p:spPr>
        <p:txBody>
          <a:bodyPr wrap="square" rtlCol="0">
            <a:spAutoFit/>
          </a:bodyPr>
          <a:lstStyle/>
          <a:p>
            <a:pPr algn="just"/>
            <a:r>
              <a:rPr lang="en-US" sz="1400" dirty="0">
                <a:latin typeface="Bell MT" panose="02020503060305020303" pitchFamily="18" charset="77"/>
              </a:rPr>
              <a:t>Sensors continuously transmit data to the blockchain about time, location, condition</a:t>
            </a:r>
          </a:p>
        </p:txBody>
      </p:sp>
      <p:sp>
        <p:nvSpPr>
          <p:cNvPr id="65" name="TextBox 64">
            <a:extLst>
              <a:ext uri="{FF2B5EF4-FFF2-40B4-BE49-F238E27FC236}">
                <a16:creationId xmlns:a16="http://schemas.microsoft.com/office/drawing/2014/main" id="{937F4A39-8DA3-D34C-BCE7-8E0D7B35B4C9}"/>
              </a:ext>
            </a:extLst>
          </p:cNvPr>
          <p:cNvSpPr txBox="1"/>
          <p:nvPr/>
        </p:nvSpPr>
        <p:spPr>
          <a:xfrm>
            <a:off x="2676041" y="3001857"/>
            <a:ext cx="1457458" cy="1815882"/>
          </a:xfrm>
          <a:prstGeom prst="rect">
            <a:avLst/>
          </a:prstGeom>
          <a:noFill/>
        </p:spPr>
        <p:txBody>
          <a:bodyPr wrap="square" rtlCol="0">
            <a:spAutoFit/>
          </a:bodyPr>
          <a:lstStyle/>
          <a:p>
            <a:pPr algn="just"/>
            <a:r>
              <a:rPr lang="en-US" sz="1400" dirty="0">
                <a:latin typeface="Bell MT" panose="02020503060305020303" pitchFamily="18" charset="77"/>
              </a:rPr>
              <a:t>Data and time of arrival/</a:t>
            </a:r>
          </a:p>
          <a:p>
            <a:pPr algn="just"/>
            <a:r>
              <a:rPr lang="en-US" sz="1400" dirty="0">
                <a:latin typeface="Bell MT" panose="02020503060305020303" pitchFamily="18" charset="77"/>
              </a:rPr>
              <a:t>processing/ shipping, processing method, etc. entered into the blockchain</a:t>
            </a:r>
          </a:p>
        </p:txBody>
      </p:sp>
      <p:sp>
        <p:nvSpPr>
          <p:cNvPr id="66" name="TextBox 65">
            <a:extLst>
              <a:ext uri="{FF2B5EF4-FFF2-40B4-BE49-F238E27FC236}">
                <a16:creationId xmlns:a16="http://schemas.microsoft.com/office/drawing/2014/main" id="{9FA7F77E-A3BF-F14D-B8E6-1C9735801375}"/>
              </a:ext>
            </a:extLst>
          </p:cNvPr>
          <p:cNvSpPr txBox="1"/>
          <p:nvPr/>
        </p:nvSpPr>
        <p:spPr>
          <a:xfrm>
            <a:off x="1008226" y="3038097"/>
            <a:ext cx="1424320" cy="738664"/>
          </a:xfrm>
          <a:prstGeom prst="rect">
            <a:avLst/>
          </a:prstGeom>
          <a:noFill/>
        </p:spPr>
        <p:txBody>
          <a:bodyPr wrap="square" rtlCol="0">
            <a:spAutoFit/>
          </a:bodyPr>
          <a:lstStyle/>
          <a:p>
            <a:pPr algn="just"/>
            <a:r>
              <a:rPr lang="en-US" sz="1400" dirty="0">
                <a:latin typeface="Bell MT" panose="02020503060305020303" pitchFamily="18" charset="77"/>
              </a:rPr>
              <a:t>Producer enters data onto the blockchain</a:t>
            </a:r>
          </a:p>
        </p:txBody>
      </p:sp>
      <p:cxnSp>
        <p:nvCxnSpPr>
          <p:cNvPr id="68" name="Curved Connector 67">
            <a:extLst>
              <a:ext uri="{FF2B5EF4-FFF2-40B4-BE49-F238E27FC236}">
                <a16:creationId xmlns:a16="http://schemas.microsoft.com/office/drawing/2014/main" id="{9E84F8B2-5599-A341-BF66-551BCE6DB486}"/>
              </a:ext>
            </a:extLst>
          </p:cNvPr>
          <p:cNvCxnSpPr>
            <a:cxnSpLocks/>
            <a:stCxn id="35" idx="3"/>
            <a:endCxn id="56" idx="2"/>
          </p:cNvCxnSpPr>
          <p:nvPr/>
        </p:nvCxnSpPr>
        <p:spPr>
          <a:xfrm flipV="1">
            <a:off x="9130355" y="4866194"/>
            <a:ext cx="618809" cy="800649"/>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71" name="Curved Connector 70">
            <a:extLst>
              <a:ext uri="{FF2B5EF4-FFF2-40B4-BE49-F238E27FC236}">
                <a16:creationId xmlns:a16="http://schemas.microsoft.com/office/drawing/2014/main" id="{FC3B73C6-3C7D-7A48-A0F6-EA8537D3A501}"/>
              </a:ext>
            </a:extLst>
          </p:cNvPr>
          <p:cNvCxnSpPr>
            <a:cxnSpLocks/>
          </p:cNvCxnSpPr>
          <p:nvPr/>
        </p:nvCxnSpPr>
        <p:spPr>
          <a:xfrm flipV="1">
            <a:off x="8528015" y="2684625"/>
            <a:ext cx="799046" cy="616111"/>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75" name="Footer Placeholder 74">
            <a:extLst>
              <a:ext uri="{FF2B5EF4-FFF2-40B4-BE49-F238E27FC236}">
                <a16:creationId xmlns:a16="http://schemas.microsoft.com/office/drawing/2014/main" id="{88B56051-2FD6-274C-AB53-816B0434AFBD}"/>
              </a:ext>
            </a:extLst>
          </p:cNvPr>
          <p:cNvSpPr>
            <a:spLocks noGrp="1"/>
          </p:cNvSpPr>
          <p:nvPr>
            <p:ph type="ftr" sz="quarter" idx="11"/>
          </p:nvPr>
        </p:nvSpPr>
        <p:spPr/>
        <p:txBody>
          <a:bodyPr/>
          <a:lstStyle/>
          <a:p>
            <a:r>
              <a:rPr lang="en-US">
                <a:solidFill>
                  <a:srgbClr val="FF0000"/>
                </a:solidFill>
              </a:rPr>
              <a:t>AMNAYA Copyright</a:t>
            </a:r>
          </a:p>
        </p:txBody>
      </p:sp>
      <p:sp>
        <p:nvSpPr>
          <p:cNvPr id="76" name="Slide Number Placeholder 75">
            <a:extLst>
              <a:ext uri="{FF2B5EF4-FFF2-40B4-BE49-F238E27FC236}">
                <a16:creationId xmlns:a16="http://schemas.microsoft.com/office/drawing/2014/main" id="{3D170C4E-DBA5-0245-A664-74EE16F5C86E}"/>
              </a:ext>
            </a:extLst>
          </p:cNvPr>
          <p:cNvSpPr>
            <a:spLocks noGrp="1"/>
          </p:cNvSpPr>
          <p:nvPr>
            <p:ph type="sldNum" sz="quarter" idx="12"/>
          </p:nvPr>
        </p:nvSpPr>
        <p:spPr/>
        <p:txBody>
          <a:bodyPr/>
          <a:lstStyle/>
          <a:p>
            <a:fld id="{A1967075-526C-D240-913E-7FCF5F25C26C}" type="slidenum">
              <a:rPr lang="en-US" smtClean="0">
                <a:solidFill>
                  <a:srgbClr val="FF0000"/>
                </a:solidFill>
              </a:rPr>
              <a:t>7</a:t>
            </a:fld>
            <a:endParaRPr lang="en-US">
              <a:solidFill>
                <a:srgbClr val="FF0000"/>
              </a:solidFill>
            </a:endParaRPr>
          </a:p>
        </p:txBody>
      </p:sp>
      <p:sp>
        <p:nvSpPr>
          <p:cNvPr id="44" name="Date Placeholder 8">
            <a:extLst>
              <a:ext uri="{FF2B5EF4-FFF2-40B4-BE49-F238E27FC236}">
                <a16:creationId xmlns:a16="http://schemas.microsoft.com/office/drawing/2014/main" id="{22903184-09B3-F94D-BD6A-5FB5CC823381}"/>
              </a:ext>
            </a:extLst>
          </p:cNvPr>
          <p:cNvSpPr>
            <a:spLocks noGrp="1"/>
          </p:cNvSpPr>
          <p:nvPr>
            <p:ph type="dt" sz="half" idx="10"/>
          </p:nvPr>
        </p:nvSpPr>
        <p:spPr>
          <a:xfrm>
            <a:off x="1295400" y="6356350"/>
            <a:ext cx="2743200" cy="365125"/>
          </a:xfrm>
        </p:spPr>
        <p:txBody>
          <a:bodyPr/>
          <a:lstStyle/>
          <a:p>
            <a:r>
              <a:rPr lang="en-IN">
                <a:solidFill>
                  <a:srgbClr val="FF0000"/>
                </a:solidFill>
              </a:rPr>
              <a:t>Thursday, May 11th 2019</a:t>
            </a:r>
            <a:endParaRPr lang="en-US">
              <a:solidFill>
                <a:srgbClr val="FF0000"/>
              </a:solidFill>
            </a:endParaRPr>
          </a:p>
        </p:txBody>
      </p:sp>
      <p:pic>
        <p:nvPicPr>
          <p:cNvPr id="45" name="Picture 44" descr="A picture containing clipart&#13;&#10;&#13;&#10;Description automatically generated">
            <a:extLst>
              <a:ext uri="{FF2B5EF4-FFF2-40B4-BE49-F238E27FC236}">
                <a16:creationId xmlns:a16="http://schemas.microsoft.com/office/drawing/2014/main" id="{060BD4E5-238B-F147-A8F4-22B19241334F}"/>
              </a:ext>
            </a:extLst>
          </p:cNvPr>
          <p:cNvPicPr>
            <a:picLocks noChangeAspect="1"/>
          </p:cNvPicPr>
          <p:nvPr/>
        </p:nvPicPr>
        <p:blipFill>
          <a:blip r:embed="rId23"/>
          <a:stretch>
            <a:fillRect/>
          </a:stretch>
        </p:blipFill>
        <p:spPr>
          <a:xfrm>
            <a:off x="125455" y="5678478"/>
            <a:ext cx="1026940" cy="1026940"/>
          </a:xfrm>
          <a:prstGeom prst="rect">
            <a:avLst/>
          </a:prstGeom>
        </p:spPr>
      </p:pic>
    </p:spTree>
    <p:extLst>
      <p:ext uri="{BB962C8B-B14F-4D97-AF65-F5344CB8AC3E}">
        <p14:creationId xmlns:p14="http://schemas.microsoft.com/office/powerpoint/2010/main" val="2175595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C647C9-E5C3-FD45-87DE-E1FF37257ECC}"/>
              </a:ext>
            </a:extLst>
          </p:cNvPr>
          <p:cNvSpPr>
            <a:spLocks noGrp="1"/>
          </p:cNvSpPr>
          <p:nvPr>
            <p:ph type="sldNum" sz="quarter" idx="12"/>
          </p:nvPr>
        </p:nvSpPr>
        <p:spPr/>
        <p:txBody>
          <a:bodyPr/>
          <a:lstStyle/>
          <a:p>
            <a:fld id="{E780DAB0-66C9-6248-A472-5F79E02CB431}" type="slidenum">
              <a:rPr lang="en-US" smtClean="0"/>
              <a:t>8</a:t>
            </a:fld>
            <a:endParaRPr lang="en-US"/>
          </a:p>
        </p:txBody>
      </p:sp>
      <p:sp>
        <p:nvSpPr>
          <p:cNvPr id="7" name="TextBox 6">
            <a:extLst>
              <a:ext uri="{FF2B5EF4-FFF2-40B4-BE49-F238E27FC236}">
                <a16:creationId xmlns:a16="http://schemas.microsoft.com/office/drawing/2014/main" id="{56F7042A-EE7E-6147-9765-DBBA5932369F}"/>
              </a:ext>
            </a:extLst>
          </p:cNvPr>
          <p:cNvSpPr txBox="1"/>
          <p:nvPr/>
        </p:nvSpPr>
        <p:spPr>
          <a:xfrm>
            <a:off x="128789" y="0"/>
            <a:ext cx="8004371" cy="646331"/>
          </a:xfrm>
          <a:prstGeom prst="rect">
            <a:avLst/>
          </a:prstGeom>
          <a:noFill/>
        </p:spPr>
        <p:txBody>
          <a:bodyPr wrap="none" rtlCol="0">
            <a:spAutoFit/>
          </a:bodyPr>
          <a:lstStyle/>
          <a:p>
            <a:r>
              <a:rPr lang="en-US" sz="3600" dirty="0">
                <a:latin typeface="Gill Sans MT" panose="020B0502020104020203" pitchFamily="34" charset="77"/>
              </a:rPr>
              <a:t>Project Management Process – </a:t>
            </a:r>
            <a:r>
              <a:rPr lang="en-US" sz="3600" b="1" dirty="0">
                <a:solidFill>
                  <a:srgbClr val="FF0000"/>
                </a:solidFill>
                <a:latin typeface="Gill Sans MT" panose="020B0502020104020203" pitchFamily="34" charset="77"/>
              </a:rPr>
              <a:t>AGVC-D</a:t>
            </a:r>
          </a:p>
        </p:txBody>
      </p:sp>
      <p:pic>
        <p:nvPicPr>
          <p:cNvPr id="8" name="Picture 7" descr="A picture containing clipart&#13;&#10;&#13;&#10;Description automatically generated">
            <a:extLst>
              <a:ext uri="{FF2B5EF4-FFF2-40B4-BE49-F238E27FC236}">
                <a16:creationId xmlns:a16="http://schemas.microsoft.com/office/drawing/2014/main" id="{0CEBA533-891C-F345-A923-CA41410E021A}"/>
              </a:ext>
            </a:extLst>
          </p:cNvPr>
          <p:cNvPicPr>
            <a:picLocks noChangeAspect="1"/>
          </p:cNvPicPr>
          <p:nvPr/>
        </p:nvPicPr>
        <p:blipFill>
          <a:blip r:embed="rId2"/>
          <a:stretch>
            <a:fillRect/>
          </a:stretch>
        </p:blipFill>
        <p:spPr>
          <a:xfrm>
            <a:off x="275767" y="5449175"/>
            <a:ext cx="1199707" cy="1199707"/>
          </a:xfrm>
          <a:prstGeom prst="rect">
            <a:avLst/>
          </a:prstGeom>
        </p:spPr>
      </p:pic>
      <p:sp>
        <p:nvSpPr>
          <p:cNvPr id="9" name="TextBox 8">
            <a:extLst>
              <a:ext uri="{FF2B5EF4-FFF2-40B4-BE49-F238E27FC236}">
                <a16:creationId xmlns:a16="http://schemas.microsoft.com/office/drawing/2014/main" id="{44C46158-DD0D-A74F-84EB-21B47F0251D0}"/>
              </a:ext>
            </a:extLst>
          </p:cNvPr>
          <p:cNvSpPr txBox="1"/>
          <p:nvPr/>
        </p:nvSpPr>
        <p:spPr>
          <a:xfrm>
            <a:off x="128788" y="552263"/>
            <a:ext cx="11809927" cy="430887"/>
          </a:xfrm>
          <a:prstGeom prst="rect">
            <a:avLst/>
          </a:prstGeom>
          <a:noFill/>
        </p:spPr>
        <p:txBody>
          <a:bodyPr wrap="square" rtlCol="0">
            <a:spAutoFit/>
          </a:bodyPr>
          <a:lstStyle/>
          <a:p>
            <a:r>
              <a:rPr lang="en-US" sz="2200" dirty="0">
                <a:latin typeface="Gill Sans MT" panose="020B0502020104020203" pitchFamily="34" charset="77"/>
              </a:rPr>
              <a:t>For each Product Category, AGVC-D has plans to setup Ten </a:t>
            </a:r>
            <a:r>
              <a:rPr lang="en-US" sz="2200" b="1" dirty="0">
                <a:solidFill>
                  <a:srgbClr val="FF0000"/>
                </a:solidFill>
                <a:latin typeface="Gill Sans MT" panose="020B0502020104020203" pitchFamily="34" charset="77"/>
              </a:rPr>
              <a:t>Integrated Project Structures</a:t>
            </a:r>
          </a:p>
        </p:txBody>
      </p:sp>
      <p:sp>
        <p:nvSpPr>
          <p:cNvPr id="10" name="Rectangle 9">
            <a:extLst>
              <a:ext uri="{FF2B5EF4-FFF2-40B4-BE49-F238E27FC236}">
                <a16:creationId xmlns:a16="http://schemas.microsoft.com/office/drawing/2014/main" id="{3FB2E459-0F21-C042-AA4C-B57F7BCFA3E2}"/>
              </a:ext>
            </a:extLst>
          </p:cNvPr>
          <p:cNvSpPr/>
          <p:nvPr/>
        </p:nvSpPr>
        <p:spPr>
          <a:xfrm>
            <a:off x="4038600" y="2770581"/>
            <a:ext cx="3952813" cy="369332"/>
          </a:xfrm>
          <a:prstGeom prst="rect">
            <a:avLst/>
          </a:prstGeom>
          <a:ln>
            <a:solidFill>
              <a:schemeClr val="tx1"/>
            </a:solidFill>
          </a:ln>
        </p:spPr>
        <p:txBody>
          <a:bodyPr wrap="none">
            <a:spAutoFit/>
          </a:bodyPr>
          <a:lstStyle/>
          <a:p>
            <a:r>
              <a:rPr lang="en-US" dirty="0">
                <a:solidFill>
                  <a:srgbClr val="FF0000"/>
                </a:solidFill>
                <a:latin typeface="Gill Sans MT" panose="020B0502020104020203" pitchFamily="34" charset="77"/>
              </a:rPr>
              <a:t>INTEGRATED PROJECT STRUCTURES</a:t>
            </a:r>
            <a:endParaRPr lang="en-US" dirty="0"/>
          </a:p>
        </p:txBody>
      </p:sp>
      <p:cxnSp>
        <p:nvCxnSpPr>
          <p:cNvPr id="12" name="Straight Connector 11">
            <a:extLst>
              <a:ext uri="{FF2B5EF4-FFF2-40B4-BE49-F238E27FC236}">
                <a16:creationId xmlns:a16="http://schemas.microsoft.com/office/drawing/2014/main" id="{A8F3FF97-787B-2743-AF6A-130950CEB5E3}"/>
              </a:ext>
            </a:extLst>
          </p:cNvPr>
          <p:cNvCxnSpPr>
            <a:cxnSpLocks/>
          </p:cNvCxnSpPr>
          <p:nvPr/>
        </p:nvCxnSpPr>
        <p:spPr>
          <a:xfrm>
            <a:off x="2427663" y="4783339"/>
            <a:ext cx="7147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DBF1DEC-4444-1F42-ABFE-7B8D19078B22}"/>
              </a:ext>
            </a:extLst>
          </p:cNvPr>
          <p:cNvCxnSpPr>
            <a:cxnSpLocks/>
          </p:cNvCxnSpPr>
          <p:nvPr/>
        </p:nvCxnSpPr>
        <p:spPr>
          <a:xfrm>
            <a:off x="2431958" y="3474359"/>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7C84890-F485-294D-8D76-D9DB9DF7F678}"/>
              </a:ext>
            </a:extLst>
          </p:cNvPr>
          <p:cNvCxnSpPr>
            <a:cxnSpLocks/>
          </p:cNvCxnSpPr>
          <p:nvPr/>
        </p:nvCxnSpPr>
        <p:spPr>
          <a:xfrm>
            <a:off x="9579733" y="3474359"/>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EE4059F-DF79-4947-BC9F-2942F11ACDEA}"/>
              </a:ext>
            </a:extLst>
          </p:cNvPr>
          <p:cNvSpPr/>
          <p:nvPr/>
        </p:nvSpPr>
        <p:spPr>
          <a:xfrm>
            <a:off x="1291284" y="1501430"/>
            <a:ext cx="2311402" cy="369332"/>
          </a:xfrm>
          <a:prstGeom prst="rect">
            <a:avLst/>
          </a:prstGeom>
          <a:ln>
            <a:solidFill>
              <a:schemeClr val="tx1"/>
            </a:solidFill>
          </a:ln>
        </p:spPr>
        <p:txBody>
          <a:bodyPr wrap="none">
            <a:spAutoFit/>
          </a:bodyPr>
          <a:lstStyle/>
          <a:p>
            <a:pPr algn="ctr"/>
            <a:r>
              <a:rPr lang="en-US" dirty="0">
                <a:latin typeface="Gill Sans MT" panose="020B0502020104020203" pitchFamily="34" charset="77"/>
              </a:rPr>
              <a:t>Manufacturing Centers</a:t>
            </a:r>
            <a:endParaRPr lang="en-US" dirty="0"/>
          </a:p>
        </p:txBody>
      </p:sp>
      <p:sp>
        <p:nvSpPr>
          <p:cNvPr id="23" name="Rectangle 22">
            <a:extLst>
              <a:ext uri="{FF2B5EF4-FFF2-40B4-BE49-F238E27FC236}">
                <a16:creationId xmlns:a16="http://schemas.microsoft.com/office/drawing/2014/main" id="{C226C6C4-ED00-8B4E-BFCE-E0F2511C0A93}"/>
              </a:ext>
            </a:extLst>
          </p:cNvPr>
          <p:cNvSpPr/>
          <p:nvPr/>
        </p:nvSpPr>
        <p:spPr>
          <a:xfrm>
            <a:off x="8250428" y="1501430"/>
            <a:ext cx="2658613" cy="369332"/>
          </a:xfrm>
          <a:prstGeom prst="rect">
            <a:avLst/>
          </a:prstGeom>
          <a:ln>
            <a:solidFill>
              <a:schemeClr val="tx1"/>
            </a:solidFill>
          </a:ln>
        </p:spPr>
        <p:txBody>
          <a:bodyPr wrap="none">
            <a:spAutoFit/>
          </a:bodyPr>
          <a:lstStyle/>
          <a:p>
            <a:pPr algn="ctr"/>
            <a:r>
              <a:rPr lang="en-US" dirty="0">
                <a:latin typeface="Gill Sans MT" panose="020B0502020104020203" pitchFamily="34" charset="77"/>
              </a:rPr>
              <a:t>Breeding Farm for Animals</a:t>
            </a:r>
            <a:endParaRPr lang="en-US" dirty="0"/>
          </a:p>
        </p:txBody>
      </p:sp>
      <p:cxnSp>
        <p:nvCxnSpPr>
          <p:cNvPr id="26" name="Straight Arrow Connector 25">
            <a:extLst>
              <a:ext uri="{FF2B5EF4-FFF2-40B4-BE49-F238E27FC236}">
                <a16:creationId xmlns:a16="http://schemas.microsoft.com/office/drawing/2014/main" id="{E453B059-DB75-5A4A-819D-333E5281A1CC}"/>
              </a:ext>
            </a:extLst>
          </p:cNvPr>
          <p:cNvCxnSpPr>
            <a:cxnSpLocks/>
          </p:cNvCxnSpPr>
          <p:nvPr/>
        </p:nvCxnSpPr>
        <p:spPr>
          <a:xfrm flipH="1">
            <a:off x="6001550" y="3126630"/>
            <a:ext cx="4296" cy="1999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4BB455B-D16A-CE40-9B1A-13D59FF810FD}"/>
              </a:ext>
            </a:extLst>
          </p:cNvPr>
          <p:cNvCxnSpPr>
            <a:cxnSpLocks/>
          </p:cNvCxnSpPr>
          <p:nvPr/>
        </p:nvCxnSpPr>
        <p:spPr>
          <a:xfrm>
            <a:off x="2446985" y="2231174"/>
            <a:ext cx="7147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90A1E90-9C59-504B-B81D-B936D4E9FBE5}"/>
              </a:ext>
            </a:extLst>
          </p:cNvPr>
          <p:cNvCxnSpPr>
            <a:cxnSpLocks/>
          </p:cNvCxnSpPr>
          <p:nvPr/>
        </p:nvCxnSpPr>
        <p:spPr>
          <a:xfrm>
            <a:off x="6005846" y="2256261"/>
            <a:ext cx="1" cy="4862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3045B2C-9D4A-174E-A7F7-8CA8BD4FF7DF}"/>
              </a:ext>
            </a:extLst>
          </p:cNvPr>
          <p:cNvCxnSpPr>
            <a:cxnSpLocks/>
          </p:cNvCxnSpPr>
          <p:nvPr/>
        </p:nvCxnSpPr>
        <p:spPr>
          <a:xfrm>
            <a:off x="9579734" y="1883445"/>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1BBC983-5E8A-F146-AD70-88884E1E162D}"/>
              </a:ext>
            </a:extLst>
          </p:cNvPr>
          <p:cNvCxnSpPr>
            <a:cxnSpLocks/>
          </p:cNvCxnSpPr>
          <p:nvPr/>
        </p:nvCxnSpPr>
        <p:spPr>
          <a:xfrm>
            <a:off x="2459863" y="1883445"/>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riangle 33">
            <a:extLst>
              <a:ext uri="{FF2B5EF4-FFF2-40B4-BE49-F238E27FC236}">
                <a16:creationId xmlns:a16="http://schemas.microsoft.com/office/drawing/2014/main" id="{762BF67B-F5CD-F746-8516-76BBD0A22AB3}"/>
              </a:ext>
            </a:extLst>
          </p:cNvPr>
          <p:cNvSpPr/>
          <p:nvPr/>
        </p:nvSpPr>
        <p:spPr>
          <a:xfrm rot="5400000">
            <a:off x="4469467" y="2140754"/>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a16="http://schemas.microsoft.com/office/drawing/2014/main" id="{9069B9BD-FD4D-164C-9274-E622A38BEE26}"/>
              </a:ext>
            </a:extLst>
          </p:cNvPr>
          <p:cNvSpPr/>
          <p:nvPr/>
        </p:nvSpPr>
        <p:spPr>
          <a:xfrm rot="16025023">
            <a:off x="7278914" y="2145228"/>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7881699C-B613-6E41-A485-6D077977A72F}"/>
              </a:ext>
            </a:extLst>
          </p:cNvPr>
          <p:cNvCxnSpPr>
            <a:cxnSpLocks/>
          </p:cNvCxnSpPr>
          <p:nvPr/>
        </p:nvCxnSpPr>
        <p:spPr>
          <a:xfrm>
            <a:off x="2431958" y="3474359"/>
            <a:ext cx="7147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FB378E4-5297-B743-ACE8-726595993D7E}"/>
              </a:ext>
            </a:extLst>
          </p:cNvPr>
          <p:cNvSpPr/>
          <p:nvPr/>
        </p:nvSpPr>
        <p:spPr>
          <a:xfrm>
            <a:off x="1438538" y="3813716"/>
            <a:ext cx="2016899" cy="646331"/>
          </a:xfrm>
          <a:prstGeom prst="rect">
            <a:avLst/>
          </a:prstGeom>
          <a:ln>
            <a:solidFill>
              <a:schemeClr val="tx1"/>
            </a:solidFill>
          </a:ln>
        </p:spPr>
        <p:txBody>
          <a:bodyPr wrap="none">
            <a:spAutoFit/>
          </a:bodyPr>
          <a:lstStyle/>
          <a:p>
            <a:pPr algn="ctr"/>
            <a:r>
              <a:rPr lang="en-US" dirty="0">
                <a:latin typeface="Gill Sans MT" panose="020B0502020104020203" pitchFamily="34" charset="77"/>
              </a:rPr>
              <a:t>Sold under </a:t>
            </a:r>
            <a:r>
              <a:rPr lang="en-US" b="1" dirty="0">
                <a:solidFill>
                  <a:srgbClr val="FF0000"/>
                </a:solidFill>
                <a:latin typeface="Gill Sans MT" panose="020B0502020104020203" pitchFamily="34" charset="77"/>
              </a:rPr>
              <a:t>‘AJAH’</a:t>
            </a:r>
          </a:p>
          <a:p>
            <a:pPr algn="ctr"/>
            <a:r>
              <a:rPr lang="en-US" dirty="0">
                <a:latin typeface="Gill Sans MT" panose="020B0502020104020203" pitchFamily="34" charset="77"/>
              </a:rPr>
              <a:t>(AGVC-D)</a:t>
            </a:r>
            <a:endParaRPr lang="en-US" dirty="0"/>
          </a:p>
        </p:txBody>
      </p:sp>
      <p:sp>
        <p:nvSpPr>
          <p:cNvPr id="39" name="Rectangle 38">
            <a:extLst>
              <a:ext uri="{FF2B5EF4-FFF2-40B4-BE49-F238E27FC236}">
                <a16:creationId xmlns:a16="http://schemas.microsoft.com/office/drawing/2014/main" id="{9A44DD16-0143-EC4D-B9D4-7848B65521A5}"/>
              </a:ext>
            </a:extLst>
          </p:cNvPr>
          <p:cNvSpPr/>
          <p:nvPr/>
        </p:nvSpPr>
        <p:spPr>
          <a:xfrm>
            <a:off x="8181083" y="3827896"/>
            <a:ext cx="2797304" cy="646331"/>
          </a:xfrm>
          <a:prstGeom prst="rect">
            <a:avLst/>
          </a:prstGeom>
          <a:ln>
            <a:solidFill>
              <a:schemeClr val="tx1"/>
            </a:solidFill>
          </a:ln>
        </p:spPr>
        <p:txBody>
          <a:bodyPr wrap="none">
            <a:spAutoFit/>
          </a:bodyPr>
          <a:lstStyle/>
          <a:p>
            <a:pPr algn="ctr"/>
            <a:r>
              <a:rPr lang="en-US" dirty="0">
                <a:latin typeface="Gill Sans MT" panose="020B0502020104020203" pitchFamily="34" charset="77"/>
              </a:rPr>
              <a:t>Exported under </a:t>
            </a:r>
          </a:p>
          <a:p>
            <a:pPr algn="ctr"/>
            <a:r>
              <a:rPr lang="en-US" dirty="0">
                <a:latin typeface="Gill Sans MT" panose="020B0502020104020203" pitchFamily="34" charset="77"/>
              </a:rPr>
              <a:t>‘International Brand names’</a:t>
            </a:r>
          </a:p>
        </p:txBody>
      </p:sp>
      <p:cxnSp>
        <p:nvCxnSpPr>
          <p:cNvPr id="41" name="Straight Arrow Connector 40">
            <a:extLst>
              <a:ext uri="{FF2B5EF4-FFF2-40B4-BE49-F238E27FC236}">
                <a16:creationId xmlns:a16="http://schemas.microsoft.com/office/drawing/2014/main" id="{8B4BA764-544E-6F42-8DEE-15F28C22A79B}"/>
              </a:ext>
            </a:extLst>
          </p:cNvPr>
          <p:cNvCxnSpPr>
            <a:cxnSpLocks/>
          </p:cNvCxnSpPr>
          <p:nvPr/>
        </p:nvCxnSpPr>
        <p:spPr>
          <a:xfrm>
            <a:off x="9594760" y="4460047"/>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BA1BECB-744F-CB4C-92B9-FEDC19E94F69}"/>
              </a:ext>
            </a:extLst>
          </p:cNvPr>
          <p:cNvCxnSpPr>
            <a:cxnSpLocks/>
          </p:cNvCxnSpPr>
          <p:nvPr/>
        </p:nvCxnSpPr>
        <p:spPr>
          <a:xfrm>
            <a:off x="2427663" y="4435610"/>
            <a:ext cx="0" cy="347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riangle 42">
            <a:extLst>
              <a:ext uri="{FF2B5EF4-FFF2-40B4-BE49-F238E27FC236}">
                <a16:creationId xmlns:a16="http://schemas.microsoft.com/office/drawing/2014/main" id="{CFE0371C-5437-C84A-B7EC-21C0D8291EFF}"/>
              </a:ext>
            </a:extLst>
          </p:cNvPr>
          <p:cNvSpPr/>
          <p:nvPr/>
        </p:nvSpPr>
        <p:spPr>
          <a:xfrm rot="5400000">
            <a:off x="4469466" y="4692919"/>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iangle 43">
            <a:extLst>
              <a:ext uri="{FF2B5EF4-FFF2-40B4-BE49-F238E27FC236}">
                <a16:creationId xmlns:a16="http://schemas.microsoft.com/office/drawing/2014/main" id="{C3C65609-89ED-A844-8B1E-F2C9A4B73D59}"/>
              </a:ext>
            </a:extLst>
          </p:cNvPr>
          <p:cNvSpPr/>
          <p:nvPr/>
        </p:nvSpPr>
        <p:spPr>
          <a:xfrm rot="16025023">
            <a:off x="7278913" y="4692920"/>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44F2C46-2776-8E42-B1D8-78F5DE406509}"/>
              </a:ext>
            </a:extLst>
          </p:cNvPr>
          <p:cNvSpPr/>
          <p:nvPr/>
        </p:nvSpPr>
        <p:spPr>
          <a:xfrm>
            <a:off x="3417284" y="5150355"/>
            <a:ext cx="5168531" cy="646331"/>
          </a:xfrm>
          <a:prstGeom prst="rect">
            <a:avLst/>
          </a:prstGeom>
          <a:ln>
            <a:solidFill>
              <a:schemeClr val="tx1"/>
            </a:solidFill>
          </a:ln>
        </p:spPr>
        <p:txBody>
          <a:bodyPr wrap="none">
            <a:spAutoFit/>
          </a:bodyPr>
          <a:lstStyle/>
          <a:p>
            <a:pPr algn="ctr"/>
            <a:r>
              <a:rPr lang="en-US" dirty="0">
                <a:latin typeface="Gill Sans MT" panose="020B0502020104020203" pitchFamily="34" charset="77"/>
              </a:rPr>
              <a:t>Blockchain and Artificial Intelligence enabled Platform</a:t>
            </a:r>
          </a:p>
          <a:p>
            <a:pPr algn="ctr"/>
            <a:r>
              <a:rPr lang="en-US" b="1" dirty="0">
                <a:solidFill>
                  <a:srgbClr val="FF0000"/>
                </a:solidFill>
                <a:latin typeface="Gill Sans MT" panose="020B0502020104020203" pitchFamily="34" charset="77"/>
              </a:rPr>
              <a:t>AGVC-D</a:t>
            </a:r>
          </a:p>
        </p:txBody>
      </p:sp>
      <p:sp>
        <p:nvSpPr>
          <p:cNvPr id="47" name="Triangle 46">
            <a:extLst>
              <a:ext uri="{FF2B5EF4-FFF2-40B4-BE49-F238E27FC236}">
                <a16:creationId xmlns:a16="http://schemas.microsoft.com/office/drawing/2014/main" id="{7BC608E8-FBE5-6D44-8327-DE7267524FF0}"/>
              </a:ext>
            </a:extLst>
          </p:cNvPr>
          <p:cNvSpPr/>
          <p:nvPr/>
        </p:nvSpPr>
        <p:spPr>
          <a:xfrm rot="10800000">
            <a:off x="5903584" y="2568914"/>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riangle 47">
            <a:extLst>
              <a:ext uri="{FF2B5EF4-FFF2-40B4-BE49-F238E27FC236}">
                <a16:creationId xmlns:a16="http://schemas.microsoft.com/office/drawing/2014/main" id="{93D912C5-DCFE-7845-ACFB-2532BA2A4C89}"/>
              </a:ext>
            </a:extLst>
          </p:cNvPr>
          <p:cNvSpPr/>
          <p:nvPr/>
        </p:nvSpPr>
        <p:spPr>
          <a:xfrm rot="10800000">
            <a:off x="5900071" y="4948687"/>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riangle 48">
            <a:extLst>
              <a:ext uri="{FF2B5EF4-FFF2-40B4-BE49-F238E27FC236}">
                <a16:creationId xmlns:a16="http://schemas.microsoft.com/office/drawing/2014/main" id="{000E7CDA-D4A9-D143-B4CA-C6126F9952CD}"/>
              </a:ext>
            </a:extLst>
          </p:cNvPr>
          <p:cNvSpPr/>
          <p:nvPr/>
        </p:nvSpPr>
        <p:spPr>
          <a:xfrm rot="5400000">
            <a:off x="2409378" y="2140754"/>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riangle 49">
            <a:extLst>
              <a:ext uri="{FF2B5EF4-FFF2-40B4-BE49-F238E27FC236}">
                <a16:creationId xmlns:a16="http://schemas.microsoft.com/office/drawing/2014/main" id="{76A6D7C8-DA6F-F24B-8AD7-0487AF40EDD4}"/>
              </a:ext>
            </a:extLst>
          </p:cNvPr>
          <p:cNvSpPr/>
          <p:nvPr/>
        </p:nvSpPr>
        <p:spPr>
          <a:xfrm rot="16200000">
            <a:off x="9436439" y="2140753"/>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riangle 50">
            <a:extLst>
              <a:ext uri="{FF2B5EF4-FFF2-40B4-BE49-F238E27FC236}">
                <a16:creationId xmlns:a16="http://schemas.microsoft.com/office/drawing/2014/main" id="{35B8869C-C5B0-DB40-A560-F647D81AFE28}"/>
              </a:ext>
            </a:extLst>
          </p:cNvPr>
          <p:cNvSpPr/>
          <p:nvPr/>
        </p:nvSpPr>
        <p:spPr>
          <a:xfrm rot="10800000">
            <a:off x="2329698" y="3636376"/>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riangle 51">
            <a:extLst>
              <a:ext uri="{FF2B5EF4-FFF2-40B4-BE49-F238E27FC236}">
                <a16:creationId xmlns:a16="http://schemas.microsoft.com/office/drawing/2014/main" id="{A9944B27-8472-9644-A762-7988C594F043}"/>
              </a:ext>
            </a:extLst>
          </p:cNvPr>
          <p:cNvSpPr/>
          <p:nvPr/>
        </p:nvSpPr>
        <p:spPr>
          <a:xfrm rot="10800000">
            <a:off x="9481769" y="3648223"/>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033BF9B4-FB0C-454E-B0DD-356D98F1D65C}"/>
              </a:ext>
            </a:extLst>
          </p:cNvPr>
          <p:cNvSpPr/>
          <p:nvPr/>
        </p:nvSpPr>
        <p:spPr>
          <a:xfrm rot="5400000">
            <a:off x="2390590" y="4670193"/>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5394CC1A-3F4D-B942-B109-9FBBE6E13094}"/>
              </a:ext>
            </a:extLst>
          </p:cNvPr>
          <p:cNvSpPr/>
          <p:nvPr/>
        </p:nvSpPr>
        <p:spPr>
          <a:xfrm rot="16200000">
            <a:off x="9450358" y="4688446"/>
            <a:ext cx="195929" cy="18084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B37B901-F3EA-5446-8624-5979D2086C71}"/>
              </a:ext>
            </a:extLst>
          </p:cNvPr>
          <p:cNvSpPr txBox="1"/>
          <p:nvPr/>
        </p:nvSpPr>
        <p:spPr>
          <a:xfrm>
            <a:off x="1207108" y="1003977"/>
            <a:ext cx="2781309" cy="461665"/>
          </a:xfrm>
          <a:prstGeom prst="rect">
            <a:avLst/>
          </a:prstGeom>
          <a:noFill/>
        </p:spPr>
        <p:txBody>
          <a:bodyPr wrap="square" rtlCol="0">
            <a:spAutoFit/>
          </a:bodyPr>
          <a:lstStyle/>
          <a:p>
            <a:r>
              <a:rPr lang="en-US" sz="1200" dirty="0">
                <a:solidFill>
                  <a:schemeClr val="accent1"/>
                </a:solidFill>
                <a:latin typeface="Gill Sans MT" panose="020B0502020104020203" pitchFamily="34" charset="77"/>
              </a:rPr>
              <a:t>Responsible for manufacturing  of products, quality testing and processing</a:t>
            </a:r>
          </a:p>
        </p:txBody>
      </p:sp>
      <p:sp>
        <p:nvSpPr>
          <p:cNvPr id="56" name="TextBox 55">
            <a:extLst>
              <a:ext uri="{FF2B5EF4-FFF2-40B4-BE49-F238E27FC236}">
                <a16:creationId xmlns:a16="http://schemas.microsoft.com/office/drawing/2014/main" id="{1EF30654-67A9-EF4D-906F-48DD56D70FDC}"/>
              </a:ext>
            </a:extLst>
          </p:cNvPr>
          <p:cNvSpPr txBox="1"/>
          <p:nvPr/>
        </p:nvSpPr>
        <p:spPr>
          <a:xfrm>
            <a:off x="8245062" y="1208778"/>
            <a:ext cx="3351935" cy="276999"/>
          </a:xfrm>
          <a:prstGeom prst="rect">
            <a:avLst/>
          </a:prstGeom>
          <a:noFill/>
        </p:spPr>
        <p:txBody>
          <a:bodyPr wrap="square" rtlCol="0">
            <a:spAutoFit/>
          </a:bodyPr>
          <a:lstStyle/>
          <a:p>
            <a:r>
              <a:rPr lang="en-US" sz="1200" dirty="0">
                <a:solidFill>
                  <a:schemeClr val="accent1"/>
                </a:solidFill>
                <a:latin typeface="Gill Sans MT" panose="020B0502020104020203" pitchFamily="34" charset="77"/>
              </a:rPr>
              <a:t>Responsible for breeding and processing of milk  </a:t>
            </a:r>
          </a:p>
        </p:txBody>
      </p:sp>
      <p:sp>
        <p:nvSpPr>
          <p:cNvPr id="58" name="TextBox 57">
            <a:extLst>
              <a:ext uri="{FF2B5EF4-FFF2-40B4-BE49-F238E27FC236}">
                <a16:creationId xmlns:a16="http://schemas.microsoft.com/office/drawing/2014/main" id="{C4E7E701-E3E0-5244-B7EF-99C28AD87A72}"/>
              </a:ext>
            </a:extLst>
          </p:cNvPr>
          <p:cNvSpPr txBox="1"/>
          <p:nvPr/>
        </p:nvSpPr>
        <p:spPr>
          <a:xfrm>
            <a:off x="6155661" y="2483611"/>
            <a:ext cx="3351935" cy="276999"/>
          </a:xfrm>
          <a:prstGeom prst="rect">
            <a:avLst/>
          </a:prstGeom>
          <a:noFill/>
        </p:spPr>
        <p:txBody>
          <a:bodyPr wrap="square" rtlCol="0">
            <a:spAutoFit/>
          </a:bodyPr>
          <a:lstStyle/>
          <a:p>
            <a:r>
              <a:rPr lang="en-US" sz="1200" dirty="0">
                <a:solidFill>
                  <a:schemeClr val="accent1"/>
                </a:solidFill>
                <a:latin typeface="Gill Sans MT" panose="020B0502020104020203" pitchFamily="34" charset="77"/>
              </a:rPr>
              <a:t>Combined basis form part of the </a:t>
            </a:r>
          </a:p>
        </p:txBody>
      </p:sp>
      <p:sp>
        <p:nvSpPr>
          <p:cNvPr id="59" name="TextBox 58">
            <a:extLst>
              <a:ext uri="{FF2B5EF4-FFF2-40B4-BE49-F238E27FC236}">
                <a16:creationId xmlns:a16="http://schemas.microsoft.com/office/drawing/2014/main" id="{BB7B5925-710A-0F4E-9856-FD6683782466}"/>
              </a:ext>
            </a:extLst>
          </p:cNvPr>
          <p:cNvSpPr txBox="1"/>
          <p:nvPr/>
        </p:nvSpPr>
        <p:spPr>
          <a:xfrm>
            <a:off x="2780181" y="5854023"/>
            <a:ext cx="6435707" cy="646331"/>
          </a:xfrm>
          <a:prstGeom prst="rect">
            <a:avLst/>
          </a:prstGeom>
          <a:noFill/>
        </p:spPr>
        <p:txBody>
          <a:bodyPr wrap="square" rtlCol="0">
            <a:spAutoFit/>
          </a:bodyPr>
          <a:lstStyle/>
          <a:p>
            <a:pPr algn="just"/>
            <a:r>
              <a:rPr lang="en-US" sz="1200" dirty="0">
                <a:solidFill>
                  <a:schemeClr val="accent1"/>
                </a:solidFill>
                <a:latin typeface="Gill Sans MT" panose="020B0502020104020203" pitchFamily="34" charset="77"/>
              </a:rPr>
              <a:t>Platform for Governance of the Projects and Value Chain that includes supply of products. The platform ensures complete transparency and full accountability within the project structures and vis a vis outside stakeholders. AGVC-D ensures maximum trickle down of benefits to all participants</a:t>
            </a:r>
          </a:p>
        </p:txBody>
      </p:sp>
      <p:sp>
        <p:nvSpPr>
          <p:cNvPr id="60" name="TextBox 59">
            <a:extLst>
              <a:ext uri="{FF2B5EF4-FFF2-40B4-BE49-F238E27FC236}">
                <a16:creationId xmlns:a16="http://schemas.microsoft.com/office/drawing/2014/main" id="{D9B95C4F-E791-4E4B-BD2D-3611B28BDF37}"/>
              </a:ext>
            </a:extLst>
          </p:cNvPr>
          <p:cNvSpPr txBox="1"/>
          <p:nvPr/>
        </p:nvSpPr>
        <p:spPr>
          <a:xfrm>
            <a:off x="9760042" y="2993995"/>
            <a:ext cx="2272266" cy="830997"/>
          </a:xfrm>
          <a:prstGeom prst="rect">
            <a:avLst/>
          </a:prstGeom>
          <a:noFill/>
        </p:spPr>
        <p:txBody>
          <a:bodyPr wrap="square" rtlCol="0">
            <a:spAutoFit/>
          </a:bodyPr>
          <a:lstStyle/>
          <a:p>
            <a:pPr algn="just"/>
            <a:r>
              <a:rPr lang="en-US" sz="1200" dirty="0">
                <a:solidFill>
                  <a:schemeClr val="accent1"/>
                </a:solidFill>
                <a:latin typeface="Gill Sans MT" panose="020B0502020104020203" pitchFamily="34" charset="77"/>
              </a:rPr>
              <a:t>Associate firms/ companies who participate into the Value Chain also procure to sell under their brand names</a:t>
            </a:r>
          </a:p>
        </p:txBody>
      </p:sp>
      <p:sp>
        <p:nvSpPr>
          <p:cNvPr id="61" name="TextBox 60">
            <a:extLst>
              <a:ext uri="{FF2B5EF4-FFF2-40B4-BE49-F238E27FC236}">
                <a16:creationId xmlns:a16="http://schemas.microsoft.com/office/drawing/2014/main" id="{CEA329CA-C3A3-6E40-9878-A67BFF2A0F9E}"/>
              </a:ext>
            </a:extLst>
          </p:cNvPr>
          <p:cNvSpPr txBox="1"/>
          <p:nvPr/>
        </p:nvSpPr>
        <p:spPr>
          <a:xfrm>
            <a:off x="69538" y="3134243"/>
            <a:ext cx="2272266" cy="646331"/>
          </a:xfrm>
          <a:prstGeom prst="rect">
            <a:avLst/>
          </a:prstGeom>
          <a:noFill/>
        </p:spPr>
        <p:txBody>
          <a:bodyPr wrap="square" rtlCol="0">
            <a:spAutoFit/>
          </a:bodyPr>
          <a:lstStyle/>
          <a:p>
            <a:pPr algn="just"/>
            <a:r>
              <a:rPr lang="en-US" sz="1200" dirty="0">
                <a:solidFill>
                  <a:schemeClr val="accent1"/>
                </a:solidFill>
                <a:latin typeface="Gill Sans MT" panose="020B0502020104020203" pitchFamily="34" charset="77"/>
              </a:rPr>
              <a:t>Sold domestically and within other territories under AMNAYA’s brand name ‘AJAH’</a:t>
            </a:r>
          </a:p>
        </p:txBody>
      </p:sp>
    </p:spTree>
    <p:extLst>
      <p:ext uri="{BB962C8B-B14F-4D97-AF65-F5344CB8AC3E}">
        <p14:creationId xmlns:p14="http://schemas.microsoft.com/office/powerpoint/2010/main" val="2456934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2D6174D-183A-B042-A141-D7BFE5433F4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2C99A2BC-9B8E-AE4A-9B22-39B97F7617D9}"/>
              </a:ext>
            </a:extLst>
          </p:cNvPr>
          <p:cNvSpPr>
            <a:spLocks noGrp="1"/>
          </p:cNvSpPr>
          <p:nvPr>
            <p:ph type="sldNum" sz="quarter" idx="12"/>
          </p:nvPr>
        </p:nvSpPr>
        <p:spPr/>
        <p:txBody>
          <a:bodyPr/>
          <a:lstStyle/>
          <a:p>
            <a:fld id="{E780DAB0-66C9-6248-A472-5F79E02CB431}" type="slidenum">
              <a:rPr lang="en-US" smtClean="0"/>
              <a:t>9</a:t>
            </a:fld>
            <a:endParaRPr lang="en-US"/>
          </a:p>
        </p:txBody>
      </p:sp>
      <p:pic>
        <p:nvPicPr>
          <p:cNvPr id="7" name="Picture 6" descr="A picture containing clipart&#13;&#10;&#13;&#10;Description automatically generated">
            <a:extLst>
              <a:ext uri="{FF2B5EF4-FFF2-40B4-BE49-F238E27FC236}">
                <a16:creationId xmlns:a16="http://schemas.microsoft.com/office/drawing/2014/main" id="{E75AD107-3851-C442-B85D-E0CBD7FA2162}"/>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9" name="Rectangle 8">
            <a:extLst>
              <a:ext uri="{FF2B5EF4-FFF2-40B4-BE49-F238E27FC236}">
                <a16:creationId xmlns:a16="http://schemas.microsoft.com/office/drawing/2014/main" id="{341379F3-4A03-344B-ACBD-93E2C3A2ADEB}"/>
              </a:ext>
            </a:extLst>
          </p:cNvPr>
          <p:cNvSpPr/>
          <p:nvPr/>
        </p:nvSpPr>
        <p:spPr>
          <a:xfrm>
            <a:off x="1634843" y="1379074"/>
            <a:ext cx="2077417"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Initial Brief/Aims/Ambitions/ Costs/ Program / Risks</a:t>
            </a:r>
          </a:p>
        </p:txBody>
      </p:sp>
      <p:sp>
        <p:nvSpPr>
          <p:cNvPr id="8" name="Rectangle 7">
            <a:extLst>
              <a:ext uri="{FF2B5EF4-FFF2-40B4-BE49-F238E27FC236}">
                <a16:creationId xmlns:a16="http://schemas.microsoft.com/office/drawing/2014/main" id="{EDE4DBA1-386A-9B4D-85A7-4213F967DE52}"/>
              </a:ext>
            </a:extLst>
          </p:cNvPr>
          <p:cNvSpPr/>
          <p:nvPr/>
        </p:nvSpPr>
        <p:spPr>
          <a:xfrm>
            <a:off x="579549" y="321972"/>
            <a:ext cx="2743200"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1 </a:t>
            </a:r>
            <a:r>
              <a:rPr lang="en-US" sz="1200" dirty="0">
                <a:solidFill>
                  <a:schemeClr val="tx1"/>
                </a:solidFill>
                <a:latin typeface="Gill Sans MT" panose="020B0502020104020203" pitchFamily="34" charset="77"/>
              </a:rPr>
              <a:t>– Initiation (Pre-Project Work Stages)</a:t>
            </a:r>
          </a:p>
        </p:txBody>
      </p:sp>
      <p:sp>
        <p:nvSpPr>
          <p:cNvPr id="10" name="Rectangle 9">
            <a:extLst>
              <a:ext uri="{FF2B5EF4-FFF2-40B4-BE49-F238E27FC236}">
                <a16:creationId xmlns:a16="http://schemas.microsoft.com/office/drawing/2014/main" id="{DD67A29E-265A-3E44-91EC-B2C458191298}"/>
              </a:ext>
            </a:extLst>
          </p:cNvPr>
          <p:cNvSpPr/>
          <p:nvPr/>
        </p:nvSpPr>
        <p:spPr>
          <a:xfrm>
            <a:off x="2467734" y="2754795"/>
            <a:ext cx="1239595"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Business Case</a:t>
            </a:r>
          </a:p>
        </p:txBody>
      </p:sp>
      <p:sp>
        <p:nvSpPr>
          <p:cNvPr id="11" name="Rectangle 10">
            <a:extLst>
              <a:ext uri="{FF2B5EF4-FFF2-40B4-BE49-F238E27FC236}">
                <a16:creationId xmlns:a16="http://schemas.microsoft.com/office/drawing/2014/main" id="{16526521-DA62-9443-A2A0-01A1D6B5AE0B}"/>
              </a:ext>
            </a:extLst>
          </p:cNvPr>
          <p:cNvSpPr/>
          <p:nvPr/>
        </p:nvSpPr>
        <p:spPr>
          <a:xfrm>
            <a:off x="162931" y="2754795"/>
            <a:ext cx="1630251"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Consultant Appointment Strategy</a:t>
            </a:r>
          </a:p>
        </p:txBody>
      </p:sp>
      <p:sp>
        <p:nvSpPr>
          <p:cNvPr id="12" name="Rectangle 11">
            <a:extLst>
              <a:ext uri="{FF2B5EF4-FFF2-40B4-BE49-F238E27FC236}">
                <a16:creationId xmlns:a16="http://schemas.microsoft.com/office/drawing/2014/main" id="{83CD89B4-CE77-8049-97D5-BC5D27371EDC}"/>
              </a:ext>
            </a:extLst>
          </p:cNvPr>
          <p:cNvSpPr/>
          <p:nvPr/>
        </p:nvSpPr>
        <p:spPr>
          <a:xfrm>
            <a:off x="4219509" y="2759107"/>
            <a:ext cx="1676669" cy="69545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Institutional Approvals</a:t>
            </a:r>
          </a:p>
        </p:txBody>
      </p:sp>
      <p:sp>
        <p:nvSpPr>
          <p:cNvPr id="13" name="Rectangle 12">
            <a:extLst>
              <a:ext uri="{FF2B5EF4-FFF2-40B4-BE49-F238E27FC236}">
                <a16:creationId xmlns:a16="http://schemas.microsoft.com/office/drawing/2014/main" id="{88EB27A8-5A30-D74F-BAA0-32C8670A6E23}"/>
              </a:ext>
            </a:extLst>
          </p:cNvPr>
          <p:cNvSpPr/>
          <p:nvPr/>
        </p:nvSpPr>
        <p:spPr>
          <a:xfrm>
            <a:off x="6373970" y="2754795"/>
            <a:ext cx="1543319"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Application for Funding</a:t>
            </a:r>
          </a:p>
        </p:txBody>
      </p:sp>
      <p:sp>
        <p:nvSpPr>
          <p:cNvPr id="14" name="Rectangle 13">
            <a:extLst>
              <a:ext uri="{FF2B5EF4-FFF2-40B4-BE49-F238E27FC236}">
                <a16:creationId xmlns:a16="http://schemas.microsoft.com/office/drawing/2014/main" id="{E86A36ED-7471-CA48-934D-15413B1C459C}"/>
              </a:ext>
            </a:extLst>
          </p:cNvPr>
          <p:cNvSpPr/>
          <p:nvPr/>
        </p:nvSpPr>
        <p:spPr>
          <a:xfrm>
            <a:off x="8361187" y="449683"/>
            <a:ext cx="2743200" cy="69545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1 </a:t>
            </a:r>
            <a:r>
              <a:rPr lang="en-US" sz="1200" dirty="0">
                <a:solidFill>
                  <a:schemeClr val="tx1"/>
                </a:solidFill>
                <a:latin typeface="Gill Sans MT" panose="020B0502020104020203" pitchFamily="34" charset="77"/>
              </a:rPr>
              <a:t>– Initiation (Pre-Project Work Stages)</a:t>
            </a:r>
          </a:p>
        </p:txBody>
      </p:sp>
      <p:sp>
        <p:nvSpPr>
          <p:cNvPr id="15" name="Rectangle 14">
            <a:extLst>
              <a:ext uri="{FF2B5EF4-FFF2-40B4-BE49-F238E27FC236}">
                <a16:creationId xmlns:a16="http://schemas.microsoft.com/office/drawing/2014/main" id="{82A3DE2D-D52C-4042-8799-4C7DD230BE97}"/>
              </a:ext>
            </a:extLst>
          </p:cNvPr>
          <p:cNvSpPr/>
          <p:nvPr/>
        </p:nvSpPr>
        <p:spPr>
          <a:xfrm>
            <a:off x="8378243" y="2754795"/>
            <a:ext cx="1515214" cy="69545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Financial Approval</a:t>
            </a:r>
          </a:p>
        </p:txBody>
      </p:sp>
      <p:sp>
        <p:nvSpPr>
          <p:cNvPr id="16" name="Rectangle 15">
            <a:extLst>
              <a:ext uri="{FF2B5EF4-FFF2-40B4-BE49-F238E27FC236}">
                <a16:creationId xmlns:a16="http://schemas.microsoft.com/office/drawing/2014/main" id="{10101CF8-B122-2B44-8245-CFDD0676B336}"/>
              </a:ext>
            </a:extLst>
          </p:cNvPr>
          <p:cNvSpPr/>
          <p:nvPr/>
        </p:nvSpPr>
        <p:spPr>
          <a:xfrm>
            <a:off x="9982200" y="5226931"/>
            <a:ext cx="1748728"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MT" panose="020B0502020104020203" pitchFamily="34" charset="77"/>
              </a:rPr>
              <a:t>Project Director Audit No.1</a:t>
            </a:r>
          </a:p>
        </p:txBody>
      </p:sp>
      <p:sp>
        <p:nvSpPr>
          <p:cNvPr id="17" name="Rectangle 16">
            <a:extLst>
              <a:ext uri="{FF2B5EF4-FFF2-40B4-BE49-F238E27FC236}">
                <a16:creationId xmlns:a16="http://schemas.microsoft.com/office/drawing/2014/main" id="{80DD5E23-7A86-5148-8E43-95575F92D3FA}"/>
              </a:ext>
            </a:extLst>
          </p:cNvPr>
          <p:cNvSpPr/>
          <p:nvPr/>
        </p:nvSpPr>
        <p:spPr>
          <a:xfrm>
            <a:off x="8500492" y="4154336"/>
            <a:ext cx="1270715" cy="6954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Gill Sans MT" panose="020B0502020104020203" pitchFamily="34" charset="77"/>
              </a:rPr>
              <a:t>Project Team Meeting</a:t>
            </a:r>
          </a:p>
        </p:txBody>
      </p:sp>
      <p:sp>
        <p:nvSpPr>
          <p:cNvPr id="18" name="Rectangle 17">
            <a:extLst>
              <a:ext uri="{FF2B5EF4-FFF2-40B4-BE49-F238E27FC236}">
                <a16:creationId xmlns:a16="http://schemas.microsoft.com/office/drawing/2014/main" id="{4616FBDD-168A-AD4E-9615-5872F957DDA0}"/>
              </a:ext>
            </a:extLst>
          </p:cNvPr>
          <p:cNvSpPr/>
          <p:nvPr/>
        </p:nvSpPr>
        <p:spPr>
          <a:xfrm>
            <a:off x="4263624" y="4154336"/>
            <a:ext cx="1676668" cy="695459"/>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Gill Sans MT" panose="020B0502020104020203" pitchFamily="34" charset="77"/>
              </a:rPr>
              <a:t>Project Team </a:t>
            </a:r>
          </a:p>
          <a:p>
            <a:pPr algn="ctr"/>
            <a:r>
              <a:rPr lang="en-US" sz="1400" dirty="0">
                <a:solidFill>
                  <a:schemeClr val="tx1"/>
                </a:solidFill>
                <a:latin typeface="Gill Sans MT" panose="020B0502020104020203" pitchFamily="34" charset="77"/>
              </a:rPr>
              <a:t>Setup</a:t>
            </a:r>
          </a:p>
        </p:txBody>
      </p:sp>
      <p:sp>
        <p:nvSpPr>
          <p:cNvPr id="19" name="Rectangle 18">
            <a:extLst>
              <a:ext uri="{FF2B5EF4-FFF2-40B4-BE49-F238E27FC236}">
                <a16:creationId xmlns:a16="http://schemas.microsoft.com/office/drawing/2014/main" id="{C9C4C02D-0C14-7745-AE1F-032704194C6E}"/>
              </a:ext>
            </a:extLst>
          </p:cNvPr>
          <p:cNvSpPr/>
          <p:nvPr/>
        </p:nvSpPr>
        <p:spPr>
          <a:xfrm>
            <a:off x="4487867" y="5226931"/>
            <a:ext cx="1365812"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Execution Plan</a:t>
            </a:r>
          </a:p>
          <a:p>
            <a:pPr algn="ctr"/>
            <a:r>
              <a:rPr lang="en-US" sz="1200" dirty="0">
                <a:solidFill>
                  <a:schemeClr val="tx1"/>
                </a:solidFill>
                <a:latin typeface="Gill Sans MT" panose="020B0502020104020203" pitchFamily="34" charset="77"/>
              </a:rPr>
              <a:t>Drafted</a:t>
            </a:r>
          </a:p>
        </p:txBody>
      </p:sp>
      <p:sp>
        <p:nvSpPr>
          <p:cNvPr id="20" name="Rectangle 19">
            <a:extLst>
              <a:ext uri="{FF2B5EF4-FFF2-40B4-BE49-F238E27FC236}">
                <a16:creationId xmlns:a16="http://schemas.microsoft.com/office/drawing/2014/main" id="{4ADC6060-D9C7-8841-92C8-7B09D5C20993}"/>
              </a:ext>
            </a:extLst>
          </p:cNvPr>
          <p:cNvSpPr/>
          <p:nvPr/>
        </p:nvSpPr>
        <p:spPr>
          <a:xfrm>
            <a:off x="10354411" y="2764953"/>
            <a:ext cx="1727916" cy="69545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77"/>
              </a:rPr>
              <a:t>GATEWAY ONE</a:t>
            </a:r>
          </a:p>
        </p:txBody>
      </p:sp>
      <p:cxnSp>
        <p:nvCxnSpPr>
          <p:cNvPr id="22" name="Straight Arrow Connector 21">
            <a:extLst>
              <a:ext uri="{FF2B5EF4-FFF2-40B4-BE49-F238E27FC236}">
                <a16:creationId xmlns:a16="http://schemas.microsoft.com/office/drawing/2014/main" id="{0005E2F0-A1C7-C148-A5C3-F24FD724EEB8}"/>
              </a:ext>
            </a:extLst>
          </p:cNvPr>
          <p:cNvCxnSpPr>
            <a:cxnSpLocks/>
            <a:endCxn id="10" idx="0"/>
          </p:cNvCxnSpPr>
          <p:nvPr/>
        </p:nvCxnSpPr>
        <p:spPr>
          <a:xfrm>
            <a:off x="3087532" y="2089730"/>
            <a:ext cx="0" cy="665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1670B0A-CEDB-1E4F-A52E-1AAFF0593690}"/>
              </a:ext>
            </a:extLst>
          </p:cNvPr>
          <p:cNvCxnSpPr>
            <a:cxnSpLocks/>
          </p:cNvCxnSpPr>
          <p:nvPr/>
        </p:nvCxnSpPr>
        <p:spPr>
          <a:xfrm>
            <a:off x="1801703" y="3102524"/>
            <a:ext cx="6575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84C2E0A-19BE-EF42-8AA5-0632832EC65F}"/>
              </a:ext>
            </a:extLst>
          </p:cNvPr>
          <p:cNvCxnSpPr>
            <a:cxnSpLocks/>
          </p:cNvCxnSpPr>
          <p:nvPr/>
        </p:nvCxnSpPr>
        <p:spPr>
          <a:xfrm>
            <a:off x="10238602" y="1157275"/>
            <a:ext cx="0" cy="38904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6DF442A-03A8-AC4A-9678-382E247DA161}"/>
              </a:ext>
            </a:extLst>
          </p:cNvPr>
          <p:cNvCxnSpPr>
            <a:cxnSpLocks/>
          </p:cNvCxnSpPr>
          <p:nvPr/>
        </p:nvCxnSpPr>
        <p:spPr>
          <a:xfrm>
            <a:off x="3707329" y="3102524"/>
            <a:ext cx="5121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4E288CB-A91D-6F42-BB4E-06080D9C8B64}"/>
              </a:ext>
            </a:extLst>
          </p:cNvPr>
          <p:cNvCxnSpPr>
            <a:cxnSpLocks/>
          </p:cNvCxnSpPr>
          <p:nvPr/>
        </p:nvCxnSpPr>
        <p:spPr>
          <a:xfrm>
            <a:off x="5896178" y="3102524"/>
            <a:ext cx="44968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3EC0781-C753-2A45-9A18-294AA613D9D7}"/>
              </a:ext>
            </a:extLst>
          </p:cNvPr>
          <p:cNvCxnSpPr>
            <a:cxnSpLocks/>
          </p:cNvCxnSpPr>
          <p:nvPr/>
        </p:nvCxnSpPr>
        <p:spPr>
          <a:xfrm>
            <a:off x="7928556" y="3102524"/>
            <a:ext cx="44968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9290E68-DF63-6048-81FB-84AF07E8BCA8}"/>
              </a:ext>
            </a:extLst>
          </p:cNvPr>
          <p:cNvCxnSpPr>
            <a:cxnSpLocks/>
          </p:cNvCxnSpPr>
          <p:nvPr/>
        </p:nvCxnSpPr>
        <p:spPr>
          <a:xfrm>
            <a:off x="9982200" y="3122130"/>
            <a:ext cx="37221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2F84F20-C68B-BA48-9920-4EF3EBDE2216}"/>
              </a:ext>
            </a:extLst>
          </p:cNvPr>
          <p:cNvCxnSpPr>
            <a:cxnSpLocks/>
          </p:cNvCxnSpPr>
          <p:nvPr/>
        </p:nvCxnSpPr>
        <p:spPr>
          <a:xfrm>
            <a:off x="10122794" y="3122130"/>
            <a:ext cx="0" cy="21048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02C1351-7FCB-FC42-8FD9-775866F57284}"/>
              </a:ext>
            </a:extLst>
          </p:cNvPr>
          <p:cNvCxnSpPr>
            <a:cxnSpLocks/>
          </p:cNvCxnSpPr>
          <p:nvPr/>
        </p:nvCxnSpPr>
        <p:spPr>
          <a:xfrm>
            <a:off x="3111992" y="4502065"/>
            <a:ext cx="113902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78C0E23-A962-074B-8E6D-A815260A9110}"/>
              </a:ext>
            </a:extLst>
          </p:cNvPr>
          <p:cNvCxnSpPr>
            <a:cxnSpLocks/>
          </p:cNvCxnSpPr>
          <p:nvPr/>
        </p:nvCxnSpPr>
        <p:spPr>
          <a:xfrm>
            <a:off x="3111992" y="3450254"/>
            <a:ext cx="0" cy="10518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43FC933-A33D-A14A-B034-C15F636EF8B5}"/>
              </a:ext>
            </a:extLst>
          </p:cNvPr>
          <p:cNvCxnSpPr>
            <a:cxnSpLocks/>
            <a:stCxn id="18" idx="3"/>
            <a:endCxn id="17" idx="1"/>
          </p:cNvCxnSpPr>
          <p:nvPr/>
        </p:nvCxnSpPr>
        <p:spPr>
          <a:xfrm>
            <a:off x="5940292" y="4502066"/>
            <a:ext cx="2560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C5E7AB2-8339-604B-8F70-55191F29D67B}"/>
              </a:ext>
            </a:extLst>
          </p:cNvPr>
          <p:cNvCxnSpPr>
            <a:cxnSpLocks/>
          </p:cNvCxnSpPr>
          <p:nvPr/>
        </p:nvCxnSpPr>
        <p:spPr>
          <a:xfrm>
            <a:off x="5896178" y="4329667"/>
            <a:ext cx="12560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9C405AF-60BE-3D48-8E90-02FC0D61BCA3}"/>
              </a:ext>
            </a:extLst>
          </p:cNvPr>
          <p:cNvCxnSpPr>
            <a:cxnSpLocks/>
          </p:cNvCxnSpPr>
          <p:nvPr/>
        </p:nvCxnSpPr>
        <p:spPr>
          <a:xfrm flipV="1">
            <a:off x="7152270" y="3460412"/>
            <a:ext cx="0" cy="8692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0526427-E4BE-8C40-BF93-7F6395823E90}"/>
              </a:ext>
            </a:extLst>
          </p:cNvPr>
          <p:cNvCxnSpPr>
            <a:cxnSpLocks/>
          </p:cNvCxnSpPr>
          <p:nvPr/>
        </p:nvCxnSpPr>
        <p:spPr>
          <a:xfrm>
            <a:off x="3963419" y="1559378"/>
            <a:ext cx="0" cy="1399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0BD56DD0-D121-CF46-93B1-AA871106D09E}"/>
              </a:ext>
            </a:extLst>
          </p:cNvPr>
          <p:cNvCxnSpPr>
            <a:cxnSpLocks/>
          </p:cNvCxnSpPr>
          <p:nvPr/>
        </p:nvCxnSpPr>
        <p:spPr>
          <a:xfrm flipH="1">
            <a:off x="3729671" y="1559378"/>
            <a:ext cx="2337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7C75B5A-C3C8-EA49-9C5F-44988BBAF316}"/>
              </a:ext>
            </a:extLst>
          </p:cNvPr>
          <p:cNvCxnSpPr>
            <a:cxnSpLocks/>
          </p:cNvCxnSpPr>
          <p:nvPr/>
        </p:nvCxnSpPr>
        <p:spPr>
          <a:xfrm flipH="1">
            <a:off x="3729671" y="2958918"/>
            <a:ext cx="2337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ECD08CC-C884-9141-B13A-CA0F82E2FD0D}"/>
              </a:ext>
            </a:extLst>
          </p:cNvPr>
          <p:cNvCxnSpPr>
            <a:cxnSpLocks/>
            <a:stCxn id="19" idx="3"/>
          </p:cNvCxnSpPr>
          <p:nvPr/>
        </p:nvCxnSpPr>
        <p:spPr>
          <a:xfrm flipV="1">
            <a:off x="5853679" y="5556809"/>
            <a:ext cx="3282170" cy="178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4268484-388C-C94A-9D1A-1FBB06607CDE}"/>
              </a:ext>
            </a:extLst>
          </p:cNvPr>
          <p:cNvCxnSpPr>
            <a:cxnSpLocks/>
          </p:cNvCxnSpPr>
          <p:nvPr/>
        </p:nvCxnSpPr>
        <p:spPr>
          <a:xfrm flipV="1">
            <a:off x="9135849" y="4849796"/>
            <a:ext cx="0" cy="7248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10BC83D-48F5-434B-A540-9D7E431BEC3B}"/>
              </a:ext>
            </a:extLst>
          </p:cNvPr>
          <p:cNvCxnSpPr>
            <a:cxnSpLocks/>
          </p:cNvCxnSpPr>
          <p:nvPr/>
        </p:nvCxnSpPr>
        <p:spPr>
          <a:xfrm flipH="1">
            <a:off x="9982200" y="3122720"/>
            <a:ext cx="6037" cy="13793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CBE0E20-2AC4-1B41-A27A-DC3D1E00AF7B}"/>
              </a:ext>
            </a:extLst>
          </p:cNvPr>
          <p:cNvCxnSpPr>
            <a:cxnSpLocks/>
          </p:cNvCxnSpPr>
          <p:nvPr/>
        </p:nvCxnSpPr>
        <p:spPr>
          <a:xfrm>
            <a:off x="9687058" y="4500629"/>
            <a:ext cx="295142" cy="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7BB5A196-E0E8-E145-A2D7-870AA657E221}"/>
              </a:ext>
            </a:extLst>
          </p:cNvPr>
          <p:cNvCxnSpPr>
            <a:cxnSpLocks/>
          </p:cNvCxnSpPr>
          <p:nvPr/>
        </p:nvCxnSpPr>
        <p:spPr>
          <a:xfrm>
            <a:off x="5170773" y="4849795"/>
            <a:ext cx="0" cy="3829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1F594B4-81D8-824B-9763-F664E2E3598F}"/>
              </a:ext>
            </a:extLst>
          </p:cNvPr>
          <p:cNvCxnSpPr>
            <a:cxnSpLocks/>
          </p:cNvCxnSpPr>
          <p:nvPr/>
        </p:nvCxnSpPr>
        <p:spPr>
          <a:xfrm>
            <a:off x="9135849" y="3479859"/>
            <a:ext cx="0" cy="665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3D9C7626-EF78-3A4D-B8A7-AFAB5F61ADE1}"/>
              </a:ext>
            </a:extLst>
          </p:cNvPr>
          <p:cNvSpPr/>
          <p:nvPr/>
        </p:nvSpPr>
        <p:spPr>
          <a:xfrm>
            <a:off x="579549" y="3895039"/>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6FA163E8-0B75-FD49-BCA3-2BE2ACE1F6E2}"/>
              </a:ext>
            </a:extLst>
          </p:cNvPr>
          <p:cNvSpPr/>
          <p:nvPr/>
        </p:nvSpPr>
        <p:spPr>
          <a:xfrm>
            <a:off x="579549" y="4241332"/>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46DF79E7-8DEF-6948-A951-B52F930D2A60}"/>
              </a:ext>
            </a:extLst>
          </p:cNvPr>
          <p:cNvSpPr/>
          <p:nvPr/>
        </p:nvSpPr>
        <p:spPr>
          <a:xfrm>
            <a:off x="575989" y="4563643"/>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890CFDB-7368-244B-9D59-41C901981B48}"/>
              </a:ext>
            </a:extLst>
          </p:cNvPr>
          <p:cNvSpPr/>
          <p:nvPr/>
        </p:nvSpPr>
        <p:spPr>
          <a:xfrm>
            <a:off x="575989" y="4885954"/>
            <a:ext cx="347720" cy="2592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68EB91D-0B17-EE47-A85E-A55ADE4A6A4E}"/>
              </a:ext>
            </a:extLst>
          </p:cNvPr>
          <p:cNvSpPr/>
          <p:nvPr/>
        </p:nvSpPr>
        <p:spPr>
          <a:xfrm>
            <a:off x="575979" y="5213336"/>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9B181A0D-5E1A-844B-95A6-DA7AFDD8D50E}"/>
              </a:ext>
            </a:extLst>
          </p:cNvPr>
          <p:cNvSpPr/>
          <p:nvPr/>
        </p:nvSpPr>
        <p:spPr>
          <a:xfrm>
            <a:off x="575979" y="3570193"/>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117CDF32-3B54-B740-B7F2-B6BD8C1AD11B}"/>
              </a:ext>
            </a:extLst>
          </p:cNvPr>
          <p:cNvSpPr txBox="1"/>
          <p:nvPr/>
        </p:nvSpPr>
        <p:spPr>
          <a:xfrm>
            <a:off x="926718" y="3580323"/>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95" name="TextBox 94">
            <a:extLst>
              <a:ext uri="{FF2B5EF4-FFF2-40B4-BE49-F238E27FC236}">
                <a16:creationId xmlns:a16="http://schemas.microsoft.com/office/drawing/2014/main" id="{012DB24B-3466-DE41-87D1-9E692E68A409}"/>
              </a:ext>
            </a:extLst>
          </p:cNvPr>
          <p:cNvSpPr txBox="1"/>
          <p:nvPr/>
        </p:nvSpPr>
        <p:spPr>
          <a:xfrm>
            <a:off x="924432" y="3899973"/>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96" name="TextBox 95">
            <a:extLst>
              <a:ext uri="{FF2B5EF4-FFF2-40B4-BE49-F238E27FC236}">
                <a16:creationId xmlns:a16="http://schemas.microsoft.com/office/drawing/2014/main" id="{0F646F36-A7BB-3D43-83A7-123863711D60}"/>
              </a:ext>
            </a:extLst>
          </p:cNvPr>
          <p:cNvSpPr txBox="1"/>
          <p:nvPr/>
        </p:nvSpPr>
        <p:spPr>
          <a:xfrm>
            <a:off x="910752" y="4246043"/>
            <a:ext cx="1282723" cy="246221"/>
          </a:xfrm>
          <a:prstGeom prst="rect">
            <a:avLst/>
          </a:prstGeom>
          <a:noFill/>
        </p:spPr>
        <p:txBody>
          <a:bodyPr wrap="none" rtlCol="0">
            <a:spAutoFit/>
          </a:bodyPr>
          <a:lstStyle/>
          <a:p>
            <a:r>
              <a:rPr lang="en-US" sz="1000" dirty="0">
                <a:latin typeface="Gill Sans MT" panose="020B0502020104020203" pitchFamily="34" charset="77"/>
              </a:rPr>
              <a:t>Documents/ Strategy</a:t>
            </a:r>
          </a:p>
        </p:txBody>
      </p:sp>
      <p:sp>
        <p:nvSpPr>
          <p:cNvPr id="97" name="TextBox 96">
            <a:extLst>
              <a:ext uri="{FF2B5EF4-FFF2-40B4-BE49-F238E27FC236}">
                <a16:creationId xmlns:a16="http://schemas.microsoft.com/office/drawing/2014/main" id="{D933B7DC-F74A-B247-A47B-592EEF4350EE}"/>
              </a:ext>
            </a:extLst>
          </p:cNvPr>
          <p:cNvSpPr txBox="1"/>
          <p:nvPr/>
        </p:nvSpPr>
        <p:spPr>
          <a:xfrm>
            <a:off x="936319" y="4570180"/>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98" name="TextBox 97">
            <a:extLst>
              <a:ext uri="{FF2B5EF4-FFF2-40B4-BE49-F238E27FC236}">
                <a16:creationId xmlns:a16="http://schemas.microsoft.com/office/drawing/2014/main" id="{FAD2E086-8394-384A-889B-79979932CA05}"/>
              </a:ext>
            </a:extLst>
          </p:cNvPr>
          <p:cNvSpPr txBox="1"/>
          <p:nvPr/>
        </p:nvSpPr>
        <p:spPr>
          <a:xfrm>
            <a:off x="938100" y="4880127"/>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99" name="TextBox 98">
            <a:extLst>
              <a:ext uri="{FF2B5EF4-FFF2-40B4-BE49-F238E27FC236}">
                <a16:creationId xmlns:a16="http://schemas.microsoft.com/office/drawing/2014/main" id="{A40296D6-68D2-9C4A-AC64-D4CA550B20D2}"/>
              </a:ext>
            </a:extLst>
          </p:cNvPr>
          <p:cNvSpPr txBox="1"/>
          <p:nvPr/>
        </p:nvSpPr>
        <p:spPr>
          <a:xfrm>
            <a:off x="936319" y="5212228"/>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Tree>
    <p:extLst>
      <p:ext uri="{BB962C8B-B14F-4D97-AF65-F5344CB8AC3E}">
        <p14:creationId xmlns:p14="http://schemas.microsoft.com/office/powerpoint/2010/main" val="154631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CDB6D5-6A99-1C47-A18F-446703F58AE9}"/>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96093D54-77E1-8F49-9912-C94F5DAA5E24}"/>
              </a:ext>
            </a:extLst>
          </p:cNvPr>
          <p:cNvSpPr>
            <a:spLocks noGrp="1"/>
          </p:cNvSpPr>
          <p:nvPr>
            <p:ph type="sldNum" sz="quarter" idx="12"/>
          </p:nvPr>
        </p:nvSpPr>
        <p:spPr/>
        <p:txBody>
          <a:bodyPr/>
          <a:lstStyle/>
          <a:p>
            <a:fld id="{E780DAB0-66C9-6248-A472-5F79E02CB431}" type="slidenum">
              <a:rPr lang="en-US" smtClean="0"/>
              <a:t>10</a:t>
            </a:fld>
            <a:endParaRPr lang="en-US"/>
          </a:p>
        </p:txBody>
      </p:sp>
      <p:pic>
        <p:nvPicPr>
          <p:cNvPr id="7" name="Picture 6" descr="A picture containing clipart&#13;&#10;&#13;&#10;Description automatically generated">
            <a:extLst>
              <a:ext uri="{FF2B5EF4-FFF2-40B4-BE49-F238E27FC236}">
                <a16:creationId xmlns:a16="http://schemas.microsoft.com/office/drawing/2014/main" id="{9F1319A5-8E63-5C48-8631-672FBEC6CCEA}"/>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8" name="Rectangle 7">
            <a:extLst>
              <a:ext uri="{FF2B5EF4-FFF2-40B4-BE49-F238E27FC236}">
                <a16:creationId xmlns:a16="http://schemas.microsoft.com/office/drawing/2014/main" id="{42A36128-22E7-FC4F-AABC-265CC4F3B44B}"/>
              </a:ext>
            </a:extLst>
          </p:cNvPr>
          <p:cNvSpPr/>
          <p:nvPr/>
        </p:nvSpPr>
        <p:spPr>
          <a:xfrm>
            <a:off x="579549" y="321972"/>
            <a:ext cx="2743200"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2 – </a:t>
            </a:r>
            <a:r>
              <a:rPr lang="en-US" sz="1200" dirty="0">
                <a:solidFill>
                  <a:schemeClr val="tx1"/>
                </a:solidFill>
                <a:latin typeface="Gill Sans MT" panose="020B0502020104020203" pitchFamily="34" charset="77"/>
              </a:rPr>
              <a:t>Outline Scheme (Project Work Stages 1)</a:t>
            </a:r>
            <a:r>
              <a:rPr lang="en-US" sz="1200" b="1" dirty="0">
                <a:solidFill>
                  <a:schemeClr val="tx1"/>
                </a:solidFill>
                <a:latin typeface="Gill Sans MT" panose="020B0502020104020203" pitchFamily="34" charset="77"/>
              </a:rPr>
              <a:t> </a:t>
            </a:r>
            <a:endParaRPr lang="en-US" sz="1200" dirty="0">
              <a:solidFill>
                <a:schemeClr val="tx1"/>
              </a:solidFill>
              <a:latin typeface="Gill Sans MT" panose="020B0502020104020203" pitchFamily="34" charset="77"/>
            </a:endParaRPr>
          </a:p>
        </p:txBody>
      </p:sp>
      <p:sp>
        <p:nvSpPr>
          <p:cNvPr id="9" name="Rectangle 8">
            <a:extLst>
              <a:ext uri="{FF2B5EF4-FFF2-40B4-BE49-F238E27FC236}">
                <a16:creationId xmlns:a16="http://schemas.microsoft.com/office/drawing/2014/main" id="{2E56E1B7-0F4A-8046-9DB3-9B9A8B8CF48F}"/>
              </a:ext>
            </a:extLst>
          </p:cNvPr>
          <p:cNvSpPr/>
          <p:nvPr/>
        </p:nvSpPr>
        <p:spPr>
          <a:xfrm>
            <a:off x="984433" y="1301190"/>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CD Briefing Guide</a:t>
            </a:r>
          </a:p>
        </p:txBody>
      </p:sp>
      <p:sp>
        <p:nvSpPr>
          <p:cNvPr id="10" name="Rectangle 9">
            <a:extLst>
              <a:ext uri="{FF2B5EF4-FFF2-40B4-BE49-F238E27FC236}">
                <a16:creationId xmlns:a16="http://schemas.microsoft.com/office/drawing/2014/main" id="{A4B0CC26-DBBD-8948-9C7B-093AB6D2EC70}"/>
              </a:ext>
            </a:extLst>
          </p:cNvPr>
          <p:cNvSpPr/>
          <p:nvPr/>
        </p:nvSpPr>
        <p:spPr>
          <a:xfrm>
            <a:off x="579549" y="3076975"/>
            <a:ext cx="2077417"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Consultant </a:t>
            </a:r>
          </a:p>
          <a:p>
            <a:pPr algn="ctr"/>
            <a:r>
              <a:rPr lang="en-US" sz="1200" dirty="0">
                <a:solidFill>
                  <a:schemeClr val="tx1"/>
                </a:solidFill>
                <a:latin typeface="Gill Sans MT" panose="020B0502020104020203" pitchFamily="34" charset="77"/>
              </a:rPr>
              <a:t>Appointment Strategy</a:t>
            </a:r>
          </a:p>
        </p:txBody>
      </p:sp>
      <p:sp>
        <p:nvSpPr>
          <p:cNvPr id="11" name="Rectangle 10">
            <a:extLst>
              <a:ext uri="{FF2B5EF4-FFF2-40B4-BE49-F238E27FC236}">
                <a16:creationId xmlns:a16="http://schemas.microsoft.com/office/drawing/2014/main" id="{2D46DE9A-1286-EE4C-B6C5-177A84AB33AE}"/>
              </a:ext>
            </a:extLst>
          </p:cNvPr>
          <p:cNvSpPr/>
          <p:nvPr/>
        </p:nvSpPr>
        <p:spPr>
          <a:xfrm>
            <a:off x="1503983" y="4199865"/>
            <a:ext cx="2077417"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Initial Brief/Aims/Ambitions/ Costs/ Program / Risks</a:t>
            </a:r>
          </a:p>
        </p:txBody>
      </p:sp>
      <p:sp>
        <p:nvSpPr>
          <p:cNvPr id="12" name="Rectangle 11">
            <a:extLst>
              <a:ext uri="{FF2B5EF4-FFF2-40B4-BE49-F238E27FC236}">
                <a16:creationId xmlns:a16="http://schemas.microsoft.com/office/drawing/2014/main" id="{03A3B78E-FB07-124A-B0C8-BA4C45A311C8}"/>
              </a:ext>
            </a:extLst>
          </p:cNvPr>
          <p:cNvSpPr/>
          <p:nvPr/>
        </p:nvSpPr>
        <p:spPr>
          <a:xfrm>
            <a:off x="606830" y="1923445"/>
            <a:ext cx="2077417"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Establish User Groups &amp; </a:t>
            </a:r>
          </a:p>
          <a:p>
            <a:pPr algn="ctr"/>
            <a:r>
              <a:rPr lang="en-US" sz="1200" dirty="0">
                <a:solidFill>
                  <a:schemeClr val="tx1"/>
                </a:solidFill>
                <a:latin typeface="Gill Sans MT" panose="020B0502020104020203" pitchFamily="34" charset="77"/>
              </a:rPr>
              <a:t>Rep Users</a:t>
            </a:r>
          </a:p>
        </p:txBody>
      </p:sp>
      <p:sp>
        <p:nvSpPr>
          <p:cNvPr id="13" name="Rectangle 12">
            <a:extLst>
              <a:ext uri="{FF2B5EF4-FFF2-40B4-BE49-F238E27FC236}">
                <a16:creationId xmlns:a16="http://schemas.microsoft.com/office/drawing/2014/main" id="{A3A4E477-CF41-1B4E-9A48-7858111A70D7}"/>
              </a:ext>
            </a:extLst>
          </p:cNvPr>
          <p:cNvSpPr/>
          <p:nvPr/>
        </p:nvSpPr>
        <p:spPr>
          <a:xfrm>
            <a:off x="3333573" y="1428315"/>
            <a:ext cx="2077417"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Need for feasibility Study</a:t>
            </a:r>
          </a:p>
        </p:txBody>
      </p:sp>
      <p:sp>
        <p:nvSpPr>
          <p:cNvPr id="15" name="Rectangle 14">
            <a:extLst>
              <a:ext uri="{FF2B5EF4-FFF2-40B4-BE49-F238E27FC236}">
                <a16:creationId xmlns:a16="http://schemas.microsoft.com/office/drawing/2014/main" id="{CEEE2308-C991-694E-BC70-F750D6607E0C}"/>
              </a:ext>
            </a:extLst>
          </p:cNvPr>
          <p:cNvSpPr/>
          <p:nvPr/>
        </p:nvSpPr>
        <p:spPr>
          <a:xfrm>
            <a:off x="2999892" y="2233061"/>
            <a:ext cx="1287326"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Extract the Outline brief</a:t>
            </a:r>
          </a:p>
        </p:txBody>
      </p:sp>
      <p:sp>
        <p:nvSpPr>
          <p:cNvPr id="16" name="Rectangle 15">
            <a:extLst>
              <a:ext uri="{FF2B5EF4-FFF2-40B4-BE49-F238E27FC236}">
                <a16:creationId xmlns:a16="http://schemas.microsoft.com/office/drawing/2014/main" id="{6B009C47-7090-2E43-817C-E853EAE9440D}"/>
              </a:ext>
            </a:extLst>
          </p:cNvPr>
          <p:cNvSpPr/>
          <p:nvPr/>
        </p:nvSpPr>
        <p:spPr>
          <a:xfrm>
            <a:off x="1860166" y="5263143"/>
            <a:ext cx="1365049" cy="119798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Initial Brief/Aims/Ambitions/ Costs/ Program / Risks</a:t>
            </a:r>
          </a:p>
        </p:txBody>
      </p:sp>
      <p:sp>
        <p:nvSpPr>
          <p:cNvPr id="17" name="Rectangle 16">
            <a:extLst>
              <a:ext uri="{FF2B5EF4-FFF2-40B4-BE49-F238E27FC236}">
                <a16:creationId xmlns:a16="http://schemas.microsoft.com/office/drawing/2014/main" id="{D295C996-85A0-3542-9409-91F0E31B2B58}"/>
              </a:ext>
            </a:extLst>
          </p:cNvPr>
          <p:cNvSpPr/>
          <p:nvPr/>
        </p:nvSpPr>
        <p:spPr>
          <a:xfrm>
            <a:off x="4461157" y="3112429"/>
            <a:ext cx="1287327" cy="106327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Consultant Team,</a:t>
            </a:r>
          </a:p>
          <a:p>
            <a:pPr algn="ctr"/>
            <a:r>
              <a:rPr lang="en-US" sz="1200" dirty="0">
                <a:solidFill>
                  <a:schemeClr val="tx1"/>
                </a:solidFill>
                <a:latin typeface="Gill Sans MT" panose="020B0502020104020203" pitchFamily="34" charset="77"/>
              </a:rPr>
              <a:t>Selection and Appointment</a:t>
            </a:r>
          </a:p>
        </p:txBody>
      </p:sp>
      <p:sp>
        <p:nvSpPr>
          <p:cNvPr id="21" name="Rectangle 20">
            <a:extLst>
              <a:ext uri="{FF2B5EF4-FFF2-40B4-BE49-F238E27FC236}">
                <a16:creationId xmlns:a16="http://schemas.microsoft.com/office/drawing/2014/main" id="{955D28A2-75A5-094B-8838-42B33F8B0B7B}"/>
              </a:ext>
            </a:extLst>
          </p:cNvPr>
          <p:cNvSpPr/>
          <p:nvPr/>
        </p:nvSpPr>
        <p:spPr>
          <a:xfrm>
            <a:off x="9761093" y="1728949"/>
            <a:ext cx="2077417" cy="69545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 Audit No 2</a:t>
            </a:r>
          </a:p>
        </p:txBody>
      </p:sp>
      <p:sp>
        <p:nvSpPr>
          <p:cNvPr id="26" name="Rectangle 25">
            <a:extLst>
              <a:ext uri="{FF2B5EF4-FFF2-40B4-BE49-F238E27FC236}">
                <a16:creationId xmlns:a16="http://schemas.microsoft.com/office/drawing/2014/main" id="{B17C6FE2-473B-CC4C-9023-E4B1589F9F77}"/>
              </a:ext>
            </a:extLst>
          </p:cNvPr>
          <p:cNvSpPr/>
          <p:nvPr/>
        </p:nvSpPr>
        <p:spPr>
          <a:xfrm>
            <a:off x="6524033" y="3089224"/>
            <a:ext cx="1287328" cy="695459"/>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Outline System</a:t>
            </a:r>
          </a:p>
          <a:p>
            <a:pPr algn="ctr"/>
            <a:r>
              <a:rPr lang="en-US" sz="1200" dirty="0">
                <a:solidFill>
                  <a:schemeClr val="tx1"/>
                </a:solidFill>
                <a:latin typeface="Gill Sans MT" panose="020B0502020104020203" pitchFamily="34" charset="77"/>
              </a:rPr>
              <a:t>Design</a:t>
            </a:r>
          </a:p>
        </p:txBody>
      </p:sp>
      <p:sp>
        <p:nvSpPr>
          <p:cNvPr id="27" name="Rectangle 26">
            <a:extLst>
              <a:ext uri="{FF2B5EF4-FFF2-40B4-BE49-F238E27FC236}">
                <a16:creationId xmlns:a16="http://schemas.microsoft.com/office/drawing/2014/main" id="{37C91B0E-8902-4C49-BE08-B4F768B79226}"/>
              </a:ext>
            </a:extLst>
          </p:cNvPr>
          <p:cNvSpPr/>
          <p:nvPr/>
        </p:nvSpPr>
        <p:spPr>
          <a:xfrm>
            <a:off x="7875976" y="1728949"/>
            <a:ext cx="1454531" cy="69545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Board Meeting No 1</a:t>
            </a:r>
          </a:p>
        </p:txBody>
      </p:sp>
      <p:sp>
        <p:nvSpPr>
          <p:cNvPr id="28" name="Rectangle 27">
            <a:extLst>
              <a:ext uri="{FF2B5EF4-FFF2-40B4-BE49-F238E27FC236}">
                <a16:creationId xmlns:a16="http://schemas.microsoft.com/office/drawing/2014/main" id="{2A3DA029-3982-8F4B-8A3A-0ABCAD7434FE}"/>
              </a:ext>
            </a:extLst>
          </p:cNvPr>
          <p:cNvSpPr/>
          <p:nvPr/>
        </p:nvSpPr>
        <p:spPr>
          <a:xfrm>
            <a:off x="2999891" y="3296339"/>
            <a:ext cx="1287326" cy="695459"/>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a:t>
            </a:r>
          </a:p>
          <a:p>
            <a:pPr algn="ctr"/>
            <a:r>
              <a:rPr lang="en-US" sz="1200" dirty="0">
                <a:solidFill>
                  <a:schemeClr val="tx1"/>
                </a:solidFill>
                <a:latin typeface="Gill Sans MT" panose="020B0502020104020203" pitchFamily="34" charset="77"/>
              </a:rPr>
              <a:t>Meeting</a:t>
            </a:r>
          </a:p>
        </p:txBody>
      </p:sp>
      <p:sp>
        <p:nvSpPr>
          <p:cNvPr id="29" name="Rectangle 28">
            <a:extLst>
              <a:ext uri="{FF2B5EF4-FFF2-40B4-BE49-F238E27FC236}">
                <a16:creationId xmlns:a16="http://schemas.microsoft.com/office/drawing/2014/main" id="{FE0FB6AD-A7B8-444E-AEF1-9B218DBD9AC3}"/>
              </a:ext>
            </a:extLst>
          </p:cNvPr>
          <p:cNvSpPr/>
          <p:nvPr/>
        </p:nvSpPr>
        <p:spPr>
          <a:xfrm>
            <a:off x="7962004" y="3076975"/>
            <a:ext cx="1287328"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Study 1</a:t>
            </a:r>
          </a:p>
          <a:p>
            <a:pPr algn="ctr"/>
            <a:r>
              <a:rPr lang="en-US" sz="1200" dirty="0">
                <a:solidFill>
                  <a:schemeClr val="tx1"/>
                </a:solidFill>
                <a:latin typeface="Gill Sans MT" panose="020B0502020104020203" pitchFamily="34" charset="77"/>
              </a:rPr>
              <a:t>Report</a:t>
            </a:r>
          </a:p>
        </p:txBody>
      </p:sp>
      <p:sp>
        <p:nvSpPr>
          <p:cNvPr id="30" name="Rectangle 29">
            <a:extLst>
              <a:ext uri="{FF2B5EF4-FFF2-40B4-BE49-F238E27FC236}">
                <a16:creationId xmlns:a16="http://schemas.microsoft.com/office/drawing/2014/main" id="{E4D14825-3FE9-4C4E-B0D4-179268D630A7}"/>
              </a:ext>
            </a:extLst>
          </p:cNvPr>
          <p:cNvSpPr/>
          <p:nvPr/>
        </p:nvSpPr>
        <p:spPr>
          <a:xfrm>
            <a:off x="9393399" y="3076975"/>
            <a:ext cx="1287328" cy="695459"/>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 Meeting</a:t>
            </a:r>
          </a:p>
        </p:txBody>
      </p:sp>
      <p:sp>
        <p:nvSpPr>
          <p:cNvPr id="31" name="Rectangle 30">
            <a:extLst>
              <a:ext uri="{FF2B5EF4-FFF2-40B4-BE49-F238E27FC236}">
                <a16:creationId xmlns:a16="http://schemas.microsoft.com/office/drawing/2014/main" id="{0F41A5BD-3A49-024C-9615-8D5D0BDF9BEA}"/>
              </a:ext>
            </a:extLst>
          </p:cNvPr>
          <p:cNvSpPr/>
          <p:nvPr/>
        </p:nvSpPr>
        <p:spPr>
          <a:xfrm>
            <a:off x="11011436" y="3076975"/>
            <a:ext cx="1075693" cy="695459"/>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TWO</a:t>
            </a:r>
          </a:p>
        </p:txBody>
      </p:sp>
      <p:sp>
        <p:nvSpPr>
          <p:cNvPr id="32" name="Rectangle 31">
            <a:extLst>
              <a:ext uri="{FF2B5EF4-FFF2-40B4-BE49-F238E27FC236}">
                <a16:creationId xmlns:a16="http://schemas.microsoft.com/office/drawing/2014/main" id="{251F430A-6961-8B46-B984-B21FEDAD3EBD}"/>
              </a:ext>
            </a:extLst>
          </p:cNvPr>
          <p:cNvSpPr/>
          <p:nvPr/>
        </p:nvSpPr>
        <p:spPr>
          <a:xfrm>
            <a:off x="7966936" y="4105304"/>
            <a:ext cx="1287328" cy="695459"/>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Cost Plan Check</a:t>
            </a:r>
          </a:p>
        </p:txBody>
      </p:sp>
      <p:sp>
        <p:nvSpPr>
          <p:cNvPr id="33" name="Rectangle 32">
            <a:extLst>
              <a:ext uri="{FF2B5EF4-FFF2-40B4-BE49-F238E27FC236}">
                <a16:creationId xmlns:a16="http://schemas.microsoft.com/office/drawing/2014/main" id="{39987997-8B74-B540-AC18-25A7DCF93480}"/>
              </a:ext>
            </a:extLst>
          </p:cNvPr>
          <p:cNvSpPr/>
          <p:nvPr/>
        </p:nvSpPr>
        <p:spPr>
          <a:xfrm>
            <a:off x="6524033" y="4546168"/>
            <a:ext cx="1287328" cy="36403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Reviews</a:t>
            </a:r>
          </a:p>
        </p:txBody>
      </p:sp>
      <p:sp>
        <p:nvSpPr>
          <p:cNvPr id="34" name="Rectangle 33">
            <a:extLst>
              <a:ext uri="{FF2B5EF4-FFF2-40B4-BE49-F238E27FC236}">
                <a16:creationId xmlns:a16="http://schemas.microsoft.com/office/drawing/2014/main" id="{BC58BCF4-4ADA-BC4C-8207-2DE5C581BCA5}"/>
              </a:ext>
            </a:extLst>
          </p:cNvPr>
          <p:cNvSpPr/>
          <p:nvPr/>
        </p:nvSpPr>
        <p:spPr>
          <a:xfrm>
            <a:off x="6588648" y="5020982"/>
            <a:ext cx="1287328"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Execution Plan Update</a:t>
            </a:r>
          </a:p>
        </p:txBody>
      </p:sp>
      <p:cxnSp>
        <p:nvCxnSpPr>
          <p:cNvPr id="35" name="Straight Arrow Connector 34">
            <a:extLst>
              <a:ext uri="{FF2B5EF4-FFF2-40B4-BE49-F238E27FC236}">
                <a16:creationId xmlns:a16="http://schemas.microsoft.com/office/drawing/2014/main" id="{E3118B2A-BFB4-8543-B630-AECC581FE535}"/>
              </a:ext>
            </a:extLst>
          </p:cNvPr>
          <p:cNvCxnSpPr>
            <a:cxnSpLocks/>
          </p:cNvCxnSpPr>
          <p:nvPr/>
        </p:nvCxnSpPr>
        <p:spPr>
          <a:xfrm>
            <a:off x="1680599" y="1789917"/>
            <a:ext cx="0" cy="1335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00C0997-FEAA-F748-A770-F7860A49E129}"/>
              </a:ext>
            </a:extLst>
          </p:cNvPr>
          <p:cNvCxnSpPr>
            <a:cxnSpLocks/>
          </p:cNvCxnSpPr>
          <p:nvPr/>
        </p:nvCxnSpPr>
        <p:spPr>
          <a:xfrm>
            <a:off x="2684247" y="2448881"/>
            <a:ext cx="3156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BE08CC-1337-634D-878B-5DDDA96C75E7}"/>
              </a:ext>
            </a:extLst>
          </p:cNvPr>
          <p:cNvCxnSpPr>
            <a:cxnSpLocks/>
          </p:cNvCxnSpPr>
          <p:nvPr/>
        </p:nvCxnSpPr>
        <p:spPr>
          <a:xfrm>
            <a:off x="2802899" y="1728949"/>
            <a:ext cx="0" cy="719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6CFAAA2-A1B1-1E45-866C-557BCF0EC71C}"/>
              </a:ext>
            </a:extLst>
          </p:cNvPr>
          <p:cNvCxnSpPr>
            <a:cxnSpLocks/>
          </p:cNvCxnSpPr>
          <p:nvPr/>
        </p:nvCxnSpPr>
        <p:spPr>
          <a:xfrm flipH="1">
            <a:off x="2774714" y="1728949"/>
            <a:ext cx="55885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68CFF9E-B872-8841-83B1-7911A7C8F466}"/>
              </a:ext>
            </a:extLst>
          </p:cNvPr>
          <p:cNvCxnSpPr>
            <a:cxnSpLocks/>
          </p:cNvCxnSpPr>
          <p:nvPr/>
        </p:nvCxnSpPr>
        <p:spPr>
          <a:xfrm>
            <a:off x="990470" y="3772434"/>
            <a:ext cx="0" cy="719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37C8E73-8D23-C546-89CC-9521DA222B7A}"/>
              </a:ext>
            </a:extLst>
          </p:cNvPr>
          <p:cNvCxnSpPr>
            <a:cxnSpLocks/>
          </p:cNvCxnSpPr>
          <p:nvPr/>
        </p:nvCxnSpPr>
        <p:spPr>
          <a:xfrm>
            <a:off x="984433" y="4492366"/>
            <a:ext cx="4910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EC4BDB36-4925-2143-8C17-3E977DC994A8}"/>
              </a:ext>
            </a:extLst>
          </p:cNvPr>
          <p:cNvCxnSpPr>
            <a:cxnSpLocks/>
            <a:endCxn id="16" idx="0"/>
          </p:cNvCxnSpPr>
          <p:nvPr/>
        </p:nvCxnSpPr>
        <p:spPr>
          <a:xfrm>
            <a:off x="2542690" y="4912320"/>
            <a:ext cx="1" cy="350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8802BDE-CFFD-D24A-96E8-049133A88D48}"/>
              </a:ext>
            </a:extLst>
          </p:cNvPr>
          <p:cNvCxnSpPr>
            <a:cxnSpLocks/>
          </p:cNvCxnSpPr>
          <p:nvPr/>
        </p:nvCxnSpPr>
        <p:spPr>
          <a:xfrm flipH="1">
            <a:off x="3225216" y="5876049"/>
            <a:ext cx="813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12F197F3-0163-3F4C-B010-C183951AAC49}"/>
              </a:ext>
            </a:extLst>
          </p:cNvPr>
          <p:cNvSpPr/>
          <p:nvPr/>
        </p:nvSpPr>
        <p:spPr>
          <a:xfrm>
            <a:off x="3394936" y="4995744"/>
            <a:ext cx="1287328" cy="69545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Quotes/ Tenders OJEU</a:t>
            </a:r>
          </a:p>
        </p:txBody>
      </p:sp>
      <p:cxnSp>
        <p:nvCxnSpPr>
          <p:cNvPr id="54" name="Straight Arrow Connector 53">
            <a:extLst>
              <a:ext uri="{FF2B5EF4-FFF2-40B4-BE49-F238E27FC236}">
                <a16:creationId xmlns:a16="http://schemas.microsoft.com/office/drawing/2014/main" id="{95BAFA06-B29E-AD4B-AE76-4370B9D740A0}"/>
              </a:ext>
            </a:extLst>
          </p:cNvPr>
          <p:cNvCxnSpPr>
            <a:cxnSpLocks/>
          </p:cNvCxnSpPr>
          <p:nvPr/>
        </p:nvCxnSpPr>
        <p:spPr>
          <a:xfrm flipV="1">
            <a:off x="4038600" y="5691204"/>
            <a:ext cx="0" cy="1848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9EDF69D-F220-624D-AD7B-02067F3CA5AE}"/>
              </a:ext>
            </a:extLst>
          </p:cNvPr>
          <p:cNvCxnSpPr>
            <a:cxnSpLocks/>
          </p:cNvCxnSpPr>
          <p:nvPr/>
        </p:nvCxnSpPr>
        <p:spPr>
          <a:xfrm flipV="1">
            <a:off x="4038600" y="3991798"/>
            <a:ext cx="0" cy="9938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A275E978-EDB1-7840-9018-40F194F5372D}"/>
              </a:ext>
            </a:extLst>
          </p:cNvPr>
          <p:cNvCxnSpPr>
            <a:cxnSpLocks/>
          </p:cNvCxnSpPr>
          <p:nvPr/>
        </p:nvCxnSpPr>
        <p:spPr>
          <a:xfrm>
            <a:off x="3691049" y="2937018"/>
            <a:ext cx="1" cy="350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257916F-F96A-D148-8E8A-E3475D97FC8C}"/>
              </a:ext>
            </a:extLst>
          </p:cNvPr>
          <p:cNvCxnSpPr>
            <a:cxnSpLocks/>
            <a:stCxn id="28" idx="3"/>
            <a:endCxn id="17" idx="1"/>
          </p:cNvCxnSpPr>
          <p:nvPr/>
        </p:nvCxnSpPr>
        <p:spPr>
          <a:xfrm flipV="1">
            <a:off x="4287217" y="3644068"/>
            <a:ext cx="17394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73A02DC5-6406-AB43-8067-397DD63347E3}"/>
              </a:ext>
            </a:extLst>
          </p:cNvPr>
          <p:cNvCxnSpPr>
            <a:cxnSpLocks/>
          </p:cNvCxnSpPr>
          <p:nvPr/>
        </p:nvCxnSpPr>
        <p:spPr>
          <a:xfrm>
            <a:off x="5748484" y="3270455"/>
            <a:ext cx="77554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A826E1F-3F43-F540-B1C9-92208DC4B658}"/>
              </a:ext>
            </a:extLst>
          </p:cNvPr>
          <p:cNvCxnSpPr>
            <a:cxnSpLocks/>
          </p:cNvCxnSpPr>
          <p:nvPr/>
        </p:nvCxnSpPr>
        <p:spPr>
          <a:xfrm>
            <a:off x="6294419" y="3644068"/>
            <a:ext cx="0" cy="16994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354679D8-C998-DD47-BEB6-906A136ACD79}"/>
              </a:ext>
            </a:extLst>
          </p:cNvPr>
          <p:cNvCxnSpPr>
            <a:cxnSpLocks/>
          </p:cNvCxnSpPr>
          <p:nvPr/>
        </p:nvCxnSpPr>
        <p:spPr>
          <a:xfrm>
            <a:off x="6294419" y="5343473"/>
            <a:ext cx="3156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3AC20F3-6538-9C41-8A62-249E9E0DA73E}"/>
              </a:ext>
            </a:extLst>
          </p:cNvPr>
          <p:cNvCxnSpPr>
            <a:cxnSpLocks/>
          </p:cNvCxnSpPr>
          <p:nvPr/>
        </p:nvCxnSpPr>
        <p:spPr>
          <a:xfrm flipH="1">
            <a:off x="6294419" y="3645102"/>
            <a:ext cx="22961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EAA145AA-6D68-234F-AF1D-0DA1EDA446BF}"/>
              </a:ext>
            </a:extLst>
          </p:cNvPr>
          <p:cNvCxnSpPr>
            <a:cxnSpLocks/>
            <a:stCxn id="26" idx="2"/>
            <a:endCxn id="33" idx="0"/>
          </p:cNvCxnSpPr>
          <p:nvPr/>
        </p:nvCxnSpPr>
        <p:spPr>
          <a:xfrm>
            <a:off x="7167697" y="3784683"/>
            <a:ext cx="0" cy="76148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06B7409-8C27-6949-AD20-5474A22A8C12}"/>
              </a:ext>
            </a:extLst>
          </p:cNvPr>
          <p:cNvCxnSpPr>
            <a:cxnSpLocks/>
          </p:cNvCxnSpPr>
          <p:nvPr/>
        </p:nvCxnSpPr>
        <p:spPr>
          <a:xfrm flipH="1">
            <a:off x="7875977" y="5369745"/>
            <a:ext cx="21610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DFB17A6-FAE4-A34D-BC42-D94961B6D468}"/>
              </a:ext>
            </a:extLst>
          </p:cNvPr>
          <p:cNvCxnSpPr>
            <a:cxnSpLocks/>
            <a:endCxn id="30" idx="2"/>
          </p:cNvCxnSpPr>
          <p:nvPr/>
        </p:nvCxnSpPr>
        <p:spPr>
          <a:xfrm flipH="1" flipV="1">
            <a:off x="10037063" y="3772434"/>
            <a:ext cx="18246" cy="15962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1F5708C-88C5-FA4C-87F7-FB43F29E7B1D}"/>
              </a:ext>
            </a:extLst>
          </p:cNvPr>
          <p:cNvCxnSpPr>
            <a:cxnSpLocks/>
            <a:stCxn id="30" idx="3"/>
            <a:endCxn id="31" idx="1"/>
          </p:cNvCxnSpPr>
          <p:nvPr/>
        </p:nvCxnSpPr>
        <p:spPr>
          <a:xfrm>
            <a:off x="10680727" y="3424705"/>
            <a:ext cx="33070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68ED7CC-DB6E-1543-9701-0D3994B85F12}"/>
              </a:ext>
            </a:extLst>
          </p:cNvPr>
          <p:cNvCxnSpPr>
            <a:cxnSpLocks/>
          </p:cNvCxnSpPr>
          <p:nvPr/>
        </p:nvCxnSpPr>
        <p:spPr>
          <a:xfrm>
            <a:off x="10846081" y="2444264"/>
            <a:ext cx="0" cy="978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B007DF7-C218-594A-91DB-B5F3BA3B254C}"/>
              </a:ext>
            </a:extLst>
          </p:cNvPr>
          <p:cNvCxnSpPr>
            <a:cxnSpLocks/>
            <a:endCxn id="15" idx="3"/>
          </p:cNvCxnSpPr>
          <p:nvPr/>
        </p:nvCxnSpPr>
        <p:spPr>
          <a:xfrm flipH="1">
            <a:off x="4287218" y="2580790"/>
            <a:ext cx="1340852"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7A55B65-C876-9A47-823C-6AABD9865354}"/>
              </a:ext>
            </a:extLst>
          </p:cNvPr>
          <p:cNvCxnSpPr>
            <a:cxnSpLocks/>
          </p:cNvCxnSpPr>
          <p:nvPr/>
        </p:nvCxnSpPr>
        <p:spPr>
          <a:xfrm>
            <a:off x="5628070" y="1789917"/>
            <a:ext cx="0" cy="775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DF4985B-F7E9-D940-94FB-3114CFA2CB7D}"/>
              </a:ext>
            </a:extLst>
          </p:cNvPr>
          <p:cNvCxnSpPr>
            <a:cxnSpLocks/>
          </p:cNvCxnSpPr>
          <p:nvPr/>
        </p:nvCxnSpPr>
        <p:spPr>
          <a:xfrm flipH="1">
            <a:off x="5432561" y="1797181"/>
            <a:ext cx="195509"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8FB43E66-4D41-1B40-92B3-CFDC01233650}"/>
              </a:ext>
            </a:extLst>
          </p:cNvPr>
          <p:cNvCxnSpPr>
            <a:cxnSpLocks/>
            <a:stCxn id="27" idx="2"/>
            <a:endCxn id="29" idx="0"/>
          </p:cNvCxnSpPr>
          <p:nvPr/>
        </p:nvCxnSpPr>
        <p:spPr>
          <a:xfrm>
            <a:off x="8603242" y="2424408"/>
            <a:ext cx="2426" cy="6525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0139B7E2-5CA4-C74C-AE81-A868250530B1}"/>
              </a:ext>
            </a:extLst>
          </p:cNvPr>
          <p:cNvCxnSpPr>
            <a:cxnSpLocks/>
          </p:cNvCxnSpPr>
          <p:nvPr/>
        </p:nvCxnSpPr>
        <p:spPr>
          <a:xfrm flipV="1">
            <a:off x="9242979" y="3423158"/>
            <a:ext cx="17394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8689ECDB-44DE-C54F-A1C8-771CCFDF84E6}"/>
              </a:ext>
            </a:extLst>
          </p:cNvPr>
          <p:cNvCxnSpPr>
            <a:cxnSpLocks/>
          </p:cNvCxnSpPr>
          <p:nvPr/>
        </p:nvCxnSpPr>
        <p:spPr>
          <a:xfrm flipV="1">
            <a:off x="7801306" y="3423157"/>
            <a:ext cx="17394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54FAF6D-5F28-074E-8095-4A7B2B989D49}"/>
              </a:ext>
            </a:extLst>
          </p:cNvPr>
          <p:cNvCxnSpPr>
            <a:cxnSpLocks/>
          </p:cNvCxnSpPr>
          <p:nvPr/>
        </p:nvCxnSpPr>
        <p:spPr>
          <a:xfrm flipH="1" flipV="1">
            <a:off x="7710591" y="3774720"/>
            <a:ext cx="12341" cy="5312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E01BBCC5-FD76-F44E-8D25-B491CD7EAB7D}"/>
              </a:ext>
            </a:extLst>
          </p:cNvPr>
          <p:cNvCxnSpPr>
            <a:cxnSpLocks/>
          </p:cNvCxnSpPr>
          <p:nvPr/>
        </p:nvCxnSpPr>
        <p:spPr>
          <a:xfrm>
            <a:off x="7710591" y="4306017"/>
            <a:ext cx="26465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9933CC6-448F-D840-A8BA-E8AD09D8EF42}"/>
              </a:ext>
            </a:extLst>
          </p:cNvPr>
          <p:cNvCxnSpPr>
            <a:cxnSpLocks/>
          </p:cNvCxnSpPr>
          <p:nvPr/>
        </p:nvCxnSpPr>
        <p:spPr>
          <a:xfrm>
            <a:off x="2832000" y="3479933"/>
            <a:ext cx="0" cy="719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A6FD8E40-477D-BF45-8B16-8B4C0B063C7C}"/>
              </a:ext>
            </a:extLst>
          </p:cNvPr>
          <p:cNvCxnSpPr>
            <a:cxnSpLocks/>
          </p:cNvCxnSpPr>
          <p:nvPr/>
        </p:nvCxnSpPr>
        <p:spPr>
          <a:xfrm flipH="1">
            <a:off x="2641889" y="3463921"/>
            <a:ext cx="195509"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1" name="Rectangle 120">
            <a:extLst>
              <a:ext uri="{FF2B5EF4-FFF2-40B4-BE49-F238E27FC236}">
                <a16:creationId xmlns:a16="http://schemas.microsoft.com/office/drawing/2014/main" id="{95F9A81F-1B4E-A84E-87A7-EC2ECA83FE5D}"/>
              </a:ext>
            </a:extLst>
          </p:cNvPr>
          <p:cNvSpPr/>
          <p:nvPr/>
        </p:nvSpPr>
        <p:spPr>
          <a:xfrm>
            <a:off x="6124129" y="842236"/>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4DB83B1-CBCD-1741-A727-7017EC788DE9}"/>
              </a:ext>
            </a:extLst>
          </p:cNvPr>
          <p:cNvSpPr/>
          <p:nvPr/>
        </p:nvSpPr>
        <p:spPr>
          <a:xfrm>
            <a:off x="6124129" y="1188529"/>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A4F58EA5-6593-7144-8CF4-541C2884B100}"/>
              </a:ext>
            </a:extLst>
          </p:cNvPr>
          <p:cNvSpPr/>
          <p:nvPr/>
        </p:nvSpPr>
        <p:spPr>
          <a:xfrm>
            <a:off x="6120569" y="1510840"/>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BF9695E2-A0A9-E349-945F-D0E32F401F44}"/>
              </a:ext>
            </a:extLst>
          </p:cNvPr>
          <p:cNvSpPr/>
          <p:nvPr/>
        </p:nvSpPr>
        <p:spPr>
          <a:xfrm>
            <a:off x="6120569" y="1833151"/>
            <a:ext cx="347720" cy="2592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39AE6AFE-BE08-434E-9C28-384BEE7CA131}"/>
              </a:ext>
            </a:extLst>
          </p:cNvPr>
          <p:cNvSpPr/>
          <p:nvPr/>
        </p:nvSpPr>
        <p:spPr>
          <a:xfrm>
            <a:off x="6120559" y="2160533"/>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AF07FC93-06BE-084B-A49A-18EC33FBD824}"/>
              </a:ext>
            </a:extLst>
          </p:cNvPr>
          <p:cNvSpPr/>
          <p:nvPr/>
        </p:nvSpPr>
        <p:spPr>
          <a:xfrm>
            <a:off x="6120559" y="517390"/>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a:extLst>
              <a:ext uri="{FF2B5EF4-FFF2-40B4-BE49-F238E27FC236}">
                <a16:creationId xmlns:a16="http://schemas.microsoft.com/office/drawing/2014/main" id="{62617048-5FE1-0243-B9A2-B16CB8D42E87}"/>
              </a:ext>
            </a:extLst>
          </p:cNvPr>
          <p:cNvSpPr txBox="1"/>
          <p:nvPr/>
        </p:nvSpPr>
        <p:spPr>
          <a:xfrm>
            <a:off x="6471298" y="527520"/>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28" name="TextBox 127">
            <a:extLst>
              <a:ext uri="{FF2B5EF4-FFF2-40B4-BE49-F238E27FC236}">
                <a16:creationId xmlns:a16="http://schemas.microsoft.com/office/drawing/2014/main" id="{8B4F80DD-43CB-1746-B050-757AF3716AAD}"/>
              </a:ext>
            </a:extLst>
          </p:cNvPr>
          <p:cNvSpPr txBox="1"/>
          <p:nvPr/>
        </p:nvSpPr>
        <p:spPr>
          <a:xfrm>
            <a:off x="6469012" y="847170"/>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29" name="TextBox 128">
            <a:extLst>
              <a:ext uri="{FF2B5EF4-FFF2-40B4-BE49-F238E27FC236}">
                <a16:creationId xmlns:a16="http://schemas.microsoft.com/office/drawing/2014/main" id="{5CF4DD91-34F1-4B4A-85E6-F8FAC42A2507}"/>
              </a:ext>
            </a:extLst>
          </p:cNvPr>
          <p:cNvSpPr txBox="1"/>
          <p:nvPr/>
        </p:nvSpPr>
        <p:spPr>
          <a:xfrm>
            <a:off x="6480899" y="1517377"/>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30" name="TextBox 129">
            <a:extLst>
              <a:ext uri="{FF2B5EF4-FFF2-40B4-BE49-F238E27FC236}">
                <a16:creationId xmlns:a16="http://schemas.microsoft.com/office/drawing/2014/main" id="{6B6835DA-50AC-4C49-BC28-E5A7BDF8528A}"/>
              </a:ext>
            </a:extLst>
          </p:cNvPr>
          <p:cNvSpPr txBox="1"/>
          <p:nvPr/>
        </p:nvSpPr>
        <p:spPr>
          <a:xfrm>
            <a:off x="6482680" y="1827324"/>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31" name="TextBox 130">
            <a:extLst>
              <a:ext uri="{FF2B5EF4-FFF2-40B4-BE49-F238E27FC236}">
                <a16:creationId xmlns:a16="http://schemas.microsoft.com/office/drawing/2014/main" id="{8F583130-0F25-3E4F-8EB7-5A96AD03110B}"/>
              </a:ext>
            </a:extLst>
          </p:cNvPr>
          <p:cNvSpPr txBox="1"/>
          <p:nvPr/>
        </p:nvSpPr>
        <p:spPr>
          <a:xfrm>
            <a:off x="6480899" y="2159425"/>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
        <p:nvSpPr>
          <p:cNvPr id="132" name="TextBox 131">
            <a:extLst>
              <a:ext uri="{FF2B5EF4-FFF2-40B4-BE49-F238E27FC236}">
                <a16:creationId xmlns:a16="http://schemas.microsoft.com/office/drawing/2014/main" id="{D8BF1811-8C7A-A54B-8BEB-3005607ED0DF}"/>
              </a:ext>
            </a:extLst>
          </p:cNvPr>
          <p:cNvSpPr txBox="1"/>
          <p:nvPr/>
        </p:nvSpPr>
        <p:spPr>
          <a:xfrm>
            <a:off x="6524033" y="1182094"/>
            <a:ext cx="788999" cy="246221"/>
          </a:xfrm>
          <a:prstGeom prst="rect">
            <a:avLst/>
          </a:prstGeom>
          <a:noFill/>
        </p:spPr>
        <p:txBody>
          <a:bodyPr wrap="none" rtlCol="0">
            <a:spAutoFit/>
          </a:bodyPr>
          <a:lstStyle/>
          <a:p>
            <a:r>
              <a:rPr lang="en-US" sz="1000" dirty="0">
                <a:latin typeface="Gill Sans MT" panose="020B0502020104020203" pitchFamily="34" charset="77"/>
              </a:rPr>
              <a:t>Documents</a:t>
            </a:r>
          </a:p>
        </p:txBody>
      </p:sp>
    </p:spTree>
    <p:extLst>
      <p:ext uri="{BB962C8B-B14F-4D97-AF65-F5344CB8AC3E}">
        <p14:creationId xmlns:p14="http://schemas.microsoft.com/office/powerpoint/2010/main" val="305208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2B156A-3195-2D4F-8BA5-AD237A03888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88ECEA81-FAAC-F54C-BCDD-028861A9D4EA}"/>
              </a:ext>
            </a:extLst>
          </p:cNvPr>
          <p:cNvSpPr>
            <a:spLocks noGrp="1"/>
          </p:cNvSpPr>
          <p:nvPr>
            <p:ph type="sldNum" sz="quarter" idx="12"/>
          </p:nvPr>
        </p:nvSpPr>
        <p:spPr/>
        <p:txBody>
          <a:bodyPr/>
          <a:lstStyle/>
          <a:p>
            <a:fld id="{E780DAB0-66C9-6248-A472-5F79E02CB431}" type="slidenum">
              <a:rPr lang="en-US" smtClean="0"/>
              <a:t>11</a:t>
            </a:fld>
            <a:endParaRPr lang="en-US"/>
          </a:p>
        </p:txBody>
      </p:sp>
      <p:pic>
        <p:nvPicPr>
          <p:cNvPr id="7" name="Picture 6" descr="A picture containing clipart&#13;&#10;&#13;&#10;Description automatically generated">
            <a:extLst>
              <a:ext uri="{FF2B5EF4-FFF2-40B4-BE49-F238E27FC236}">
                <a16:creationId xmlns:a16="http://schemas.microsoft.com/office/drawing/2014/main" id="{DE12D54F-0AD0-A24D-8450-ABDCF050E7D5}"/>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8" name="Rectangle 7">
            <a:extLst>
              <a:ext uri="{FF2B5EF4-FFF2-40B4-BE49-F238E27FC236}">
                <a16:creationId xmlns:a16="http://schemas.microsoft.com/office/drawing/2014/main" id="{4769A07A-6D9D-E441-B0DF-BF582D40A9E1}"/>
              </a:ext>
            </a:extLst>
          </p:cNvPr>
          <p:cNvSpPr/>
          <p:nvPr/>
        </p:nvSpPr>
        <p:spPr>
          <a:xfrm>
            <a:off x="275767" y="221997"/>
            <a:ext cx="2743200"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3 – </a:t>
            </a:r>
            <a:r>
              <a:rPr lang="en-US" sz="1200" dirty="0">
                <a:solidFill>
                  <a:schemeClr val="tx1"/>
                </a:solidFill>
                <a:latin typeface="Gill Sans MT" panose="020B0502020104020203" pitchFamily="34" charset="77"/>
              </a:rPr>
              <a:t>Concept Proposals (Project Work Stage 2)</a:t>
            </a:r>
          </a:p>
        </p:txBody>
      </p:sp>
      <p:sp>
        <p:nvSpPr>
          <p:cNvPr id="9" name="Rectangle 8">
            <a:extLst>
              <a:ext uri="{FF2B5EF4-FFF2-40B4-BE49-F238E27FC236}">
                <a16:creationId xmlns:a16="http://schemas.microsoft.com/office/drawing/2014/main" id="{A9876AED-DF74-9A4E-B13F-840890187A97}"/>
              </a:ext>
            </a:extLst>
          </p:cNvPr>
          <p:cNvSpPr/>
          <p:nvPr/>
        </p:nvSpPr>
        <p:spPr>
          <a:xfrm>
            <a:off x="2358524" y="1996649"/>
            <a:ext cx="1320886" cy="488727"/>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Risk </a:t>
            </a:r>
          </a:p>
          <a:p>
            <a:pPr algn="ctr"/>
            <a:r>
              <a:rPr lang="en-US" sz="1200" dirty="0">
                <a:solidFill>
                  <a:schemeClr val="tx1"/>
                </a:solidFill>
                <a:latin typeface="Gill Sans MT" panose="020B0502020104020203" pitchFamily="34" charset="77"/>
              </a:rPr>
              <a:t>Workshop</a:t>
            </a:r>
          </a:p>
        </p:txBody>
      </p:sp>
      <p:sp>
        <p:nvSpPr>
          <p:cNvPr id="10" name="Rectangle 9">
            <a:extLst>
              <a:ext uri="{FF2B5EF4-FFF2-40B4-BE49-F238E27FC236}">
                <a16:creationId xmlns:a16="http://schemas.microsoft.com/office/drawing/2014/main" id="{E9447DD5-CBFB-B54A-9363-48953303CBC0}"/>
              </a:ext>
            </a:extLst>
          </p:cNvPr>
          <p:cNvSpPr/>
          <p:nvPr/>
        </p:nvSpPr>
        <p:spPr>
          <a:xfrm>
            <a:off x="2358524" y="3670902"/>
            <a:ext cx="1320886" cy="488727"/>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Procurement Workshop</a:t>
            </a:r>
          </a:p>
        </p:txBody>
      </p:sp>
      <p:sp>
        <p:nvSpPr>
          <p:cNvPr id="11" name="Rectangle 10">
            <a:extLst>
              <a:ext uri="{FF2B5EF4-FFF2-40B4-BE49-F238E27FC236}">
                <a16:creationId xmlns:a16="http://schemas.microsoft.com/office/drawing/2014/main" id="{8269AD78-148C-A142-BBAA-AEE4C3850AD8}"/>
              </a:ext>
            </a:extLst>
          </p:cNvPr>
          <p:cNvSpPr/>
          <p:nvPr/>
        </p:nvSpPr>
        <p:spPr>
          <a:xfrm>
            <a:off x="3679410" y="2659576"/>
            <a:ext cx="1433503" cy="837126"/>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Stage 2 – Concept Design</a:t>
            </a:r>
          </a:p>
        </p:txBody>
      </p:sp>
      <p:sp>
        <p:nvSpPr>
          <p:cNvPr id="12" name="Rectangle 11">
            <a:extLst>
              <a:ext uri="{FF2B5EF4-FFF2-40B4-BE49-F238E27FC236}">
                <a16:creationId xmlns:a16="http://schemas.microsoft.com/office/drawing/2014/main" id="{B5BC10E8-F6F1-894D-845E-FCCFBCBCFB97}"/>
              </a:ext>
            </a:extLst>
          </p:cNvPr>
          <p:cNvSpPr/>
          <p:nvPr/>
        </p:nvSpPr>
        <p:spPr>
          <a:xfrm>
            <a:off x="5112913" y="1648250"/>
            <a:ext cx="1433503" cy="837126"/>
          </a:xfrm>
          <a:prstGeom prst="rect">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Cost Plan Check</a:t>
            </a:r>
          </a:p>
        </p:txBody>
      </p:sp>
      <p:sp>
        <p:nvSpPr>
          <p:cNvPr id="13" name="Rectangle 12">
            <a:extLst>
              <a:ext uri="{FF2B5EF4-FFF2-40B4-BE49-F238E27FC236}">
                <a16:creationId xmlns:a16="http://schemas.microsoft.com/office/drawing/2014/main" id="{A13709F4-E77A-3C4A-9A45-51BAA148DBDF}"/>
              </a:ext>
            </a:extLst>
          </p:cNvPr>
          <p:cNvSpPr/>
          <p:nvPr/>
        </p:nvSpPr>
        <p:spPr>
          <a:xfrm>
            <a:off x="5743593" y="387163"/>
            <a:ext cx="1433503" cy="365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User Reviews</a:t>
            </a:r>
          </a:p>
        </p:txBody>
      </p:sp>
      <p:sp>
        <p:nvSpPr>
          <p:cNvPr id="14" name="Rectangle 13">
            <a:extLst>
              <a:ext uri="{FF2B5EF4-FFF2-40B4-BE49-F238E27FC236}">
                <a16:creationId xmlns:a16="http://schemas.microsoft.com/office/drawing/2014/main" id="{0F9B1ED7-634C-224A-9662-9D111261E4AB}"/>
              </a:ext>
            </a:extLst>
          </p:cNvPr>
          <p:cNvSpPr/>
          <p:nvPr/>
        </p:nvSpPr>
        <p:spPr>
          <a:xfrm>
            <a:off x="7177096" y="1020471"/>
            <a:ext cx="1433503" cy="8371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Board Meeting </a:t>
            </a:r>
          </a:p>
          <a:p>
            <a:pPr algn="ctr"/>
            <a:r>
              <a:rPr lang="en-US" sz="1200" dirty="0">
                <a:solidFill>
                  <a:schemeClr val="tx1"/>
                </a:solidFill>
                <a:latin typeface="Gill Sans MT" panose="020B0502020104020203" pitchFamily="34" charset="77"/>
              </a:rPr>
              <a:t>No. 2</a:t>
            </a:r>
          </a:p>
        </p:txBody>
      </p:sp>
      <p:sp>
        <p:nvSpPr>
          <p:cNvPr id="15" name="Rectangle 14">
            <a:extLst>
              <a:ext uri="{FF2B5EF4-FFF2-40B4-BE49-F238E27FC236}">
                <a16:creationId xmlns:a16="http://schemas.microsoft.com/office/drawing/2014/main" id="{73592319-0CE7-1C48-A532-4CE821461DAE}"/>
              </a:ext>
            </a:extLst>
          </p:cNvPr>
          <p:cNvSpPr/>
          <p:nvPr/>
        </p:nvSpPr>
        <p:spPr>
          <a:xfrm>
            <a:off x="7177097" y="3078139"/>
            <a:ext cx="1433503" cy="837126"/>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Stage 2 – Report Outline Design</a:t>
            </a:r>
          </a:p>
        </p:txBody>
      </p:sp>
      <p:sp>
        <p:nvSpPr>
          <p:cNvPr id="16" name="Rectangle 15">
            <a:extLst>
              <a:ext uri="{FF2B5EF4-FFF2-40B4-BE49-F238E27FC236}">
                <a16:creationId xmlns:a16="http://schemas.microsoft.com/office/drawing/2014/main" id="{17ADC870-E6E0-CF4A-96A8-9F18A7812CB9}"/>
              </a:ext>
            </a:extLst>
          </p:cNvPr>
          <p:cNvSpPr/>
          <p:nvPr/>
        </p:nvSpPr>
        <p:spPr>
          <a:xfrm>
            <a:off x="7233404" y="4437799"/>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Update</a:t>
            </a:r>
          </a:p>
        </p:txBody>
      </p:sp>
      <p:sp>
        <p:nvSpPr>
          <p:cNvPr id="17" name="Rectangle 16">
            <a:extLst>
              <a:ext uri="{FF2B5EF4-FFF2-40B4-BE49-F238E27FC236}">
                <a16:creationId xmlns:a16="http://schemas.microsoft.com/office/drawing/2014/main" id="{36B81E12-F49F-5A48-821B-06749DD542C0}"/>
              </a:ext>
            </a:extLst>
          </p:cNvPr>
          <p:cNvSpPr/>
          <p:nvPr/>
        </p:nvSpPr>
        <p:spPr>
          <a:xfrm>
            <a:off x="8862083" y="3078139"/>
            <a:ext cx="1433503" cy="837126"/>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 Meeting</a:t>
            </a:r>
          </a:p>
        </p:txBody>
      </p:sp>
      <p:sp>
        <p:nvSpPr>
          <p:cNvPr id="18" name="Rectangle 17">
            <a:extLst>
              <a:ext uri="{FF2B5EF4-FFF2-40B4-BE49-F238E27FC236}">
                <a16:creationId xmlns:a16="http://schemas.microsoft.com/office/drawing/2014/main" id="{616D7F4E-1896-F846-BBDE-C20679F9C049}"/>
              </a:ext>
            </a:extLst>
          </p:cNvPr>
          <p:cNvSpPr/>
          <p:nvPr/>
        </p:nvSpPr>
        <p:spPr>
          <a:xfrm>
            <a:off x="10637048" y="3078139"/>
            <a:ext cx="1433503" cy="837126"/>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THREE</a:t>
            </a:r>
          </a:p>
        </p:txBody>
      </p:sp>
      <p:sp>
        <p:nvSpPr>
          <p:cNvPr id="19" name="Rectangle 18">
            <a:extLst>
              <a:ext uri="{FF2B5EF4-FFF2-40B4-BE49-F238E27FC236}">
                <a16:creationId xmlns:a16="http://schemas.microsoft.com/office/drawing/2014/main" id="{78E5A3CF-A064-1242-81C8-4511D84CF095}"/>
              </a:ext>
            </a:extLst>
          </p:cNvPr>
          <p:cNvSpPr/>
          <p:nvPr/>
        </p:nvSpPr>
        <p:spPr>
          <a:xfrm>
            <a:off x="9847428" y="1578086"/>
            <a:ext cx="1433503" cy="8371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CD Briefing Guide</a:t>
            </a:r>
          </a:p>
        </p:txBody>
      </p:sp>
      <p:sp>
        <p:nvSpPr>
          <p:cNvPr id="20" name="Rectangle 19">
            <a:extLst>
              <a:ext uri="{FF2B5EF4-FFF2-40B4-BE49-F238E27FC236}">
                <a16:creationId xmlns:a16="http://schemas.microsoft.com/office/drawing/2014/main" id="{4747F060-37DA-A94F-A834-240D6981706C}"/>
              </a:ext>
            </a:extLst>
          </p:cNvPr>
          <p:cNvSpPr/>
          <p:nvPr/>
        </p:nvSpPr>
        <p:spPr>
          <a:xfrm>
            <a:off x="9130676" y="183345"/>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and Build Procurement</a:t>
            </a:r>
          </a:p>
        </p:txBody>
      </p:sp>
      <p:sp>
        <p:nvSpPr>
          <p:cNvPr id="21" name="Rectangle 20">
            <a:extLst>
              <a:ext uri="{FF2B5EF4-FFF2-40B4-BE49-F238E27FC236}">
                <a16:creationId xmlns:a16="http://schemas.microsoft.com/office/drawing/2014/main" id="{CDFB9969-4D13-3245-9D9B-80D96918B90F}"/>
              </a:ext>
            </a:extLst>
          </p:cNvPr>
          <p:cNvSpPr/>
          <p:nvPr/>
        </p:nvSpPr>
        <p:spPr>
          <a:xfrm>
            <a:off x="5112913" y="3694300"/>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Sustainability</a:t>
            </a:r>
          </a:p>
        </p:txBody>
      </p:sp>
      <p:sp>
        <p:nvSpPr>
          <p:cNvPr id="22" name="Rectangle 21">
            <a:extLst>
              <a:ext uri="{FF2B5EF4-FFF2-40B4-BE49-F238E27FC236}">
                <a16:creationId xmlns:a16="http://schemas.microsoft.com/office/drawing/2014/main" id="{2BBAA48B-C393-0244-BFA6-87E8AB555C5E}"/>
              </a:ext>
            </a:extLst>
          </p:cNvPr>
          <p:cNvSpPr/>
          <p:nvPr/>
        </p:nvSpPr>
        <p:spPr>
          <a:xfrm>
            <a:off x="3679409" y="4752327"/>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Planning Strategy</a:t>
            </a:r>
          </a:p>
        </p:txBody>
      </p:sp>
      <p:cxnSp>
        <p:nvCxnSpPr>
          <p:cNvPr id="23" name="Straight Connector 22">
            <a:extLst>
              <a:ext uri="{FF2B5EF4-FFF2-40B4-BE49-F238E27FC236}">
                <a16:creationId xmlns:a16="http://schemas.microsoft.com/office/drawing/2014/main" id="{2F7CA2F6-CB2C-EE48-8574-F0A47549432C}"/>
              </a:ext>
            </a:extLst>
          </p:cNvPr>
          <p:cNvCxnSpPr>
            <a:cxnSpLocks/>
          </p:cNvCxnSpPr>
          <p:nvPr/>
        </p:nvCxnSpPr>
        <p:spPr>
          <a:xfrm>
            <a:off x="3017764" y="2485376"/>
            <a:ext cx="0" cy="592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1E2E591-0EEC-8E48-94C7-8807445D83D6}"/>
              </a:ext>
            </a:extLst>
          </p:cNvPr>
          <p:cNvCxnSpPr>
            <a:cxnSpLocks/>
            <a:endCxn id="11" idx="1"/>
          </p:cNvCxnSpPr>
          <p:nvPr/>
        </p:nvCxnSpPr>
        <p:spPr>
          <a:xfrm>
            <a:off x="3017764" y="3078139"/>
            <a:ext cx="66164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2CC6F7-7F07-B24D-A1DE-A9DF9C513A5C}"/>
              </a:ext>
            </a:extLst>
          </p:cNvPr>
          <p:cNvCxnSpPr>
            <a:cxnSpLocks/>
          </p:cNvCxnSpPr>
          <p:nvPr/>
        </p:nvCxnSpPr>
        <p:spPr>
          <a:xfrm>
            <a:off x="4423879" y="2276127"/>
            <a:ext cx="0" cy="367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1F9D3F3-5C12-A94C-B59B-708EDB3275FC}"/>
              </a:ext>
            </a:extLst>
          </p:cNvPr>
          <p:cNvCxnSpPr>
            <a:cxnSpLocks/>
          </p:cNvCxnSpPr>
          <p:nvPr/>
        </p:nvCxnSpPr>
        <p:spPr>
          <a:xfrm flipH="1">
            <a:off x="3696754" y="2276128"/>
            <a:ext cx="7271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DF079E-9520-E84F-869E-793F6E7E958D}"/>
              </a:ext>
            </a:extLst>
          </p:cNvPr>
          <p:cNvCxnSpPr>
            <a:cxnSpLocks/>
          </p:cNvCxnSpPr>
          <p:nvPr/>
        </p:nvCxnSpPr>
        <p:spPr>
          <a:xfrm flipH="1">
            <a:off x="5112912" y="3078139"/>
            <a:ext cx="746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D0DC7FE-2346-4447-9B32-9D57C599B227}"/>
              </a:ext>
            </a:extLst>
          </p:cNvPr>
          <p:cNvCxnSpPr>
            <a:cxnSpLocks/>
          </p:cNvCxnSpPr>
          <p:nvPr/>
        </p:nvCxnSpPr>
        <p:spPr>
          <a:xfrm flipV="1">
            <a:off x="5880279" y="2485377"/>
            <a:ext cx="0" cy="592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CE89D04-BF81-FC4B-A2FD-77C43BE72D76}"/>
              </a:ext>
            </a:extLst>
          </p:cNvPr>
          <p:cNvCxnSpPr>
            <a:cxnSpLocks/>
          </p:cNvCxnSpPr>
          <p:nvPr/>
        </p:nvCxnSpPr>
        <p:spPr>
          <a:xfrm>
            <a:off x="6770937" y="752289"/>
            <a:ext cx="0" cy="1244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88483DF-C79D-4B47-9BD2-8D5EA62141F8}"/>
              </a:ext>
            </a:extLst>
          </p:cNvPr>
          <p:cNvCxnSpPr>
            <a:cxnSpLocks/>
          </p:cNvCxnSpPr>
          <p:nvPr/>
        </p:nvCxnSpPr>
        <p:spPr>
          <a:xfrm flipH="1">
            <a:off x="6546416" y="1996649"/>
            <a:ext cx="22452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7996488-2B12-0241-B511-94E94197EE9A}"/>
              </a:ext>
            </a:extLst>
          </p:cNvPr>
          <p:cNvCxnSpPr>
            <a:cxnSpLocks/>
            <a:endCxn id="15" idx="0"/>
          </p:cNvCxnSpPr>
          <p:nvPr/>
        </p:nvCxnSpPr>
        <p:spPr>
          <a:xfrm>
            <a:off x="7893847" y="1849745"/>
            <a:ext cx="2" cy="12283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73B4307-7A3E-604E-BCBC-3D32DD84BBBE}"/>
              </a:ext>
            </a:extLst>
          </p:cNvPr>
          <p:cNvCxnSpPr>
            <a:cxnSpLocks/>
          </p:cNvCxnSpPr>
          <p:nvPr/>
        </p:nvCxnSpPr>
        <p:spPr>
          <a:xfrm>
            <a:off x="8610599" y="3429000"/>
            <a:ext cx="2607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D731808-5415-894E-A87A-24617B6A1DDF}"/>
              </a:ext>
            </a:extLst>
          </p:cNvPr>
          <p:cNvCxnSpPr>
            <a:cxnSpLocks/>
            <a:stCxn id="17" idx="3"/>
            <a:endCxn id="18" idx="1"/>
          </p:cNvCxnSpPr>
          <p:nvPr/>
        </p:nvCxnSpPr>
        <p:spPr>
          <a:xfrm>
            <a:off x="10295586" y="3496702"/>
            <a:ext cx="34146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B5CAE6C-2BAB-9F42-BFAE-A4A62F5F223C}"/>
              </a:ext>
            </a:extLst>
          </p:cNvPr>
          <p:cNvCxnSpPr>
            <a:cxnSpLocks/>
          </p:cNvCxnSpPr>
          <p:nvPr/>
        </p:nvCxnSpPr>
        <p:spPr>
          <a:xfrm>
            <a:off x="10466314" y="2442508"/>
            <a:ext cx="0" cy="10541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48FE17-526D-764E-B9A4-F8D2ED2B947A}"/>
              </a:ext>
            </a:extLst>
          </p:cNvPr>
          <p:cNvCxnSpPr>
            <a:cxnSpLocks/>
          </p:cNvCxnSpPr>
          <p:nvPr/>
        </p:nvCxnSpPr>
        <p:spPr>
          <a:xfrm flipH="1">
            <a:off x="10564180" y="569726"/>
            <a:ext cx="11555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0C7ADA5-F7EB-9A4B-A23F-AEAE255EE602}"/>
              </a:ext>
            </a:extLst>
          </p:cNvPr>
          <p:cNvCxnSpPr>
            <a:cxnSpLocks/>
          </p:cNvCxnSpPr>
          <p:nvPr/>
        </p:nvCxnSpPr>
        <p:spPr>
          <a:xfrm>
            <a:off x="11719775" y="569726"/>
            <a:ext cx="0" cy="25084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BAE15-35D5-3544-8D32-B0519BC58763}"/>
              </a:ext>
            </a:extLst>
          </p:cNvPr>
          <p:cNvCxnSpPr>
            <a:cxnSpLocks/>
          </p:cNvCxnSpPr>
          <p:nvPr/>
        </p:nvCxnSpPr>
        <p:spPr>
          <a:xfrm>
            <a:off x="9017173" y="601908"/>
            <a:ext cx="0" cy="2433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DA9DF533-2CA4-F241-B208-DA6EA3629E25}"/>
              </a:ext>
            </a:extLst>
          </p:cNvPr>
          <p:cNvCxnSpPr>
            <a:cxnSpLocks/>
          </p:cNvCxnSpPr>
          <p:nvPr/>
        </p:nvCxnSpPr>
        <p:spPr>
          <a:xfrm>
            <a:off x="9017173" y="601908"/>
            <a:ext cx="10566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766CEA7-CEC1-A643-BD54-65BEEE90B099}"/>
              </a:ext>
            </a:extLst>
          </p:cNvPr>
          <p:cNvCxnSpPr>
            <a:cxnSpLocks/>
          </p:cNvCxnSpPr>
          <p:nvPr/>
        </p:nvCxnSpPr>
        <p:spPr>
          <a:xfrm flipH="1">
            <a:off x="5486399" y="569726"/>
            <a:ext cx="2351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302E03C-625F-AF4E-A267-70956812C0EE}"/>
              </a:ext>
            </a:extLst>
          </p:cNvPr>
          <p:cNvCxnSpPr>
            <a:cxnSpLocks/>
          </p:cNvCxnSpPr>
          <p:nvPr/>
        </p:nvCxnSpPr>
        <p:spPr>
          <a:xfrm>
            <a:off x="5486399" y="586073"/>
            <a:ext cx="0" cy="10836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403B9FF-A395-C641-B00F-D8511BF1E518}"/>
              </a:ext>
            </a:extLst>
          </p:cNvPr>
          <p:cNvCxnSpPr>
            <a:cxnSpLocks/>
          </p:cNvCxnSpPr>
          <p:nvPr/>
        </p:nvCxnSpPr>
        <p:spPr>
          <a:xfrm>
            <a:off x="5112912" y="3191903"/>
            <a:ext cx="206418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6F0939F-B872-034A-8336-3EEF3638C169}"/>
              </a:ext>
            </a:extLst>
          </p:cNvPr>
          <p:cNvCxnSpPr>
            <a:cxnSpLocks/>
          </p:cNvCxnSpPr>
          <p:nvPr/>
        </p:nvCxnSpPr>
        <p:spPr>
          <a:xfrm flipH="1">
            <a:off x="5123643" y="3333570"/>
            <a:ext cx="746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6CF28E93-989B-0E42-AB04-732A30104391}"/>
              </a:ext>
            </a:extLst>
          </p:cNvPr>
          <p:cNvCxnSpPr>
            <a:cxnSpLocks/>
          </p:cNvCxnSpPr>
          <p:nvPr/>
        </p:nvCxnSpPr>
        <p:spPr>
          <a:xfrm>
            <a:off x="5890864" y="3343120"/>
            <a:ext cx="0" cy="3229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52D7140-8AFA-3249-9C06-F96948BBD8B3}"/>
              </a:ext>
            </a:extLst>
          </p:cNvPr>
          <p:cNvCxnSpPr>
            <a:cxnSpLocks/>
            <a:endCxn id="16" idx="0"/>
          </p:cNvCxnSpPr>
          <p:nvPr/>
        </p:nvCxnSpPr>
        <p:spPr>
          <a:xfrm flipH="1">
            <a:off x="7893847" y="3915265"/>
            <a:ext cx="6180" cy="5225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19FFE8B-F2FE-5B47-903E-0D7CD97149F6}"/>
              </a:ext>
            </a:extLst>
          </p:cNvPr>
          <p:cNvCxnSpPr>
            <a:cxnSpLocks/>
          </p:cNvCxnSpPr>
          <p:nvPr/>
        </p:nvCxnSpPr>
        <p:spPr>
          <a:xfrm>
            <a:off x="9578834" y="3915265"/>
            <a:ext cx="0" cy="7668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3DB1CACC-9124-4641-B11F-D6280ADBACEB}"/>
              </a:ext>
            </a:extLst>
          </p:cNvPr>
          <p:cNvCxnSpPr>
            <a:cxnSpLocks/>
          </p:cNvCxnSpPr>
          <p:nvPr/>
        </p:nvCxnSpPr>
        <p:spPr>
          <a:xfrm flipH="1">
            <a:off x="8554291" y="4682162"/>
            <a:ext cx="1024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565F8A29-DDA3-1340-A056-570C302BFD5E}"/>
              </a:ext>
            </a:extLst>
          </p:cNvPr>
          <p:cNvCxnSpPr>
            <a:cxnSpLocks/>
            <a:endCxn id="10" idx="3"/>
          </p:cNvCxnSpPr>
          <p:nvPr/>
        </p:nvCxnSpPr>
        <p:spPr>
          <a:xfrm flipH="1">
            <a:off x="3679410" y="3915265"/>
            <a:ext cx="1433504"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3A4BDE6-8DA4-904B-8406-DAE7A8E1014F}"/>
              </a:ext>
            </a:extLst>
          </p:cNvPr>
          <p:cNvCxnSpPr>
            <a:cxnSpLocks/>
          </p:cNvCxnSpPr>
          <p:nvPr/>
        </p:nvCxnSpPr>
        <p:spPr>
          <a:xfrm>
            <a:off x="4396160" y="3523933"/>
            <a:ext cx="2" cy="12283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F15BFA58-BAF3-2E47-A6E1-78BD5EDBFD3E}"/>
              </a:ext>
            </a:extLst>
          </p:cNvPr>
          <p:cNvSpPr/>
          <p:nvPr/>
        </p:nvSpPr>
        <p:spPr>
          <a:xfrm>
            <a:off x="579549" y="3895039"/>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89B1A6A-74F6-F84F-916B-4786A643DE67}"/>
              </a:ext>
            </a:extLst>
          </p:cNvPr>
          <p:cNvSpPr/>
          <p:nvPr/>
        </p:nvSpPr>
        <p:spPr>
          <a:xfrm>
            <a:off x="579549" y="4241332"/>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4E049E90-9ED7-8345-B925-B02D674DA8DD}"/>
              </a:ext>
            </a:extLst>
          </p:cNvPr>
          <p:cNvSpPr/>
          <p:nvPr/>
        </p:nvSpPr>
        <p:spPr>
          <a:xfrm>
            <a:off x="575989" y="4563643"/>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5003E511-03B5-E94B-8E63-F1A4F8E91702}"/>
              </a:ext>
            </a:extLst>
          </p:cNvPr>
          <p:cNvSpPr/>
          <p:nvPr/>
        </p:nvSpPr>
        <p:spPr>
          <a:xfrm>
            <a:off x="575989" y="4885954"/>
            <a:ext cx="347720" cy="2592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8FE2B78-870E-CB43-B7CA-B30050F06EFD}"/>
              </a:ext>
            </a:extLst>
          </p:cNvPr>
          <p:cNvSpPr/>
          <p:nvPr/>
        </p:nvSpPr>
        <p:spPr>
          <a:xfrm>
            <a:off x="575979" y="5213336"/>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906346D0-3CEF-674D-AB5F-5EB8DC5B5413}"/>
              </a:ext>
            </a:extLst>
          </p:cNvPr>
          <p:cNvSpPr/>
          <p:nvPr/>
        </p:nvSpPr>
        <p:spPr>
          <a:xfrm>
            <a:off x="575979" y="3570193"/>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7547225E-FCDD-984D-BC42-B75F91B695A8}"/>
              </a:ext>
            </a:extLst>
          </p:cNvPr>
          <p:cNvSpPr txBox="1"/>
          <p:nvPr/>
        </p:nvSpPr>
        <p:spPr>
          <a:xfrm>
            <a:off x="926718" y="3580323"/>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03" name="TextBox 102">
            <a:extLst>
              <a:ext uri="{FF2B5EF4-FFF2-40B4-BE49-F238E27FC236}">
                <a16:creationId xmlns:a16="http://schemas.microsoft.com/office/drawing/2014/main" id="{AC2A8B32-00D0-4E46-BE6C-DF6C00B4BC93}"/>
              </a:ext>
            </a:extLst>
          </p:cNvPr>
          <p:cNvSpPr txBox="1"/>
          <p:nvPr/>
        </p:nvSpPr>
        <p:spPr>
          <a:xfrm>
            <a:off x="924432" y="3899973"/>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04" name="TextBox 103">
            <a:extLst>
              <a:ext uri="{FF2B5EF4-FFF2-40B4-BE49-F238E27FC236}">
                <a16:creationId xmlns:a16="http://schemas.microsoft.com/office/drawing/2014/main" id="{FE4BA92C-5D5B-0648-8B42-F52305146BCF}"/>
              </a:ext>
            </a:extLst>
          </p:cNvPr>
          <p:cNvSpPr txBox="1"/>
          <p:nvPr/>
        </p:nvSpPr>
        <p:spPr>
          <a:xfrm>
            <a:off x="936319" y="4570180"/>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05" name="TextBox 104">
            <a:extLst>
              <a:ext uri="{FF2B5EF4-FFF2-40B4-BE49-F238E27FC236}">
                <a16:creationId xmlns:a16="http://schemas.microsoft.com/office/drawing/2014/main" id="{551BC8CC-EE6E-9E44-BE79-9BD773C2B59D}"/>
              </a:ext>
            </a:extLst>
          </p:cNvPr>
          <p:cNvSpPr txBox="1"/>
          <p:nvPr/>
        </p:nvSpPr>
        <p:spPr>
          <a:xfrm>
            <a:off x="938100" y="4880127"/>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06" name="TextBox 105">
            <a:extLst>
              <a:ext uri="{FF2B5EF4-FFF2-40B4-BE49-F238E27FC236}">
                <a16:creationId xmlns:a16="http://schemas.microsoft.com/office/drawing/2014/main" id="{4F80C6AD-F2F0-664B-BF79-7DDBA66D6E20}"/>
              </a:ext>
            </a:extLst>
          </p:cNvPr>
          <p:cNvSpPr txBox="1"/>
          <p:nvPr/>
        </p:nvSpPr>
        <p:spPr>
          <a:xfrm>
            <a:off x="936319" y="5212228"/>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Tree>
    <p:extLst>
      <p:ext uri="{BB962C8B-B14F-4D97-AF65-F5344CB8AC3E}">
        <p14:creationId xmlns:p14="http://schemas.microsoft.com/office/powerpoint/2010/main" val="378008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2B156A-3195-2D4F-8BA5-AD237A03888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88ECEA81-FAAC-F54C-BCDD-028861A9D4EA}"/>
              </a:ext>
            </a:extLst>
          </p:cNvPr>
          <p:cNvSpPr>
            <a:spLocks noGrp="1"/>
          </p:cNvSpPr>
          <p:nvPr>
            <p:ph type="sldNum" sz="quarter" idx="12"/>
          </p:nvPr>
        </p:nvSpPr>
        <p:spPr/>
        <p:txBody>
          <a:bodyPr/>
          <a:lstStyle/>
          <a:p>
            <a:fld id="{E780DAB0-66C9-6248-A472-5F79E02CB431}" type="slidenum">
              <a:rPr lang="en-US" smtClean="0"/>
              <a:t>12</a:t>
            </a:fld>
            <a:endParaRPr lang="en-US"/>
          </a:p>
        </p:txBody>
      </p:sp>
      <p:pic>
        <p:nvPicPr>
          <p:cNvPr id="7" name="Picture 6" descr="A picture containing clipart&#13;&#10;&#13;&#10;Description automatically generated">
            <a:extLst>
              <a:ext uri="{FF2B5EF4-FFF2-40B4-BE49-F238E27FC236}">
                <a16:creationId xmlns:a16="http://schemas.microsoft.com/office/drawing/2014/main" id="{DE12D54F-0AD0-A24D-8450-ABDCF050E7D5}"/>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8" name="Rectangle 7">
            <a:extLst>
              <a:ext uri="{FF2B5EF4-FFF2-40B4-BE49-F238E27FC236}">
                <a16:creationId xmlns:a16="http://schemas.microsoft.com/office/drawing/2014/main" id="{4769A07A-6D9D-E441-B0DF-BF582D40A9E1}"/>
              </a:ext>
            </a:extLst>
          </p:cNvPr>
          <p:cNvSpPr/>
          <p:nvPr/>
        </p:nvSpPr>
        <p:spPr>
          <a:xfrm>
            <a:off x="275767" y="221997"/>
            <a:ext cx="2743200"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4 – </a:t>
            </a:r>
            <a:r>
              <a:rPr lang="en-US" sz="1200" dirty="0">
                <a:solidFill>
                  <a:schemeClr val="tx1"/>
                </a:solidFill>
                <a:latin typeface="Gill Sans MT" panose="020B0502020104020203" pitchFamily="34" charset="77"/>
              </a:rPr>
              <a:t>Developed Design (Work Shop Stage 3)</a:t>
            </a:r>
          </a:p>
        </p:txBody>
      </p:sp>
      <p:sp>
        <p:nvSpPr>
          <p:cNvPr id="9" name="Rectangle 8">
            <a:extLst>
              <a:ext uri="{FF2B5EF4-FFF2-40B4-BE49-F238E27FC236}">
                <a16:creationId xmlns:a16="http://schemas.microsoft.com/office/drawing/2014/main" id="{A9876AED-DF74-9A4E-B13F-840890187A97}"/>
              </a:ext>
            </a:extLst>
          </p:cNvPr>
          <p:cNvSpPr/>
          <p:nvPr/>
        </p:nvSpPr>
        <p:spPr>
          <a:xfrm>
            <a:off x="1430667" y="2529187"/>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User Group</a:t>
            </a:r>
          </a:p>
          <a:p>
            <a:pPr algn="ctr"/>
            <a:r>
              <a:rPr lang="en-US" sz="1200" dirty="0">
                <a:solidFill>
                  <a:schemeClr val="tx1"/>
                </a:solidFill>
                <a:latin typeface="Gill Sans MT" panose="020B0502020104020203" pitchFamily="34" charset="77"/>
              </a:rPr>
              <a:t>Input</a:t>
            </a:r>
          </a:p>
        </p:txBody>
      </p:sp>
      <p:sp>
        <p:nvSpPr>
          <p:cNvPr id="10" name="Rectangle 9">
            <a:extLst>
              <a:ext uri="{FF2B5EF4-FFF2-40B4-BE49-F238E27FC236}">
                <a16:creationId xmlns:a16="http://schemas.microsoft.com/office/drawing/2014/main" id="{E9447DD5-CBFB-B54A-9363-48953303CBC0}"/>
              </a:ext>
            </a:extLst>
          </p:cNvPr>
          <p:cNvSpPr/>
          <p:nvPr/>
        </p:nvSpPr>
        <p:spPr>
          <a:xfrm>
            <a:off x="5563959" y="5030561"/>
            <a:ext cx="1320886" cy="488727"/>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latin typeface="Gill Sans MT" panose="020B0502020104020203" pitchFamily="34" charset="77"/>
              </a:rPr>
              <a:t>WfM</a:t>
            </a:r>
            <a:r>
              <a:rPr lang="en-US" sz="1200" dirty="0">
                <a:solidFill>
                  <a:schemeClr val="tx1"/>
                </a:solidFill>
                <a:latin typeface="Gill Sans MT" panose="020B0502020104020203" pitchFamily="34" charset="77"/>
              </a:rPr>
              <a:t>/VE/Cost Plan Checks</a:t>
            </a:r>
          </a:p>
        </p:txBody>
      </p:sp>
      <p:sp>
        <p:nvSpPr>
          <p:cNvPr id="11" name="Rectangle 10">
            <a:extLst>
              <a:ext uri="{FF2B5EF4-FFF2-40B4-BE49-F238E27FC236}">
                <a16:creationId xmlns:a16="http://schemas.microsoft.com/office/drawing/2014/main" id="{8269AD78-148C-A142-BBAA-AEE4C3850AD8}"/>
              </a:ext>
            </a:extLst>
          </p:cNvPr>
          <p:cNvSpPr/>
          <p:nvPr/>
        </p:nvSpPr>
        <p:spPr>
          <a:xfrm>
            <a:off x="3679409" y="3446527"/>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Co-ordinated Brief</a:t>
            </a:r>
          </a:p>
        </p:txBody>
      </p:sp>
      <p:sp>
        <p:nvSpPr>
          <p:cNvPr id="12" name="Rectangle 11">
            <a:extLst>
              <a:ext uri="{FF2B5EF4-FFF2-40B4-BE49-F238E27FC236}">
                <a16:creationId xmlns:a16="http://schemas.microsoft.com/office/drawing/2014/main" id="{B5BC10E8-F6F1-894D-845E-FCCFBCBCFB97}"/>
              </a:ext>
            </a:extLst>
          </p:cNvPr>
          <p:cNvSpPr/>
          <p:nvPr/>
        </p:nvSpPr>
        <p:spPr>
          <a:xfrm>
            <a:off x="2794781" y="1016699"/>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Room  Data </a:t>
            </a:r>
          </a:p>
          <a:p>
            <a:pPr algn="ctr"/>
            <a:r>
              <a:rPr lang="en-US" sz="1200" dirty="0">
                <a:solidFill>
                  <a:schemeClr val="tx1"/>
                </a:solidFill>
                <a:latin typeface="Gill Sans MT" panose="020B0502020104020203" pitchFamily="34" charset="77"/>
              </a:rPr>
              <a:t>Sheets/Detailed</a:t>
            </a:r>
          </a:p>
          <a:p>
            <a:pPr algn="ctr"/>
            <a:r>
              <a:rPr lang="en-US" sz="1200" dirty="0">
                <a:solidFill>
                  <a:schemeClr val="tx1"/>
                </a:solidFill>
                <a:latin typeface="Gill Sans MT" panose="020B0502020104020203" pitchFamily="34" charset="77"/>
              </a:rPr>
              <a:t>Brief Notes</a:t>
            </a:r>
          </a:p>
        </p:txBody>
      </p:sp>
      <p:sp>
        <p:nvSpPr>
          <p:cNvPr id="13" name="Rectangle 12">
            <a:extLst>
              <a:ext uri="{FF2B5EF4-FFF2-40B4-BE49-F238E27FC236}">
                <a16:creationId xmlns:a16="http://schemas.microsoft.com/office/drawing/2014/main" id="{A13709F4-E77A-3C4A-9A45-51BAA148DBDF}"/>
              </a:ext>
            </a:extLst>
          </p:cNvPr>
          <p:cNvSpPr/>
          <p:nvPr/>
        </p:nvSpPr>
        <p:spPr>
          <a:xfrm>
            <a:off x="5723878" y="115649"/>
            <a:ext cx="1433503" cy="365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Review Submissions</a:t>
            </a:r>
          </a:p>
        </p:txBody>
      </p:sp>
      <p:sp>
        <p:nvSpPr>
          <p:cNvPr id="14" name="Rectangle 13">
            <a:extLst>
              <a:ext uri="{FF2B5EF4-FFF2-40B4-BE49-F238E27FC236}">
                <a16:creationId xmlns:a16="http://schemas.microsoft.com/office/drawing/2014/main" id="{0F9B1ED7-634C-224A-9662-9D111261E4AB}"/>
              </a:ext>
            </a:extLst>
          </p:cNvPr>
          <p:cNvSpPr/>
          <p:nvPr/>
        </p:nvSpPr>
        <p:spPr>
          <a:xfrm>
            <a:off x="6625661" y="902635"/>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Planning Application Submission</a:t>
            </a:r>
          </a:p>
        </p:txBody>
      </p:sp>
      <p:sp>
        <p:nvSpPr>
          <p:cNvPr id="16" name="Rectangle 15">
            <a:extLst>
              <a:ext uri="{FF2B5EF4-FFF2-40B4-BE49-F238E27FC236}">
                <a16:creationId xmlns:a16="http://schemas.microsoft.com/office/drawing/2014/main" id="{17ADC870-E6E0-CF4A-96A8-9F18A7812CB9}"/>
              </a:ext>
            </a:extLst>
          </p:cNvPr>
          <p:cNvSpPr/>
          <p:nvPr/>
        </p:nvSpPr>
        <p:spPr>
          <a:xfrm>
            <a:off x="6981264" y="4858163"/>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Procurement Update</a:t>
            </a:r>
          </a:p>
        </p:txBody>
      </p:sp>
      <p:sp>
        <p:nvSpPr>
          <p:cNvPr id="17" name="Rectangle 16">
            <a:extLst>
              <a:ext uri="{FF2B5EF4-FFF2-40B4-BE49-F238E27FC236}">
                <a16:creationId xmlns:a16="http://schemas.microsoft.com/office/drawing/2014/main" id="{36B81E12-F49F-5A48-821B-06749DD542C0}"/>
              </a:ext>
            </a:extLst>
          </p:cNvPr>
          <p:cNvSpPr/>
          <p:nvPr/>
        </p:nvSpPr>
        <p:spPr>
          <a:xfrm>
            <a:off x="7342412" y="3391423"/>
            <a:ext cx="1433503" cy="837126"/>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Work Stage 3 Report</a:t>
            </a:r>
          </a:p>
        </p:txBody>
      </p:sp>
      <p:sp>
        <p:nvSpPr>
          <p:cNvPr id="18" name="Rectangle 17">
            <a:extLst>
              <a:ext uri="{FF2B5EF4-FFF2-40B4-BE49-F238E27FC236}">
                <a16:creationId xmlns:a16="http://schemas.microsoft.com/office/drawing/2014/main" id="{616D7F4E-1896-F846-BBDE-C20679F9C049}"/>
              </a:ext>
            </a:extLst>
          </p:cNvPr>
          <p:cNvSpPr/>
          <p:nvPr/>
        </p:nvSpPr>
        <p:spPr>
          <a:xfrm>
            <a:off x="9030666" y="3391022"/>
            <a:ext cx="1433503" cy="837126"/>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Project Team</a:t>
            </a:r>
          </a:p>
          <a:p>
            <a:pPr algn="ctr"/>
            <a:r>
              <a:rPr lang="en-US" sz="1200" b="1" dirty="0">
                <a:solidFill>
                  <a:schemeClr val="tx1"/>
                </a:solidFill>
                <a:latin typeface="Gill Sans MT" panose="020B0502020104020203" pitchFamily="34" charset="77"/>
              </a:rPr>
              <a:t>Meeting</a:t>
            </a:r>
          </a:p>
        </p:txBody>
      </p:sp>
      <p:sp>
        <p:nvSpPr>
          <p:cNvPr id="19" name="Rectangle 18">
            <a:extLst>
              <a:ext uri="{FF2B5EF4-FFF2-40B4-BE49-F238E27FC236}">
                <a16:creationId xmlns:a16="http://schemas.microsoft.com/office/drawing/2014/main" id="{78E5A3CF-A064-1242-81C8-4511D84CF095}"/>
              </a:ext>
            </a:extLst>
          </p:cNvPr>
          <p:cNvSpPr/>
          <p:nvPr/>
        </p:nvSpPr>
        <p:spPr>
          <a:xfrm>
            <a:off x="9847428" y="1578086"/>
            <a:ext cx="1433503" cy="8371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a:t>
            </a:r>
          </a:p>
          <a:p>
            <a:pPr algn="ctr"/>
            <a:r>
              <a:rPr lang="en-US" sz="1200" dirty="0">
                <a:solidFill>
                  <a:schemeClr val="tx1"/>
                </a:solidFill>
                <a:latin typeface="Gill Sans MT" panose="020B0502020104020203" pitchFamily="34" charset="77"/>
              </a:rPr>
              <a:t>Audit No 5</a:t>
            </a:r>
          </a:p>
        </p:txBody>
      </p:sp>
      <p:sp>
        <p:nvSpPr>
          <p:cNvPr id="20" name="Rectangle 19">
            <a:extLst>
              <a:ext uri="{FF2B5EF4-FFF2-40B4-BE49-F238E27FC236}">
                <a16:creationId xmlns:a16="http://schemas.microsoft.com/office/drawing/2014/main" id="{4747F060-37DA-A94F-A834-240D6981706C}"/>
              </a:ext>
            </a:extLst>
          </p:cNvPr>
          <p:cNvSpPr/>
          <p:nvPr/>
        </p:nvSpPr>
        <p:spPr>
          <a:xfrm>
            <a:off x="8218220" y="108380"/>
            <a:ext cx="1433503" cy="34367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Refusal</a:t>
            </a:r>
          </a:p>
        </p:txBody>
      </p:sp>
      <p:sp>
        <p:nvSpPr>
          <p:cNvPr id="21" name="Rectangle 20">
            <a:extLst>
              <a:ext uri="{FF2B5EF4-FFF2-40B4-BE49-F238E27FC236}">
                <a16:creationId xmlns:a16="http://schemas.microsoft.com/office/drawing/2014/main" id="{CDFB9969-4D13-3245-9D9B-80D96918B90F}"/>
              </a:ext>
            </a:extLst>
          </p:cNvPr>
          <p:cNvSpPr/>
          <p:nvPr/>
        </p:nvSpPr>
        <p:spPr>
          <a:xfrm>
            <a:off x="8387146" y="1054915"/>
            <a:ext cx="1010070" cy="488727"/>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Approval</a:t>
            </a:r>
          </a:p>
        </p:txBody>
      </p:sp>
      <p:sp>
        <p:nvSpPr>
          <p:cNvPr id="22" name="Rectangle 21">
            <a:extLst>
              <a:ext uri="{FF2B5EF4-FFF2-40B4-BE49-F238E27FC236}">
                <a16:creationId xmlns:a16="http://schemas.microsoft.com/office/drawing/2014/main" id="{2BBAA48B-C393-0244-BFA6-87E8AB555C5E}"/>
              </a:ext>
            </a:extLst>
          </p:cNvPr>
          <p:cNvSpPr/>
          <p:nvPr/>
        </p:nvSpPr>
        <p:spPr>
          <a:xfrm>
            <a:off x="3679409" y="4752327"/>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Brief Vs Function Review</a:t>
            </a:r>
          </a:p>
        </p:txBody>
      </p:sp>
      <p:cxnSp>
        <p:nvCxnSpPr>
          <p:cNvPr id="23" name="Straight Connector 22">
            <a:extLst>
              <a:ext uri="{FF2B5EF4-FFF2-40B4-BE49-F238E27FC236}">
                <a16:creationId xmlns:a16="http://schemas.microsoft.com/office/drawing/2014/main" id="{2F7CA2F6-CB2C-EE48-8574-F0A47549432C}"/>
              </a:ext>
            </a:extLst>
          </p:cNvPr>
          <p:cNvCxnSpPr>
            <a:cxnSpLocks/>
          </p:cNvCxnSpPr>
          <p:nvPr/>
        </p:nvCxnSpPr>
        <p:spPr>
          <a:xfrm>
            <a:off x="3412901" y="3845036"/>
            <a:ext cx="0" cy="12435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1E2E591-0EEC-8E48-94C7-8807445D83D6}"/>
              </a:ext>
            </a:extLst>
          </p:cNvPr>
          <p:cNvCxnSpPr>
            <a:cxnSpLocks/>
            <a:endCxn id="11" idx="1"/>
          </p:cNvCxnSpPr>
          <p:nvPr/>
        </p:nvCxnSpPr>
        <p:spPr>
          <a:xfrm>
            <a:off x="3412901" y="3865090"/>
            <a:ext cx="2665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2CC6F7-7F07-B24D-A1DE-A9DF9C513A5C}"/>
              </a:ext>
            </a:extLst>
          </p:cNvPr>
          <p:cNvCxnSpPr>
            <a:cxnSpLocks/>
          </p:cNvCxnSpPr>
          <p:nvPr/>
        </p:nvCxnSpPr>
        <p:spPr>
          <a:xfrm>
            <a:off x="7705872" y="600167"/>
            <a:ext cx="0" cy="3019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1F9D3F3-5C12-A94C-B59B-708EDB3275FC}"/>
              </a:ext>
            </a:extLst>
          </p:cNvPr>
          <p:cNvCxnSpPr>
            <a:cxnSpLocks/>
          </p:cNvCxnSpPr>
          <p:nvPr/>
        </p:nvCxnSpPr>
        <p:spPr>
          <a:xfrm flipH="1">
            <a:off x="4228285" y="1436452"/>
            <a:ext cx="40596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DF079E-9520-E84F-869E-793F6E7E958D}"/>
              </a:ext>
            </a:extLst>
          </p:cNvPr>
          <p:cNvCxnSpPr>
            <a:cxnSpLocks/>
          </p:cNvCxnSpPr>
          <p:nvPr/>
        </p:nvCxnSpPr>
        <p:spPr>
          <a:xfrm flipH="1">
            <a:off x="7690966" y="616749"/>
            <a:ext cx="1084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D0DC7FE-2346-4447-9B32-9D57C599B227}"/>
              </a:ext>
            </a:extLst>
          </p:cNvPr>
          <p:cNvCxnSpPr>
            <a:cxnSpLocks/>
          </p:cNvCxnSpPr>
          <p:nvPr/>
        </p:nvCxnSpPr>
        <p:spPr>
          <a:xfrm flipV="1">
            <a:off x="5378003" y="2441627"/>
            <a:ext cx="0" cy="10908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CE89D04-BF81-FC4B-A2FD-77C43BE72D76}"/>
              </a:ext>
            </a:extLst>
          </p:cNvPr>
          <p:cNvCxnSpPr>
            <a:cxnSpLocks/>
          </p:cNvCxnSpPr>
          <p:nvPr/>
        </p:nvCxnSpPr>
        <p:spPr>
          <a:xfrm flipH="1">
            <a:off x="6761410" y="1789201"/>
            <a:ext cx="2147898" cy="15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7996488-2B12-0241-B511-94E94197EE9A}"/>
              </a:ext>
            </a:extLst>
          </p:cNvPr>
          <p:cNvCxnSpPr>
            <a:cxnSpLocks/>
          </p:cNvCxnSpPr>
          <p:nvPr/>
        </p:nvCxnSpPr>
        <p:spPr>
          <a:xfrm>
            <a:off x="6388850" y="2164988"/>
            <a:ext cx="2" cy="12283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73B4307-7A3E-604E-BCBC-3D32DD84BBBE}"/>
              </a:ext>
            </a:extLst>
          </p:cNvPr>
          <p:cNvCxnSpPr>
            <a:cxnSpLocks/>
          </p:cNvCxnSpPr>
          <p:nvPr/>
        </p:nvCxnSpPr>
        <p:spPr>
          <a:xfrm>
            <a:off x="7088890" y="3865090"/>
            <a:ext cx="2607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D731808-5415-894E-A87A-24617B6A1DDF}"/>
              </a:ext>
            </a:extLst>
          </p:cNvPr>
          <p:cNvCxnSpPr>
            <a:cxnSpLocks/>
            <a:stCxn id="17" idx="3"/>
          </p:cNvCxnSpPr>
          <p:nvPr/>
        </p:nvCxnSpPr>
        <p:spPr>
          <a:xfrm>
            <a:off x="8775915" y="3809986"/>
            <a:ext cx="26678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B5CAE6C-2BAB-9F42-BFAE-A4A62F5F223C}"/>
              </a:ext>
            </a:extLst>
          </p:cNvPr>
          <p:cNvCxnSpPr>
            <a:cxnSpLocks/>
          </p:cNvCxnSpPr>
          <p:nvPr/>
        </p:nvCxnSpPr>
        <p:spPr>
          <a:xfrm>
            <a:off x="10564097" y="2415212"/>
            <a:ext cx="0" cy="13561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48FE17-526D-764E-B9A4-F8D2ED2B947A}"/>
              </a:ext>
            </a:extLst>
          </p:cNvPr>
          <p:cNvCxnSpPr>
            <a:cxnSpLocks/>
            <a:endCxn id="121" idx="3"/>
          </p:cNvCxnSpPr>
          <p:nvPr/>
        </p:nvCxnSpPr>
        <p:spPr>
          <a:xfrm flipH="1">
            <a:off x="9896538" y="5063118"/>
            <a:ext cx="2735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0C7ADA5-F7EB-9A4B-A23F-AEAE255EE602}"/>
              </a:ext>
            </a:extLst>
          </p:cNvPr>
          <p:cNvCxnSpPr>
            <a:cxnSpLocks/>
          </p:cNvCxnSpPr>
          <p:nvPr/>
        </p:nvCxnSpPr>
        <p:spPr>
          <a:xfrm flipH="1">
            <a:off x="6761409" y="1789201"/>
            <a:ext cx="1" cy="16018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766CEA7-CEC1-A643-BD54-65BEEE90B099}"/>
              </a:ext>
            </a:extLst>
          </p:cNvPr>
          <p:cNvCxnSpPr>
            <a:cxnSpLocks/>
          </p:cNvCxnSpPr>
          <p:nvPr/>
        </p:nvCxnSpPr>
        <p:spPr>
          <a:xfrm flipH="1">
            <a:off x="5488709" y="298212"/>
            <a:ext cx="2351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302E03C-625F-AF4E-A267-70956812C0EE}"/>
              </a:ext>
            </a:extLst>
          </p:cNvPr>
          <p:cNvCxnSpPr>
            <a:cxnSpLocks/>
          </p:cNvCxnSpPr>
          <p:nvPr/>
        </p:nvCxnSpPr>
        <p:spPr>
          <a:xfrm>
            <a:off x="5503032" y="298212"/>
            <a:ext cx="0" cy="6039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403B9FF-A395-C641-B00F-D8511BF1E518}"/>
              </a:ext>
            </a:extLst>
          </p:cNvPr>
          <p:cNvCxnSpPr>
            <a:cxnSpLocks/>
          </p:cNvCxnSpPr>
          <p:nvPr/>
        </p:nvCxnSpPr>
        <p:spPr>
          <a:xfrm>
            <a:off x="5190708" y="3865090"/>
            <a:ext cx="45016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6F0939F-B872-034A-8336-3EEF3638C169}"/>
              </a:ext>
            </a:extLst>
          </p:cNvPr>
          <p:cNvCxnSpPr>
            <a:cxnSpLocks/>
          </p:cNvCxnSpPr>
          <p:nvPr/>
        </p:nvCxnSpPr>
        <p:spPr>
          <a:xfrm flipH="1">
            <a:off x="5400455" y="3541184"/>
            <a:ext cx="2404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6CF28E93-989B-0E42-AB04-732A30104391}"/>
              </a:ext>
            </a:extLst>
          </p:cNvPr>
          <p:cNvCxnSpPr>
            <a:cxnSpLocks/>
          </p:cNvCxnSpPr>
          <p:nvPr/>
        </p:nvCxnSpPr>
        <p:spPr>
          <a:xfrm>
            <a:off x="7233830" y="4030686"/>
            <a:ext cx="0" cy="8187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19FFE8B-F2FE-5B47-903E-0D7CD97149F6}"/>
              </a:ext>
            </a:extLst>
          </p:cNvPr>
          <p:cNvCxnSpPr>
            <a:cxnSpLocks/>
          </p:cNvCxnSpPr>
          <p:nvPr/>
        </p:nvCxnSpPr>
        <p:spPr>
          <a:xfrm>
            <a:off x="8910762" y="1572530"/>
            <a:ext cx="0" cy="2166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3DB1CACC-9124-4641-B11F-D6280ADBACEB}"/>
              </a:ext>
            </a:extLst>
          </p:cNvPr>
          <p:cNvCxnSpPr>
            <a:cxnSpLocks/>
          </p:cNvCxnSpPr>
          <p:nvPr/>
        </p:nvCxnSpPr>
        <p:spPr>
          <a:xfrm flipV="1">
            <a:off x="10160131" y="4206688"/>
            <a:ext cx="9910" cy="8564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3A4BDE6-8DA4-904B-8406-DAE7A8E1014F}"/>
              </a:ext>
            </a:extLst>
          </p:cNvPr>
          <p:cNvCxnSpPr>
            <a:cxnSpLocks/>
          </p:cNvCxnSpPr>
          <p:nvPr/>
        </p:nvCxnSpPr>
        <p:spPr>
          <a:xfrm>
            <a:off x="4393372" y="4312329"/>
            <a:ext cx="2790" cy="4399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38D35D4-8170-5B47-A580-C1963A6C71F5}"/>
              </a:ext>
            </a:extLst>
          </p:cNvPr>
          <p:cNvCxnSpPr>
            <a:cxnSpLocks/>
          </p:cNvCxnSpPr>
          <p:nvPr/>
        </p:nvCxnSpPr>
        <p:spPr>
          <a:xfrm>
            <a:off x="2124830" y="3017914"/>
            <a:ext cx="0" cy="2433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2ADF84F-35F8-B44E-8985-6EEF3F08726C}"/>
              </a:ext>
            </a:extLst>
          </p:cNvPr>
          <p:cNvCxnSpPr>
            <a:cxnSpLocks/>
          </p:cNvCxnSpPr>
          <p:nvPr/>
        </p:nvCxnSpPr>
        <p:spPr>
          <a:xfrm>
            <a:off x="5192158" y="1710573"/>
            <a:ext cx="0" cy="2154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ADC4C7-2283-A447-9443-B203668E8E32}"/>
              </a:ext>
            </a:extLst>
          </p:cNvPr>
          <p:cNvCxnSpPr>
            <a:cxnSpLocks/>
          </p:cNvCxnSpPr>
          <p:nvPr/>
        </p:nvCxnSpPr>
        <p:spPr>
          <a:xfrm>
            <a:off x="2124830" y="1426582"/>
            <a:ext cx="0" cy="10587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7F86ED1-4F51-3C48-8E98-013ECD1A20A8}"/>
              </a:ext>
            </a:extLst>
          </p:cNvPr>
          <p:cNvCxnSpPr>
            <a:cxnSpLocks/>
          </p:cNvCxnSpPr>
          <p:nvPr/>
        </p:nvCxnSpPr>
        <p:spPr>
          <a:xfrm>
            <a:off x="2124830" y="1426582"/>
            <a:ext cx="66164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67DE5E8-D99A-0942-BB51-E18630B170B9}"/>
              </a:ext>
            </a:extLst>
          </p:cNvPr>
          <p:cNvCxnSpPr>
            <a:cxnSpLocks/>
          </p:cNvCxnSpPr>
          <p:nvPr/>
        </p:nvCxnSpPr>
        <p:spPr>
          <a:xfrm>
            <a:off x="2124830" y="5451277"/>
            <a:ext cx="155457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CCD39A7-CE0F-E240-8CB2-72C86F4BCD11}"/>
              </a:ext>
            </a:extLst>
          </p:cNvPr>
          <p:cNvCxnSpPr>
            <a:cxnSpLocks/>
          </p:cNvCxnSpPr>
          <p:nvPr/>
        </p:nvCxnSpPr>
        <p:spPr>
          <a:xfrm flipH="1">
            <a:off x="3412901" y="5088578"/>
            <a:ext cx="2838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BC6EAF2-118B-8A42-A61D-2DD253342282}"/>
              </a:ext>
            </a:extLst>
          </p:cNvPr>
          <p:cNvCxnSpPr>
            <a:cxnSpLocks/>
          </p:cNvCxnSpPr>
          <p:nvPr/>
        </p:nvCxnSpPr>
        <p:spPr>
          <a:xfrm>
            <a:off x="4634247" y="1426582"/>
            <a:ext cx="0" cy="20300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CA48FB3F-64EF-724A-B9C3-0908DC9C05C4}"/>
              </a:ext>
            </a:extLst>
          </p:cNvPr>
          <p:cNvSpPr/>
          <p:nvPr/>
        </p:nvSpPr>
        <p:spPr>
          <a:xfrm>
            <a:off x="4764992" y="902123"/>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Planning Application </a:t>
            </a:r>
          </a:p>
          <a:p>
            <a:pPr algn="ctr"/>
            <a:r>
              <a:rPr lang="en-US" sz="1200" dirty="0">
                <a:solidFill>
                  <a:schemeClr val="tx1"/>
                </a:solidFill>
                <a:latin typeface="Gill Sans MT" panose="020B0502020104020203" pitchFamily="34" charset="77"/>
              </a:rPr>
              <a:t>Documents</a:t>
            </a:r>
          </a:p>
        </p:txBody>
      </p:sp>
      <p:sp>
        <p:nvSpPr>
          <p:cNvPr id="84" name="Rectangle 83">
            <a:extLst>
              <a:ext uri="{FF2B5EF4-FFF2-40B4-BE49-F238E27FC236}">
                <a16:creationId xmlns:a16="http://schemas.microsoft.com/office/drawing/2014/main" id="{3CACB9FD-553B-9749-BCFD-ED72F4BF5C5B}"/>
              </a:ext>
            </a:extLst>
          </p:cNvPr>
          <p:cNvSpPr/>
          <p:nvPr/>
        </p:nvSpPr>
        <p:spPr>
          <a:xfrm>
            <a:off x="5271405" y="2097992"/>
            <a:ext cx="1136952" cy="365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Risk Reviews</a:t>
            </a:r>
          </a:p>
        </p:txBody>
      </p:sp>
      <p:cxnSp>
        <p:nvCxnSpPr>
          <p:cNvPr id="96" name="Straight Arrow Connector 95">
            <a:extLst>
              <a:ext uri="{FF2B5EF4-FFF2-40B4-BE49-F238E27FC236}">
                <a16:creationId xmlns:a16="http://schemas.microsoft.com/office/drawing/2014/main" id="{97546513-7296-2F45-9CFC-EB0FA82530AA}"/>
              </a:ext>
            </a:extLst>
          </p:cNvPr>
          <p:cNvCxnSpPr>
            <a:cxnSpLocks/>
            <a:stCxn id="82" idx="3"/>
            <a:endCxn id="14" idx="1"/>
          </p:cNvCxnSpPr>
          <p:nvPr/>
        </p:nvCxnSpPr>
        <p:spPr>
          <a:xfrm>
            <a:off x="6198495" y="1320686"/>
            <a:ext cx="427166" cy="5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16AF3E24-B578-2E4F-A00B-8BC79FEFB5E8}"/>
              </a:ext>
            </a:extLst>
          </p:cNvPr>
          <p:cNvCxnSpPr>
            <a:cxnSpLocks/>
            <a:endCxn id="21" idx="1"/>
          </p:cNvCxnSpPr>
          <p:nvPr/>
        </p:nvCxnSpPr>
        <p:spPr>
          <a:xfrm>
            <a:off x="8059164" y="1287024"/>
            <a:ext cx="327982" cy="122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28165153-C832-2B4D-8AE3-18E2E2B5B164}"/>
              </a:ext>
            </a:extLst>
          </p:cNvPr>
          <p:cNvCxnSpPr>
            <a:cxnSpLocks/>
          </p:cNvCxnSpPr>
          <p:nvPr/>
        </p:nvCxnSpPr>
        <p:spPr>
          <a:xfrm flipH="1">
            <a:off x="7161416" y="221997"/>
            <a:ext cx="10245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E05387E2-C3E3-D147-88C3-96847BF3A698}"/>
              </a:ext>
            </a:extLst>
          </p:cNvPr>
          <p:cNvSpPr/>
          <p:nvPr/>
        </p:nvSpPr>
        <p:spPr>
          <a:xfrm>
            <a:off x="10664025" y="3391022"/>
            <a:ext cx="1433503" cy="837126"/>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FOUR</a:t>
            </a:r>
          </a:p>
        </p:txBody>
      </p:sp>
      <p:cxnSp>
        <p:nvCxnSpPr>
          <p:cNvPr id="107" name="Straight Arrow Connector 106">
            <a:extLst>
              <a:ext uri="{FF2B5EF4-FFF2-40B4-BE49-F238E27FC236}">
                <a16:creationId xmlns:a16="http://schemas.microsoft.com/office/drawing/2014/main" id="{7F661AD9-EB29-4849-A649-52491EDA1BE1}"/>
              </a:ext>
            </a:extLst>
          </p:cNvPr>
          <p:cNvCxnSpPr>
            <a:cxnSpLocks/>
            <a:stCxn id="18" idx="3"/>
          </p:cNvCxnSpPr>
          <p:nvPr/>
        </p:nvCxnSpPr>
        <p:spPr>
          <a:xfrm>
            <a:off x="10464169" y="3809585"/>
            <a:ext cx="1998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58097841-6DB0-A34B-8E1A-F0BC7DE5D843}"/>
              </a:ext>
            </a:extLst>
          </p:cNvPr>
          <p:cNvSpPr/>
          <p:nvPr/>
        </p:nvSpPr>
        <p:spPr>
          <a:xfrm>
            <a:off x="6844674" y="2120319"/>
            <a:ext cx="1433503" cy="32377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latin typeface="Gill Sans MT" panose="020B0502020104020203" pitchFamily="34" charset="77"/>
              </a:rPr>
              <a:t>VfM</a:t>
            </a:r>
            <a:r>
              <a:rPr lang="en-US" sz="1200" dirty="0">
                <a:solidFill>
                  <a:schemeClr val="tx1"/>
                </a:solidFill>
                <a:latin typeface="Gill Sans MT" panose="020B0502020104020203" pitchFamily="34" charset="77"/>
              </a:rPr>
              <a:t>/VE Reviews</a:t>
            </a:r>
          </a:p>
        </p:txBody>
      </p:sp>
      <p:sp>
        <p:nvSpPr>
          <p:cNvPr id="121" name="Rectangle 120">
            <a:extLst>
              <a:ext uri="{FF2B5EF4-FFF2-40B4-BE49-F238E27FC236}">
                <a16:creationId xmlns:a16="http://schemas.microsoft.com/office/drawing/2014/main" id="{1E31263A-2FF5-CB46-9D5D-0CC8E8C38D59}"/>
              </a:ext>
            </a:extLst>
          </p:cNvPr>
          <p:cNvSpPr/>
          <p:nvPr/>
        </p:nvSpPr>
        <p:spPr>
          <a:xfrm>
            <a:off x="8575652" y="4818754"/>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PEP Update</a:t>
            </a:r>
          </a:p>
        </p:txBody>
      </p:sp>
      <p:cxnSp>
        <p:nvCxnSpPr>
          <p:cNvPr id="123" name="Straight Connector 122">
            <a:extLst>
              <a:ext uri="{FF2B5EF4-FFF2-40B4-BE49-F238E27FC236}">
                <a16:creationId xmlns:a16="http://schemas.microsoft.com/office/drawing/2014/main" id="{286E0C8A-7214-BE4D-8229-0E4DA14A6551}"/>
              </a:ext>
            </a:extLst>
          </p:cNvPr>
          <p:cNvCxnSpPr>
            <a:cxnSpLocks/>
          </p:cNvCxnSpPr>
          <p:nvPr/>
        </p:nvCxnSpPr>
        <p:spPr>
          <a:xfrm flipH="1">
            <a:off x="6993411" y="4030686"/>
            <a:ext cx="2404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6E03DFD-6F20-824E-8B01-67022B815C16}"/>
              </a:ext>
            </a:extLst>
          </p:cNvPr>
          <p:cNvCxnSpPr>
            <a:cxnSpLocks/>
          </p:cNvCxnSpPr>
          <p:nvPr/>
        </p:nvCxnSpPr>
        <p:spPr>
          <a:xfrm>
            <a:off x="8387146" y="4234595"/>
            <a:ext cx="0" cy="853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0FB27CBD-737C-C041-A28B-D1112584B60E}"/>
              </a:ext>
            </a:extLst>
          </p:cNvPr>
          <p:cNvCxnSpPr>
            <a:cxnSpLocks/>
          </p:cNvCxnSpPr>
          <p:nvPr/>
        </p:nvCxnSpPr>
        <p:spPr>
          <a:xfrm>
            <a:off x="8344092" y="5100738"/>
            <a:ext cx="2665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8F2466F9-B6BA-0246-A4AE-87C61461F5A4}"/>
              </a:ext>
            </a:extLst>
          </p:cNvPr>
          <p:cNvCxnSpPr>
            <a:cxnSpLocks/>
          </p:cNvCxnSpPr>
          <p:nvPr/>
        </p:nvCxnSpPr>
        <p:spPr>
          <a:xfrm>
            <a:off x="5756558" y="4212493"/>
            <a:ext cx="0" cy="8187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DE0C506E-932E-DE47-B05B-569C358A9A6B}"/>
              </a:ext>
            </a:extLst>
          </p:cNvPr>
          <p:cNvCxnSpPr>
            <a:cxnSpLocks/>
          </p:cNvCxnSpPr>
          <p:nvPr/>
        </p:nvCxnSpPr>
        <p:spPr>
          <a:xfrm flipV="1">
            <a:off x="6625661" y="4216667"/>
            <a:ext cx="5366" cy="7860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E49E9298-51A6-7B49-A0C8-60A6B593161D}"/>
              </a:ext>
            </a:extLst>
          </p:cNvPr>
          <p:cNvCxnSpPr>
            <a:cxnSpLocks/>
          </p:cNvCxnSpPr>
          <p:nvPr/>
        </p:nvCxnSpPr>
        <p:spPr>
          <a:xfrm flipV="1">
            <a:off x="7033974" y="4215594"/>
            <a:ext cx="0" cy="6521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43966C5A-DB09-ED4D-9F90-38B472715951}"/>
              </a:ext>
            </a:extLst>
          </p:cNvPr>
          <p:cNvCxnSpPr>
            <a:cxnSpLocks/>
          </p:cNvCxnSpPr>
          <p:nvPr/>
        </p:nvCxnSpPr>
        <p:spPr>
          <a:xfrm flipV="1">
            <a:off x="7157381" y="2463118"/>
            <a:ext cx="0" cy="7308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77B08FB-A756-BB41-8B54-BD2844A77CB6}"/>
              </a:ext>
            </a:extLst>
          </p:cNvPr>
          <p:cNvCxnSpPr>
            <a:cxnSpLocks/>
          </p:cNvCxnSpPr>
          <p:nvPr/>
        </p:nvCxnSpPr>
        <p:spPr>
          <a:xfrm flipH="1">
            <a:off x="6961564" y="3193961"/>
            <a:ext cx="1958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73D53B9F-6B3E-DC41-AABE-A4A04BCCA0AD}"/>
              </a:ext>
            </a:extLst>
          </p:cNvPr>
          <p:cNvCxnSpPr>
            <a:cxnSpLocks/>
          </p:cNvCxnSpPr>
          <p:nvPr/>
        </p:nvCxnSpPr>
        <p:spPr>
          <a:xfrm>
            <a:off x="6981264" y="3194529"/>
            <a:ext cx="0" cy="1964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Rectangle 146">
            <a:extLst>
              <a:ext uri="{FF2B5EF4-FFF2-40B4-BE49-F238E27FC236}">
                <a16:creationId xmlns:a16="http://schemas.microsoft.com/office/drawing/2014/main" id="{0A1196F7-ADE1-5644-9C25-5C3291787B3F}"/>
              </a:ext>
            </a:extLst>
          </p:cNvPr>
          <p:cNvSpPr/>
          <p:nvPr/>
        </p:nvSpPr>
        <p:spPr>
          <a:xfrm>
            <a:off x="8353258" y="1898336"/>
            <a:ext cx="1433503" cy="8371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a:t>
            </a:r>
          </a:p>
          <a:p>
            <a:pPr algn="ctr"/>
            <a:r>
              <a:rPr lang="en-US" sz="1200" dirty="0">
                <a:solidFill>
                  <a:schemeClr val="tx1"/>
                </a:solidFill>
                <a:latin typeface="Gill Sans MT" panose="020B0502020104020203" pitchFamily="34" charset="77"/>
              </a:rPr>
              <a:t>Audit No 5</a:t>
            </a:r>
          </a:p>
        </p:txBody>
      </p:sp>
      <p:cxnSp>
        <p:nvCxnSpPr>
          <p:cNvPr id="148" name="Straight Arrow Connector 147">
            <a:extLst>
              <a:ext uri="{FF2B5EF4-FFF2-40B4-BE49-F238E27FC236}">
                <a16:creationId xmlns:a16="http://schemas.microsoft.com/office/drawing/2014/main" id="{59F74FF7-6FCE-A747-B95B-0415CC4AC1BF}"/>
              </a:ext>
            </a:extLst>
          </p:cNvPr>
          <p:cNvCxnSpPr>
            <a:cxnSpLocks/>
          </p:cNvCxnSpPr>
          <p:nvPr/>
        </p:nvCxnSpPr>
        <p:spPr>
          <a:xfrm>
            <a:off x="8575652" y="2735462"/>
            <a:ext cx="0" cy="655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CB62650E-28CE-AD45-87ED-365A927F43C7}"/>
              </a:ext>
            </a:extLst>
          </p:cNvPr>
          <p:cNvCxnSpPr>
            <a:cxnSpLocks/>
          </p:cNvCxnSpPr>
          <p:nvPr/>
        </p:nvCxnSpPr>
        <p:spPr>
          <a:xfrm flipV="1">
            <a:off x="8775915" y="452055"/>
            <a:ext cx="0" cy="1646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Rectangle 155">
            <a:extLst>
              <a:ext uri="{FF2B5EF4-FFF2-40B4-BE49-F238E27FC236}">
                <a16:creationId xmlns:a16="http://schemas.microsoft.com/office/drawing/2014/main" id="{3DD7B62D-CED4-2E4E-8172-D332B816181E}"/>
              </a:ext>
            </a:extLst>
          </p:cNvPr>
          <p:cNvSpPr/>
          <p:nvPr/>
        </p:nvSpPr>
        <p:spPr>
          <a:xfrm>
            <a:off x="5672100" y="3393382"/>
            <a:ext cx="1433503" cy="837126"/>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Work Stage 2 Developed Design</a:t>
            </a:r>
          </a:p>
        </p:txBody>
      </p:sp>
      <p:sp>
        <p:nvSpPr>
          <p:cNvPr id="157" name="Rectangle 156">
            <a:extLst>
              <a:ext uri="{FF2B5EF4-FFF2-40B4-BE49-F238E27FC236}">
                <a16:creationId xmlns:a16="http://schemas.microsoft.com/office/drawing/2014/main" id="{3CC784F4-C1BD-5E40-9A25-C7438790E9E1}"/>
              </a:ext>
            </a:extLst>
          </p:cNvPr>
          <p:cNvSpPr/>
          <p:nvPr/>
        </p:nvSpPr>
        <p:spPr>
          <a:xfrm>
            <a:off x="579549" y="3895039"/>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EBFFC9F0-8D53-AB46-B2F5-36E6DBCDEE93}"/>
              </a:ext>
            </a:extLst>
          </p:cNvPr>
          <p:cNvSpPr/>
          <p:nvPr/>
        </p:nvSpPr>
        <p:spPr>
          <a:xfrm>
            <a:off x="579549" y="4241332"/>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A28A1116-D67F-0040-8844-FF66268D2E15}"/>
              </a:ext>
            </a:extLst>
          </p:cNvPr>
          <p:cNvSpPr/>
          <p:nvPr/>
        </p:nvSpPr>
        <p:spPr>
          <a:xfrm>
            <a:off x="575989" y="4563643"/>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25E4F755-616F-164E-B5B9-2F62BBCAA1E2}"/>
              </a:ext>
            </a:extLst>
          </p:cNvPr>
          <p:cNvSpPr/>
          <p:nvPr/>
        </p:nvSpPr>
        <p:spPr>
          <a:xfrm>
            <a:off x="575989" y="4885954"/>
            <a:ext cx="347720" cy="2592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F31C338A-883A-334B-A04B-0F9D74AA0E6C}"/>
              </a:ext>
            </a:extLst>
          </p:cNvPr>
          <p:cNvSpPr/>
          <p:nvPr/>
        </p:nvSpPr>
        <p:spPr>
          <a:xfrm>
            <a:off x="575979" y="5213336"/>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5D11D99C-3441-394F-AF0F-BA09DEF9CDD6}"/>
              </a:ext>
            </a:extLst>
          </p:cNvPr>
          <p:cNvSpPr/>
          <p:nvPr/>
        </p:nvSpPr>
        <p:spPr>
          <a:xfrm>
            <a:off x="575979" y="3570193"/>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a:extLst>
              <a:ext uri="{FF2B5EF4-FFF2-40B4-BE49-F238E27FC236}">
                <a16:creationId xmlns:a16="http://schemas.microsoft.com/office/drawing/2014/main" id="{DA8E3542-B007-7948-A816-608E5712C5EA}"/>
              </a:ext>
            </a:extLst>
          </p:cNvPr>
          <p:cNvSpPr txBox="1"/>
          <p:nvPr/>
        </p:nvSpPr>
        <p:spPr>
          <a:xfrm>
            <a:off x="926718" y="3580323"/>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64" name="TextBox 163">
            <a:extLst>
              <a:ext uri="{FF2B5EF4-FFF2-40B4-BE49-F238E27FC236}">
                <a16:creationId xmlns:a16="http://schemas.microsoft.com/office/drawing/2014/main" id="{24ACA520-7983-BB42-8CED-7991F9A49337}"/>
              </a:ext>
            </a:extLst>
          </p:cNvPr>
          <p:cNvSpPr txBox="1"/>
          <p:nvPr/>
        </p:nvSpPr>
        <p:spPr>
          <a:xfrm>
            <a:off x="924432" y="3899973"/>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65" name="TextBox 164">
            <a:extLst>
              <a:ext uri="{FF2B5EF4-FFF2-40B4-BE49-F238E27FC236}">
                <a16:creationId xmlns:a16="http://schemas.microsoft.com/office/drawing/2014/main" id="{314672B6-30B7-E14C-BFCB-AFED3DB24370}"/>
              </a:ext>
            </a:extLst>
          </p:cNvPr>
          <p:cNvSpPr txBox="1"/>
          <p:nvPr/>
        </p:nvSpPr>
        <p:spPr>
          <a:xfrm>
            <a:off x="936319" y="4570180"/>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66" name="TextBox 165">
            <a:extLst>
              <a:ext uri="{FF2B5EF4-FFF2-40B4-BE49-F238E27FC236}">
                <a16:creationId xmlns:a16="http://schemas.microsoft.com/office/drawing/2014/main" id="{0F8E4ACA-A413-894D-8139-0280F9442B80}"/>
              </a:ext>
            </a:extLst>
          </p:cNvPr>
          <p:cNvSpPr txBox="1"/>
          <p:nvPr/>
        </p:nvSpPr>
        <p:spPr>
          <a:xfrm>
            <a:off x="938100" y="4880127"/>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67" name="TextBox 166">
            <a:extLst>
              <a:ext uri="{FF2B5EF4-FFF2-40B4-BE49-F238E27FC236}">
                <a16:creationId xmlns:a16="http://schemas.microsoft.com/office/drawing/2014/main" id="{DE3A176A-0F1B-324F-9F0D-7F9D26B059B3}"/>
              </a:ext>
            </a:extLst>
          </p:cNvPr>
          <p:cNvSpPr txBox="1"/>
          <p:nvPr/>
        </p:nvSpPr>
        <p:spPr>
          <a:xfrm>
            <a:off x="936319" y="5212228"/>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
        <p:nvSpPr>
          <p:cNvPr id="168" name="TextBox 167">
            <a:extLst>
              <a:ext uri="{FF2B5EF4-FFF2-40B4-BE49-F238E27FC236}">
                <a16:creationId xmlns:a16="http://schemas.microsoft.com/office/drawing/2014/main" id="{31492BA9-72F3-F446-AF5D-17ADBF30DC3B}"/>
              </a:ext>
            </a:extLst>
          </p:cNvPr>
          <p:cNvSpPr txBox="1"/>
          <p:nvPr/>
        </p:nvSpPr>
        <p:spPr>
          <a:xfrm>
            <a:off x="961617" y="4245260"/>
            <a:ext cx="788999" cy="246221"/>
          </a:xfrm>
          <a:prstGeom prst="rect">
            <a:avLst/>
          </a:prstGeom>
          <a:noFill/>
        </p:spPr>
        <p:txBody>
          <a:bodyPr wrap="none" rtlCol="0">
            <a:spAutoFit/>
          </a:bodyPr>
          <a:lstStyle/>
          <a:p>
            <a:r>
              <a:rPr lang="en-US" sz="1000" dirty="0">
                <a:latin typeface="Gill Sans MT" panose="020B0502020104020203" pitchFamily="34" charset="77"/>
              </a:rPr>
              <a:t>Documents</a:t>
            </a:r>
          </a:p>
        </p:txBody>
      </p:sp>
    </p:spTree>
    <p:extLst>
      <p:ext uri="{BB962C8B-B14F-4D97-AF65-F5344CB8AC3E}">
        <p14:creationId xmlns:p14="http://schemas.microsoft.com/office/powerpoint/2010/main" val="262570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2B156A-3195-2D4F-8BA5-AD237A03888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88ECEA81-FAAC-F54C-BCDD-028861A9D4EA}"/>
              </a:ext>
            </a:extLst>
          </p:cNvPr>
          <p:cNvSpPr>
            <a:spLocks noGrp="1"/>
          </p:cNvSpPr>
          <p:nvPr>
            <p:ph type="sldNum" sz="quarter" idx="12"/>
          </p:nvPr>
        </p:nvSpPr>
        <p:spPr/>
        <p:txBody>
          <a:bodyPr/>
          <a:lstStyle/>
          <a:p>
            <a:fld id="{E780DAB0-66C9-6248-A472-5F79E02CB431}" type="slidenum">
              <a:rPr lang="en-US" smtClean="0"/>
              <a:t>13</a:t>
            </a:fld>
            <a:endParaRPr lang="en-US"/>
          </a:p>
        </p:txBody>
      </p:sp>
      <p:pic>
        <p:nvPicPr>
          <p:cNvPr id="7" name="Picture 6" descr="A picture containing clipart&#13;&#10;&#13;&#10;Description automatically generated">
            <a:extLst>
              <a:ext uri="{FF2B5EF4-FFF2-40B4-BE49-F238E27FC236}">
                <a16:creationId xmlns:a16="http://schemas.microsoft.com/office/drawing/2014/main" id="{DE12D54F-0AD0-A24D-8450-ABDCF050E7D5}"/>
              </a:ext>
            </a:extLst>
          </p:cNvPr>
          <p:cNvPicPr>
            <a:picLocks noChangeAspect="1"/>
          </p:cNvPicPr>
          <p:nvPr/>
        </p:nvPicPr>
        <p:blipFill>
          <a:blip r:embed="rId2"/>
          <a:stretch>
            <a:fillRect/>
          </a:stretch>
        </p:blipFill>
        <p:spPr>
          <a:xfrm>
            <a:off x="275768" y="5624073"/>
            <a:ext cx="1011930" cy="1011930"/>
          </a:xfrm>
          <a:prstGeom prst="rect">
            <a:avLst/>
          </a:prstGeom>
        </p:spPr>
      </p:pic>
      <p:sp>
        <p:nvSpPr>
          <p:cNvPr id="8" name="Rectangle 7">
            <a:extLst>
              <a:ext uri="{FF2B5EF4-FFF2-40B4-BE49-F238E27FC236}">
                <a16:creationId xmlns:a16="http://schemas.microsoft.com/office/drawing/2014/main" id="{4769A07A-6D9D-E441-B0DF-BF582D40A9E1}"/>
              </a:ext>
            </a:extLst>
          </p:cNvPr>
          <p:cNvSpPr/>
          <p:nvPr/>
        </p:nvSpPr>
        <p:spPr>
          <a:xfrm>
            <a:off x="115900" y="80596"/>
            <a:ext cx="3039331"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5 – </a:t>
            </a:r>
            <a:r>
              <a:rPr lang="en-US" sz="1200" dirty="0">
                <a:solidFill>
                  <a:schemeClr val="tx1"/>
                </a:solidFill>
                <a:latin typeface="Gill Sans MT" panose="020B0502020104020203" pitchFamily="34" charset="77"/>
              </a:rPr>
              <a:t>Technical Design to Production Information (Project Work Stage 4)</a:t>
            </a:r>
          </a:p>
        </p:txBody>
      </p:sp>
      <p:sp>
        <p:nvSpPr>
          <p:cNvPr id="9" name="Rectangle 8">
            <a:extLst>
              <a:ext uri="{FF2B5EF4-FFF2-40B4-BE49-F238E27FC236}">
                <a16:creationId xmlns:a16="http://schemas.microsoft.com/office/drawing/2014/main" id="{A9876AED-DF74-9A4E-B13F-840890187A97}"/>
              </a:ext>
            </a:extLst>
          </p:cNvPr>
          <p:cNvSpPr/>
          <p:nvPr/>
        </p:nvSpPr>
        <p:spPr>
          <a:xfrm>
            <a:off x="2931742" y="2015403"/>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Stage 4 Design Report</a:t>
            </a:r>
          </a:p>
        </p:txBody>
      </p:sp>
      <p:sp>
        <p:nvSpPr>
          <p:cNvPr id="10" name="Rectangle 9">
            <a:extLst>
              <a:ext uri="{FF2B5EF4-FFF2-40B4-BE49-F238E27FC236}">
                <a16:creationId xmlns:a16="http://schemas.microsoft.com/office/drawing/2014/main" id="{E9447DD5-CBFB-B54A-9363-48953303CBC0}"/>
              </a:ext>
            </a:extLst>
          </p:cNvPr>
          <p:cNvSpPr/>
          <p:nvPr/>
        </p:nvSpPr>
        <p:spPr>
          <a:xfrm>
            <a:off x="672355" y="1308415"/>
            <a:ext cx="801198" cy="34319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latin typeface="Gill Sans MT" panose="020B0502020104020203" pitchFamily="34" charset="77"/>
              </a:rPr>
              <a:t>WfM</a:t>
            </a:r>
            <a:r>
              <a:rPr lang="en-US" sz="1200" dirty="0">
                <a:solidFill>
                  <a:schemeClr val="tx1"/>
                </a:solidFill>
                <a:latin typeface="Gill Sans MT" panose="020B0502020104020203" pitchFamily="34" charset="77"/>
              </a:rPr>
              <a:t>/VE</a:t>
            </a:r>
          </a:p>
        </p:txBody>
      </p:sp>
      <p:sp>
        <p:nvSpPr>
          <p:cNvPr id="11" name="Rectangle 10">
            <a:extLst>
              <a:ext uri="{FF2B5EF4-FFF2-40B4-BE49-F238E27FC236}">
                <a16:creationId xmlns:a16="http://schemas.microsoft.com/office/drawing/2014/main" id="{8269AD78-148C-A142-BBAA-AEE4C3850AD8}"/>
              </a:ext>
            </a:extLst>
          </p:cNvPr>
          <p:cNvSpPr/>
          <p:nvPr/>
        </p:nvSpPr>
        <p:spPr>
          <a:xfrm>
            <a:off x="353386" y="2959372"/>
            <a:ext cx="1521484" cy="43163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Change/Control</a:t>
            </a:r>
          </a:p>
        </p:txBody>
      </p:sp>
      <p:sp>
        <p:nvSpPr>
          <p:cNvPr id="12" name="Rectangle 11">
            <a:extLst>
              <a:ext uri="{FF2B5EF4-FFF2-40B4-BE49-F238E27FC236}">
                <a16:creationId xmlns:a16="http://schemas.microsoft.com/office/drawing/2014/main" id="{B5BC10E8-F6F1-894D-845E-FCCFBCBCFB97}"/>
              </a:ext>
            </a:extLst>
          </p:cNvPr>
          <p:cNvSpPr/>
          <p:nvPr/>
        </p:nvSpPr>
        <p:spPr>
          <a:xfrm>
            <a:off x="2459806" y="952075"/>
            <a:ext cx="1433503"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Cost Plan Checks</a:t>
            </a:r>
          </a:p>
        </p:txBody>
      </p:sp>
      <p:sp>
        <p:nvSpPr>
          <p:cNvPr id="13" name="Rectangle 12">
            <a:extLst>
              <a:ext uri="{FF2B5EF4-FFF2-40B4-BE49-F238E27FC236}">
                <a16:creationId xmlns:a16="http://schemas.microsoft.com/office/drawing/2014/main" id="{A13709F4-E77A-3C4A-9A45-51BAA148DBDF}"/>
              </a:ext>
            </a:extLst>
          </p:cNvPr>
          <p:cNvSpPr/>
          <p:nvPr/>
        </p:nvSpPr>
        <p:spPr>
          <a:xfrm>
            <a:off x="5966111" y="557327"/>
            <a:ext cx="979858" cy="75685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Change Control</a:t>
            </a:r>
          </a:p>
        </p:txBody>
      </p:sp>
      <p:sp>
        <p:nvSpPr>
          <p:cNvPr id="16" name="Rectangle 15">
            <a:extLst>
              <a:ext uri="{FF2B5EF4-FFF2-40B4-BE49-F238E27FC236}">
                <a16:creationId xmlns:a16="http://schemas.microsoft.com/office/drawing/2014/main" id="{17ADC870-E6E0-CF4A-96A8-9F18A7812CB9}"/>
              </a:ext>
            </a:extLst>
          </p:cNvPr>
          <p:cNvSpPr/>
          <p:nvPr/>
        </p:nvSpPr>
        <p:spPr>
          <a:xfrm>
            <a:off x="2795350" y="4091056"/>
            <a:ext cx="1320886"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Procurement Update</a:t>
            </a:r>
          </a:p>
        </p:txBody>
      </p:sp>
      <p:sp>
        <p:nvSpPr>
          <p:cNvPr id="17" name="Rectangle 16">
            <a:extLst>
              <a:ext uri="{FF2B5EF4-FFF2-40B4-BE49-F238E27FC236}">
                <a16:creationId xmlns:a16="http://schemas.microsoft.com/office/drawing/2014/main" id="{36B81E12-F49F-5A48-821B-06749DD542C0}"/>
              </a:ext>
            </a:extLst>
          </p:cNvPr>
          <p:cNvSpPr/>
          <p:nvPr/>
        </p:nvSpPr>
        <p:spPr>
          <a:xfrm>
            <a:off x="6322420" y="3209795"/>
            <a:ext cx="1433503" cy="409562"/>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Procurement Vehicles</a:t>
            </a:r>
          </a:p>
        </p:txBody>
      </p:sp>
      <p:sp>
        <p:nvSpPr>
          <p:cNvPr id="18" name="Rectangle 17">
            <a:extLst>
              <a:ext uri="{FF2B5EF4-FFF2-40B4-BE49-F238E27FC236}">
                <a16:creationId xmlns:a16="http://schemas.microsoft.com/office/drawing/2014/main" id="{616D7F4E-1896-F846-BBDE-C20679F9C049}"/>
              </a:ext>
            </a:extLst>
          </p:cNvPr>
          <p:cNvSpPr/>
          <p:nvPr/>
        </p:nvSpPr>
        <p:spPr>
          <a:xfrm>
            <a:off x="7869049" y="2631206"/>
            <a:ext cx="1143902" cy="50918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Project Team</a:t>
            </a:r>
          </a:p>
          <a:p>
            <a:pPr algn="ctr"/>
            <a:r>
              <a:rPr lang="en-US" sz="1200" b="1" dirty="0">
                <a:solidFill>
                  <a:schemeClr val="tx1"/>
                </a:solidFill>
                <a:latin typeface="Gill Sans MT" panose="020B0502020104020203" pitchFamily="34" charset="77"/>
              </a:rPr>
              <a:t>Meeting</a:t>
            </a:r>
          </a:p>
        </p:txBody>
      </p:sp>
      <p:sp>
        <p:nvSpPr>
          <p:cNvPr id="19" name="Rectangle 18">
            <a:extLst>
              <a:ext uri="{FF2B5EF4-FFF2-40B4-BE49-F238E27FC236}">
                <a16:creationId xmlns:a16="http://schemas.microsoft.com/office/drawing/2014/main" id="{78E5A3CF-A064-1242-81C8-4511D84CF095}"/>
              </a:ext>
            </a:extLst>
          </p:cNvPr>
          <p:cNvSpPr/>
          <p:nvPr/>
        </p:nvSpPr>
        <p:spPr>
          <a:xfrm>
            <a:off x="9422292" y="228589"/>
            <a:ext cx="1433503" cy="83712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a:t>
            </a:r>
          </a:p>
          <a:p>
            <a:pPr algn="ctr"/>
            <a:r>
              <a:rPr lang="en-US" sz="1200" dirty="0">
                <a:solidFill>
                  <a:schemeClr val="tx1"/>
                </a:solidFill>
                <a:latin typeface="Gill Sans MT" panose="020B0502020104020203" pitchFamily="34" charset="77"/>
              </a:rPr>
              <a:t>Audit No 5</a:t>
            </a:r>
          </a:p>
        </p:txBody>
      </p:sp>
      <p:sp>
        <p:nvSpPr>
          <p:cNvPr id="22" name="Rectangle 21">
            <a:extLst>
              <a:ext uri="{FF2B5EF4-FFF2-40B4-BE49-F238E27FC236}">
                <a16:creationId xmlns:a16="http://schemas.microsoft.com/office/drawing/2014/main" id="{2BBAA48B-C393-0244-BFA6-87E8AB555C5E}"/>
              </a:ext>
            </a:extLst>
          </p:cNvPr>
          <p:cNvSpPr/>
          <p:nvPr/>
        </p:nvSpPr>
        <p:spPr>
          <a:xfrm>
            <a:off x="895882" y="1867763"/>
            <a:ext cx="1509357" cy="837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Technical Design Project Work Stage 4</a:t>
            </a:r>
          </a:p>
        </p:txBody>
      </p:sp>
      <p:cxnSp>
        <p:nvCxnSpPr>
          <p:cNvPr id="25" name="Straight Arrow Connector 24">
            <a:extLst>
              <a:ext uri="{FF2B5EF4-FFF2-40B4-BE49-F238E27FC236}">
                <a16:creationId xmlns:a16="http://schemas.microsoft.com/office/drawing/2014/main" id="{31E2E591-0EEC-8E48-94C7-8807445D83D6}"/>
              </a:ext>
            </a:extLst>
          </p:cNvPr>
          <p:cNvCxnSpPr>
            <a:cxnSpLocks/>
          </p:cNvCxnSpPr>
          <p:nvPr/>
        </p:nvCxnSpPr>
        <p:spPr>
          <a:xfrm>
            <a:off x="9337540" y="5045284"/>
            <a:ext cx="2329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1F9D3F3-5C12-A94C-B59B-708EDB3275FC}"/>
              </a:ext>
            </a:extLst>
          </p:cNvPr>
          <p:cNvCxnSpPr>
            <a:cxnSpLocks/>
            <a:endCxn id="13" idx="3"/>
          </p:cNvCxnSpPr>
          <p:nvPr/>
        </p:nvCxnSpPr>
        <p:spPr>
          <a:xfrm flipH="1">
            <a:off x="6945969" y="935756"/>
            <a:ext cx="2154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DF079E-9520-E84F-869E-793F6E7E958D}"/>
              </a:ext>
            </a:extLst>
          </p:cNvPr>
          <p:cNvCxnSpPr>
            <a:cxnSpLocks/>
          </p:cNvCxnSpPr>
          <p:nvPr/>
        </p:nvCxnSpPr>
        <p:spPr>
          <a:xfrm flipH="1">
            <a:off x="7080387" y="5290845"/>
            <a:ext cx="1084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D0DC7FE-2346-4447-9B32-9D57C599B227}"/>
              </a:ext>
            </a:extLst>
          </p:cNvPr>
          <p:cNvCxnSpPr>
            <a:cxnSpLocks/>
          </p:cNvCxnSpPr>
          <p:nvPr/>
        </p:nvCxnSpPr>
        <p:spPr>
          <a:xfrm flipV="1">
            <a:off x="749839" y="1651609"/>
            <a:ext cx="0" cy="7636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7996488-2B12-0241-B511-94E94197EE9A}"/>
              </a:ext>
            </a:extLst>
          </p:cNvPr>
          <p:cNvCxnSpPr>
            <a:cxnSpLocks/>
          </p:cNvCxnSpPr>
          <p:nvPr/>
        </p:nvCxnSpPr>
        <p:spPr>
          <a:xfrm>
            <a:off x="700977" y="2590111"/>
            <a:ext cx="0" cy="3692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73B4307-7A3E-604E-BCBC-3D32DD84BBBE}"/>
              </a:ext>
            </a:extLst>
          </p:cNvPr>
          <p:cNvCxnSpPr>
            <a:cxnSpLocks/>
          </p:cNvCxnSpPr>
          <p:nvPr/>
        </p:nvCxnSpPr>
        <p:spPr>
          <a:xfrm>
            <a:off x="6316603" y="2033410"/>
            <a:ext cx="26075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B5CAE6C-2BAB-9F42-BFAE-A4A62F5F223C}"/>
              </a:ext>
            </a:extLst>
          </p:cNvPr>
          <p:cNvCxnSpPr>
            <a:cxnSpLocks/>
          </p:cNvCxnSpPr>
          <p:nvPr/>
        </p:nvCxnSpPr>
        <p:spPr>
          <a:xfrm>
            <a:off x="10139043" y="1056062"/>
            <a:ext cx="0" cy="11701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48FE17-526D-764E-B9A4-F8D2ED2B947A}"/>
              </a:ext>
            </a:extLst>
          </p:cNvPr>
          <p:cNvCxnSpPr>
            <a:cxnSpLocks/>
          </p:cNvCxnSpPr>
          <p:nvPr/>
        </p:nvCxnSpPr>
        <p:spPr>
          <a:xfrm flipH="1">
            <a:off x="10960186" y="4292833"/>
            <a:ext cx="2772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0C7ADA5-F7EB-9A4B-A23F-AEAE255EE602}"/>
              </a:ext>
            </a:extLst>
          </p:cNvPr>
          <p:cNvCxnSpPr>
            <a:cxnSpLocks/>
          </p:cNvCxnSpPr>
          <p:nvPr/>
        </p:nvCxnSpPr>
        <p:spPr>
          <a:xfrm flipH="1">
            <a:off x="3373887" y="2504130"/>
            <a:ext cx="1" cy="16018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302E03C-625F-AF4E-A267-70956812C0EE}"/>
              </a:ext>
            </a:extLst>
          </p:cNvPr>
          <p:cNvCxnSpPr>
            <a:cxnSpLocks/>
          </p:cNvCxnSpPr>
          <p:nvPr/>
        </p:nvCxnSpPr>
        <p:spPr>
          <a:xfrm>
            <a:off x="5428068" y="2245652"/>
            <a:ext cx="0" cy="6039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403B9FF-A395-C641-B00F-D8511BF1E518}"/>
              </a:ext>
            </a:extLst>
          </p:cNvPr>
          <p:cNvCxnSpPr>
            <a:cxnSpLocks/>
          </p:cNvCxnSpPr>
          <p:nvPr/>
        </p:nvCxnSpPr>
        <p:spPr>
          <a:xfrm>
            <a:off x="4252628" y="2259766"/>
            <a:ext cx="45016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6F0939F-B872-034A-8336-3EEF3638C169}"/>
              </a:ext>
            </a:extLst>
          </p:cNvPr>
          <p:cNvCxnSpPr>
            <a:cxnSpLocks/>
          </p:cNvCxnSpPr>
          <p:nvPr/>
        </p:nvCxnSpPr>
        <p:spPr>
          <a:xfrm flipH="1">
            <a:off x="672355" y="2561438"/>
            <a:ext cx="2404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6CF28E93-989B-0E42-AB04-732A30104391}"/>
              </a:ext>
            </a:extLst>
          </p:cNvPr>
          <p:cNvCxnSpPr>
            <a:cxnSpLocks/>
          </p:cNvCxnSpPr>
          <p:nvPr/>
        </p:nvCxnSpPr>
        <p:spPr>
          <a:xfrm>
            <a:off x="9612411" y="3539573"/>
            <a:ext cx="63943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3DB1CACC-9124-4641-B11F-D6280ADBACEB}"/>
              </a:ext>
            </a:extLst>
          </p:cNvPr>
          <p:cNvCxnSpPr>
            <a:cxnSpLocks/>
          </p:cNvCxnSpPr>
          <p:nvPr/>
        </p:nvCxnSpPr>
        <p:spPr>
          <a:xfrm flipV="1">
            <a:off x="10855795" y="3758223"/>
            <a:ext cx="9910" cy="10436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2ADF84F-35F8-B44E-8985-6EEF3F08726C}"/>
              </a:ext>
            </a:extLst>
          </p:cNvPr>
          <p:cNvCxnSpPr>
            <a:cxnSpLocks/>
          </p:cNvCxnSpPr>
          <p:nvPr/>
        </p:nvCxnSpPr>
        <p:spPr>
          <a:xfrm>
            <a:off x="4382465" y="221997"/>
            <a:ext cx="0" cy="54269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EADC4C7-2283-A447-9443-B203668E8E32}"/>
              </a:ext>
            </a:extLst>
          </p:cNvPr>
          <p:cNvCxnSpPr>
            <a:cxnSpLocks/>
          </p:cNvCxnSpPr>
          <p:nvPr/>
        </p:nvCxnSpPr>
        <p:spPr>
          <a:xfrm>
            <a:off x="6316603" y="1370638"/>
            <a:ext cx="0" cy="6533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7F86ED1-4F51-3C48-8E98-013ECD1A20A8}"/>
              </a:ext>
            </a:extLst>
          </p:cNvPr>
          <p:cNvCxnSpPr>
            <a:cxnSpLocks/>
          </p:cNvCxnSpPr>
          <p:nvPr/>
        </p:nvCxnSpPr>
        <p:spPr>
          <a:xfrm flipV="1">
            <a:off x="2405239" y="2412239"/>
            <a:ext cx="526503" cy="29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67DE5E8-D99A-0942-BB51-E18630B170B9}"/>
              </a:ext>
            </a:extLst>
          </p:cNvPr>
          <p:cNvCxnSpPr>
            <a:cxnSpLocks/>
            <a:stCxn id="147" idx="3"/>
          </p:cNvCxnSpPr>
          <p:nvPr/>
        </p:nvCxnSpPr>
        <p:spPr>
          <a:xfrm>
            <a:off x="9586903" y="2225296"/>
            <a:ext cx="998342" cy="19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CCD39A7-CE0F-E240-8CB2-72C86F4BCD11}"/>
              </a:ext>
            </a:extLst>
          </p:cNvPr>
          <p:cNvCxnSpPr>
            <a:cxnSpLocks/>
          </p:cNvCxnSpPr>
          <p:nvPr/>
        </p:nvCxnSpPr>
        <p:spPr>
          <a:xfrm flipH="1">
            <a:off x="2405239" y="2189567"/>
            <a:ext cx="2838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BC6EAF2-118B-8A42-A61D-2DD253342282}"/>
              </a:ext>
            </a:extLst>
          </p:cNvPr>
          <p:cNvCxnSpPr>
            <a:cxnSpLocks/>
          </p:cNvCxnSpPr>
          <p:nvPr/>
        </p:nvCxnSpPr>
        <p:spPr>
          <a:xfrm>
            <a:off x="2124830" y="1230481"/>
            <a:ext cx="0" cy="6416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CA48FB3F-64EF-724A-B9C3-0908DC9C05C4}"/>
              </a:ext>
            </a:extLst>
          </p:cNvPr>
          <p:cNvSpPr/>
          <p:nvPr/>
        </p:nvSpPr>
        <p:spPr>
          <a:xfrm>
            <a:off x="4686695" y="1910539"/>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Tender/ITT</a:t>
            </a:r>
          </a:p>
          <a:p>
            <a:pPr algn="ctr"/>
            <a:r>
              <a:rPr lang="en-US" sz="1200" dirty="0">
                <a:solidFill>
                  <a:schemeClr val="tx1"/>
                </a:solidFill>
                <a:latin typeface="Gill Sans MT" panose="020B0502020104020203" pitchFamily="34" charset="77"/>
              </a:rPr>
              <a:t>Documentation</a:t>
            </a:r>
          </a:p>
        </p:txBody>
      </p:sp>
      <p:sp>
        <p:nvSpPr>
          <p:cNvPr id="84" name="Rectangle 83">
            <a:extLst>
              <a:ext uri="{FF2B5EF4-FFF2-40B4-BE49-F238E27FC236}">
                <a16:creationId xmlns:a16="http://schemas.microsoft.com/office/drawing/2014/main" id="{3CACB9FD-553B-9749-BCFD-ED72F4BF5C5B}"/>
              </a:ext>
            </a:extLst>
          </p:cNvPr>
          <p:cNvSpPr/>
          <p:nvPr/>
        </p:nvSpPr>
        <p:spPr>
          <a:xfrm>
            <a:off x="4837193" y="2852642"/>
            <a:ext cx="1136952" cy="36512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PEP Updates</a:t>
            </a:r>
          </a:p>
        </p:txBody>
      </p:sp>
      <p:sp>
        <p:nvSpPr>
          <p:cNvPr id="106" name="Rectangle 105">
            <a:extLst>
              <a:ext uri="{FF2B5EF4-FFF2-40B4-BE49-F238E27FC236}">
                <a16:creationId xmlns:a16="http://schemas.microsoft.com/office/drawing/2014/main" id="{E05387E2-C3E3-D147-88C3-96847BF3A698}"/>
              </a:ext>
            </a:extLst>
          </p:cNvPr>
          <p:cNvSpPr/>
          <p:nvPr/>
        </p:nvSpPr>
        <p:spPr>
          <a:xfrm>
            <a:off x="10236411" y="3262520"/>
            <a:ext cx="1433503" cy="504017"/>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FIVE</a:t>
            </a:r>
          </a:p>
        </p:txBody>
      </p:sp>
      <p:cxnSp>
        <p:nvCxnSpPr>
          <p:cNvPr id="107" name="Straight Arrow Connector 106">
            <a:extLst>
              <a:ext uri="{FF2B5EF4-FFF2-40B4-BE49-F238E27FC236}">
                <a16:creationId xmlns:a16="http://schemas.microsoft.com/office/drawing/2014/main" id="{7F661AD9-EB29-4849-A649-52491EDA1BE1}"/>
              </a:ext>
            </a:extLst>
          </p:cNvPr>
          <p:cNvCxnSpPr>
            <a:cxnSpLocks/>
          </p:cNvCxnSpPr>
          <p:nvPr/>
        </p:nvCxnSpPr>
        <p:spPr>
          <a:xfrm>
            <a:off x="7224839" y="952075"/>
            <a:ext cx="2523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58097841-6DB0-A34B-8E1A-F0BC7DE5D843}"/>
              </a:ext>
            </a:extLst>
          </p:cNvPr>
          <p:cNvSpPr/>
          <p:nvPr/>
        </p:nvSpPr>
        <p:spPr>
          <a:xfrm>
            <a:off x="11230383" y="3984913"/>
            <a:ext cx="840168" cy="67411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Team Review</a:t>
            </a:r>
          </a:p>
        </p:txBody>
      </p:sp>
      <p:sp>
        <p:nvSpPr>
          <p:cNvPr id="121" name="Rectangle 120">
            <a:extLst>
              <a:ext uri="{FF2B5EF4-FFF2-40B4-BE49-F238E27FC236}">
                <a16:creationId xmlns:a16="http://schemas.microsoft.com/office/drawing/2014/main" id="{1E31263A-2FF5-CB46-9D5D-0CC8E8C38D59}"/>
              </a:ext>
            </a:extLst>
          </p:cNvPr>
          <p:cNvSpPr/>
          <p:nvPr/>
        </p:nvSpPr>
        <p:spPr>
          <a:xfrm>
            <a:off x="8575652" y="4818754"/>
            <a:ext cx="836730" cy="48872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OJEU</a:t>
            </a:r>
          </a:p>
          <a:p>
            <a:pPr algn="ctr"/>
            <a:r>
              <a:rPr lang="en-US" sz="1200" dirty="0" err="1">
                <a:solidFill>
                  <a:schemeClr val="tx1"/>
                </a:solidFill>
                <a:latin typeface="Gill Sans MT" panose="020B0502020104020203" pitchFamily="34" charset="77"/>
              </a:rPr>
              <a:t>Req’s</a:t>
            </a:r>
            <a:endParaRPr lang="en-US" sz="1200" dirty="0">
              <a:solidFill>
                <a:schemeClr val="tx1"/>
              </a:solidFill>
              <a:latin typeface="Gill Sans MT" panose="020B0502020104020203" pitchFamily="34" charset="77"/>
            </a:endParaRPr>
          </a:p>
        </p:txBody>
      </p:sp>
      <p:cxnSp>
        <p:nvCxnSpPr>
          <p:cNvPr id="123" name="Straight Connector 122">
            <a:extLst>
              <a:ext uri="{FF2B5EF4-FFF2-40B4-BE49-F238E27FC236}">
                <a16:creationId xmlns:a16="http://schemas.microsoft.com/office/drawing/2014/main" id="{286E0C8A-7214-BE4D-8229-0E4DA14A6551}"/>
              </a:ext>
            </a:extLst>
          </p:cNvPr>
          <p:cNvCxnSpPr>
            <a:cxnSpLocks/>
          </p:cNvCxnSpPr>
          <p:nvPr/>
        </p:nvCxnSpPr>
        <p:spPr>
          <a:xfrm flipH="1">
            <a:off x="7771001" y="3318926"/>
            <a:ext cx="7101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6E03DFD-6F20-824E-8B01-67022B815C16}"/>
              </a:ext>
            </a:extLst>
          </p:cNvPr>
          <p:cNvCxnSpPr>
            <a:cxnSpLocks/>
          </p:cNvCxnSpPr>
          <p:nvPr/>
        </p:nvCxnSpPr>
        <p:spPr>
          <a:xfrm>
            <a:off x="8387146" y="4234595"/>
            <a:ext cx="0" cy="853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0FB27CBD-737C-C041-A28B-D1112584B60E}"/>
              </a:ext>
            </a:extLst>
          </p:cNvPr>
          <p:cNvCxnSpPr>
            <a:cxnSpLocks/>
          </p:cNvCxnSpPr>
          <p:nvPr/>
        </p:nvCxnSpPr>
        <p:spPr>
          <a:xfrm>
            <a:off x="8344092" y="5100738"/>
            <a:ext cx="2665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8F2466F9-B6BA-0246-A4AE-87C61461F5A4}"/>
              </a:ext>
            </a:extLst>
          </p:cNvPr>
          <p:cNvCxnSpPr>
            <a:cxnSpLocks/>
          </p:cNvCxnSpPr>
          <p:nvPr/>
        </p:nvCxnSpPr>
        <p:spPr>
          <a:xfrm>
            <a:off x="10953162" y="4292833"/>
            <a:ext cx="0" cy="5198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DE0C506E-932E-DE47-B05B-569C358A9A6B}"/>
              </a:ext>
            </a:extLst>
          </p:cNvPr>
          <p:cNvCxnSpPr>
            <a:cxnSpLocks/>
            <a:endCxn id="134" idx="2"/>
          </p:cNvCxnSpPr>
          <p:nvPr/>
        </p:nvCxnSpPr>
        <p:spPr>
          <a:xfrm flipV="1">
            <a:off x="8165336" y="4552514"/>
            <a:ext cx="1" cy="7549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E49E9298-51A6-7B49-A0C8-60A6B593161D}"/>
              </a:ext>
            </a:extLst>
          </p:cNvPr>
          <p:cNvCxnSpPr>
            <a:cxnSpLocks/>
          </p:cNvCxnSpPr>
          <p:nvPr/>
        </p:nvCxnSpPr>
        <p:spPr>
          <a:xfrm flipV="1">
            <a:off x="5721401" y="4585504"/>
            <a:ext cx="0" cy="7276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43966C5A-DB09-ED4D-9F90-38B472715951}"/>
              </a:ext>
            </a:extLst>
          </p:cNvPr>
          <p:cNvCxnSpPr>
            <a:cxnSpLocks/>
          </p:cNvCxnSpPr>
          <p:nvPr/>
        </p:nvCxnSpPr>
        <p:spPr>
          <a:xfrm flipV="1">
            <a:off x="2711578" y="1797142"/>
            <a:ext cx="0" cy="3924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577B08FB-A756-BB41-8B54-BD2844A77CB6}"/>
              </a:ext>
            </a:extLst>
          </p:cNvPr>
          <p:cNvCxnSpPr>
            <a:cxnSpLocks/>
          </p:cNvCxnSpPr>
          <p:nvPr/>
        </p:nvCxnSpPr>
        <p:spPr>
          <a:xfrm flipH="1">
            <a:off x="2124830" y="1230481"/>
            <a:ext cx="3279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73D53B9F-6B3E-DC41-AABE-A4A04BCCA0AD}"/>
              </a:ext>
            </a:extLst>
          </p:cNvPr>
          <p:cNvCxnSpPr>
            <a:cxnSpLocks/>
          </p:cNvCxnSpPr>
          <p:nvPr/>
        </p:nvCxnSpPr>
        <p:spPr>
          <a:xfrm>
            <a:off x="7161416" y="935755"/>
            <a:ext cx="0" cy="985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Rectangle 146">
            <a:extLst>
              <a:ext uri="{FF2B5EF4-FFF2-40B4-BE49-F238E27FC236}">
                <a16:creationId xmlns:a16="http://schemas.microsoft.com/office/drawing/2014/main" id="{0A1196F7-ADE1-5644-9C25-5C3291787B3F}"/>
              </a:ext>
            </a:extLst>
          </p:cNvPr>
          <p:cNvSpPr/>
          <p:nvPr/>
        </p:nvSpPr>
        <p:spPr>
          <a:xfrm>
            <a:off x="8153400" y="1970705"/>
            <a:ext cx="1433503" cy="50918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a:t>
            </a:r>
          </a:p>
          <a:p>
            <a:pPr algn="ctr"/>
            <a:r>
              <a:rPr lang="en-US" sz="1200" dirty="0">
                <a:solidFill>
                  <a:schemeClr val="tx1"/>
                </a:solidFill>
                <a:latin typeface="Gill Sans MT" panose="020B0502020104020203" pitchFamily="34" charset="77"/>
              </a:rPr>
              <a:t>Meeting</a:t>
            </a:r>
          </a:p>
        </p:txBody>
      </p:sp>
      <p:cxnSp>
        <p:nvCxnSpPr>
          <p:cNvPr id="148" name="Straight Arrow Connector 147">
            <a:extLst>
              <a:ext uri="{FF2B5EF4-FFF2-40B4-BE49-F238E27FC236}">
                <a16:creationId xmlns:a16="http://schemas.microsoft.com/office/drawing/2014/main" id="{59F74FF7-6FCE-A747-B95B-0415CC4AC1BF}"/>
              </a:ext>
            </a:extLst>
          </p:cNvPr>
          <p:cNvCxnSpPr>
            <a:cxnSpLocks/>
          </p:cNvCxnSpPr>
          <p:nvPr/>
        </p:nvCxnSpPr>
        <p:spPr>
          <a:xfrm>
            <a:off x="8112314" y="3415489"/>
            <a:ext cx="0" cy="5472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CB62650E-28CE-AD45-87ED-365A927F43C7}"/>
              </a:ext>
            </a:extLst>
          </p:cNvPr>
          <p:cNvCxnSpPr>
            <a:cxnSpLocks/>
          </p:cNvCxnSpPr>
          <p:nvPr/>
        </p:nvCxnSpPr>
        <p:spPr>
          <a:xfrm flipV="1">
            <a:off x="8491134" y="3148080"/>
            <a:ext cx="0" cy="1875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Rectangle 155">
            <a:extLst>
              <a:ext uri="{FF2B5EF4-FFF2-40B4-BE49-F238E27FC236}">
                <a16:creationId xmlns:a16="http://schemas.microsoft.com/office/drawing/2014/main" id="{3DD7B62D-CED4-2E4E-8172-D332B816181E}"/>
              </a:ext>
            </a:extLst>
          </p:cNvPr>
          <p:cNvSpPr/>
          <p:nvPr/>
        </p:nvSpPr>
        <p:spPr>
          <a:xfrm>
            <a:off x="5007126" y="3976233"/>
            <a:ext cx="1433503" cy="587408"/>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Contractor Procurement</a:t>
            </a:r>
          </a:p>
        </p:txBody>
      </p:sp>
      <p:sp>
        <p:nvSpPr>
          <p:cNvPr id="109" name="Rectangle 108">
            <a:extLst>
              <a:ext uri="{FF2B5EF4-FFF2-40B4-BE49-F238E27FC236}">
                <a16:creationId xmlns:a16="http://schemas.microsoft.com/office/drawing/2014/main" id="{240C4608-7523-B44E-A222-121206D14B43}"/>
              </a:ext>
            </a:extLst>
          </p:cNvPr>
          <p:cNvSpPr/>
          <p:nvPr/>
        </p:nvSpPr>
        <p:spPr>
          <a:xfrm>
            <a:off x="579549" y="3895039"/>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E7EA7F02-9A79-B149-9312-EF1F81B42B60}"/>
              </a:ext>
            </a:extLst>
          </p:cNvPr>
          <p:cNvSpPr/>
          <p:nvPr/>
        </p:nvSpPr>
        <p:spPr>
          <a:xfrm>
            <a:off x="579549" y="4241332"/>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6CA1F7A3-B2EA-D54E-928C-68DE90CA1535}"/>
              </a:ext>
            </a:extLst>
          </p:cNvPr>
          <p:cNvSpPr/>
          <p:nvPr/>
        </p:nvSpPr>
        <p:spPr>
          <a:xfrm>
            <a:off x="575989" y="4563643"/>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6BB1B810-4705-0C48-B11D-A8A16A0388D3}"/>
              </a:ext>
            </a:extLst>
          </p:cNvPr>
          <p:cNvSpPr/>
          <p:nvPr/>
        </p:nvSpPr>
        <p:spPr>
          <a:xfrm>
            <a:off x="575989" y="4885954"/>
            <a:ext cx="347720" cy="25929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0752A4DF-541B-AE4E-A135-595642D7EB28}"/>
              </a:ext>
            </a:extLst>
          </p:cNvPr>
          <p:cNvSpPr/>
          <p:nvPr/>
        </p:nvSpPr>
        <p:spPr>
          <a:xfrm>
            <a:off x="575979" y="5213336"/>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FE66A662-251F-4A41-85C2-32A41FC0724D}"/>
              </a:ext>
            </a:extLst>
          </p:cNvPr>
          <p:cNvSpPr/>
          <p:nvPr/>
        </p:nvSpPr>
        <p:spPr>
          <a:xfrm>
            <a:off x="575979" y="3570193"/>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a:extLst>
              <a:ext uri="{FF2B5EF4-FFF2-40B4-BE49-F238E27FC236}">
                <a16:creationId xmlns:a16="http://schemas.microsoft.com/office/drawing/2014/main" id="{037087FD-4702-2540-9B04-864E8A7361F6}"/>
              </a:ext>
            </a:extLst>
          </p:cNvPr>
          <p:cNvSpPr txBox="1"/>
          <p:nvPr/>
        </p:nvSpPr>
        <p:spPr>
          <a:xfrm>
            <a:off x="926718" y="3580323"/>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17" name="TextBox 116">
            <a:extLst>
              <a:ext uri="{FF2B5EF4-FFF2-40B4-BE49-F238E27FC236}">
                <a16:creationId xmlns:a16="http://schemas.microsoft.com/office/drawing/2014/main" id="{B2ECC0EB-EB5A-B34D-99EB-3B0446A15A26}"/>
              </a:ext>
            </a:extLst>
          </p:cNvPr>
          <p:cNvSpPr txBox="1"/>
          <p:nvPr/>
        </p:nvSpPr>
        <p:spPr>
          <a:xfrm>
            <a:off x="924432" y="3899973"/>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18" name="TextBox 117">
            <a:extLst>
              <a:ext uri="{FF2B5EF4-FFF2-40B4-BE49-F238E27FC236}">
                <a16:creationId xmlns:a16="http://schemas.microsoft.com/office/drawing/2014/main" id="{96996971-C5E0-494B-A7A9-6D140447C17B}"/>
              </a:ext>
            </a:extLst>
          </p:cNvPr>
          <p:cNvSpPr txBox="1"/>
          <p:nvPr/>
        </p:nvSpPr>
        <p:spPr>
          <a:xfrm>
            <a:off x="936319" y="4570180"/>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19" name="TextBox 118">
            <a:extLst>
              <a:ext uri="{FF2B5EF4-FFF2-40B4-BE49-F238E27FC236}">
                <a16:creationId xmlns:a16="http://schemas.microsoft.com/office/drawing/2014/main" id="{304E9A13-EE7B-A347-9EDF-AF84917A06C1}"/>
              </a:ext>
            </a:extLst>
          </p:cNvPr>
          <p:cNvSpPr txBox="1"/>
          <p:nvPr/>
        </p:nvSpPr>
        <p:spPr>
          <a:xfrm>
            <a:off x="938100" y="4880127"/>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20" name="TextBox 119">
            <a:extLst>
              <a:ext uri="{FF2B5EF4-FFF2-40B4-BE49-F238E27FC236}">
                <a16:creationId xmlns:a16="http://schemas.microsoft.com/office/drawing/2014/main" id="{DDDBBC2B-C0EC-7C41-81B6-8158615F7191}"/>
              </a:ext>
            </a:extLst>
          </p:cNvPr>
          <p:cNvSpPr txBox="1"/>
          <p:nvPr/>
        </p:nvSpPr>
        <p:spPr>
          <a:xfrm>
            <a:off x="936319" y="5212228"/>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
        <p:nvSpPr>
          <p:cNvPr id="122" name="TextBox 121">
            <a:extLst>
              <a:ext uri="{FF2B5EF4-FFF2-40B4-BE49-F238E27FC236}">
                <a16:creationId xmlns:a16="http://schemas.microsoft.com/office/drawing/2014/main" id="{BBA3B11F-1047-9E4C-B16C-E54766236D1E}"/>
              </a:ext>
            </a:extLst>
          </p:cNvPr>
          <p:cNvSpPr txBox="1"/>
          <p:nvPr/>
        </p:nvSpPr>
        <p:spPr>
          <a:xfrm>
            <a:off x="961617" y="4245260"/>
            <a:ext cx="788999" cy="246221"/>
          </a:xfrm>
          <a:prstGeom prst="rect">
            <a:avLst/>
          </a:prstGeom>
          <a:noFill/>
        </p:spPr>
        <p:txBody>
          <a:bodyPr wrap="none" rtlCol="0">
            <a:spAutoFit/>
          </a:bodyPr>
          <a:lstStyle/>
          <a:p>
            <a:r>
              <a:rPr lang="en-US" sz="1000" dirty="0">
                <a:latin typeface="Gill Sans MT" panose="020B0502020104020203" pitchFamily="34" charset="77"/>
              </a:rPr>
              <a:t>Documents</a:t>
            </a:r>
          </a:p>
        </p:txBody>
      </p:sp>
      <p:cxnSp>
        <p:nvCxnSpPr>
          <p:cNvPr id="124" name="Straight Connector 123">
            <a:extLst>
              <a:ext uri="{FF2B5EF4-FFF2-40B4-BE49-F238E27FC236}">
                <a16:creationId xmlns:a16="http://schemas.microsoft.com/office/drawing/2014/main" id="{161FF90E-82E3-1C4B-AFE4-F89C37B34178}"/>
              </a:ext>
            </a:extLst>
          </p:cNvPr>
          <p:cNvCxnSpPr>
            <a:cxnSpLocks/>
          </p:cNvCxnSpPr>
          <p:nvPr/>
        </p:nvCxnSpPr>
        <p:spPr>
          <a:xfrm flipH="1">
            <a:off x="731317" y="2415212"/>
            <a:ext cx="2404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B4251E58-B2DC-6E4C-BDCF-FD058694AE52}"/>
              </a:ext>
            </a:extLst>
          </p:cNvPr>
          <p:cNvCxnSpPr>
            <a:cxnSpLocks/>
          </p:cNvCxnSpPr>
          <p:nvPr/>
        </p:nvCxnSpPr>
        <p:spPr>
          <a:xfrm>
            <a:off x="6130802" y="2206263"/>
            <a:ext cx="4334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E599091E-7C07-DD49-918E-B1F299AB1ABF}"/>
              </a:ext>
            </a:extLst>
          </p:cNvPr>
          <p:cNvSpPr/>
          <p:nvPr/>
        </p:nvSpPr>
        <p:spPr>
          <a:xfrm>
            <a:off x="6589582" y="1921375"/>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Pre-Tender</a:t>
            </a:r>
          </a:p>
          <a:p>
            <a:pPr algn="ctr"/>
            <a:r>
              <a:rPr lang="en-US" sz="1200" dirty="0">
                <a:solidFill>
                  <a:schemeClr val="tx1"/>
                </a:solidFill>
                <a:latin typeface="Gill Sans MT" panose="020B0502020104020203" pitchFamily="34" charset="77"/>
              </a:rPr>
              <a:t>Cost Report</a:t>
            </a:r>
          </a:p>
        </p:txBody>
      </p:sp>
      <p:sp>
        <p:nvSpPr>
          <p:cNvPr id="130" name="Rectangle 129">
            <a:extLst>
              <a:ext uri="{FF2B5EF4-FFF2-40B4-BE49-F238E27FC236}">
                <a16:creationId xmlns:a16="http://schemas.microsoft.com/office/drawing/2014/main" id="{1EDBD650-ABC8-8740-B909-7D2FC3DFB67B}"/>
              </a:ext>
            </a:extLst>
          </p:cNvPr>
          <p:cNvSpPr/>
          <p:nvPr/>
        </p:nvSpPr>
        <p:spPr>
          <a:xfrm>
            <a:off x="10568598" y="1951280"/>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5</a:t>
            </a:r>
          </a:p>
        </p:txBody>
      </p:sp>
      <p:sp>
        <p:nvSpPr>
          <p:cNvPr id="134" name="Rectangle 133">
            <a:extLst>
              <a:ext uri="{FF2B5EF4-FFF2-40B4-BE49-F238E27FC236}">
                <a16:creationId xmlns:a16="http://schemas.microsoft.com/office/drawing/2014/main" id="{64A2F565-ECDE-154A-9135-1DEAF415BCD9}"/>
              </a:ext>
            </a:extLst>
          </p:cNvPr>
          <p:cNvSpPr/>
          <p:nvPr/>
        </p:nvSpPr>
        <p:spPr>
          <a:xfrm>
            <a:off x="7448585" y="3965106"/>
            <a:ext cx="1433503" cy="587408"/>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Purchasing Notifications</a:t>
            </a:r>
          </a:p>
        </p:txBody>
      </p:sp>
      <p:sp>
        <p:nvSpPr>
          <p:cNvPr id="137" name="Rectangle 136">
            <a:extLst>
              <a:ext uri="{FF2B5EF4-FFF2-40B4-BE49-F238E27FC236}">
                <a16:creationId xmlns:a16="http://schemas.microsoft.com/office/drawing/2014/main" id="{A214B8A9-3819-424D-B4B9-F40788F84505}"/>
              </a:ext>
            </a:extLst>
          </p:cNvPr>
          <p:cNvSpPr/>
          <p:nvPr/>
        </p:nvSpPr>
        <p:spPr>
          <a:xfrm>
            <a:off x="6337498" y="4972569"/>
            <a:ext cx="1433503" cy="587408"/>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Financial Regulations</a:t>
            </a:r>
          </a:p>
        </p:txBody>
      </p:sp>
      <p:cxnSp>
        <p:nvCxnSpPr>
          <p:cNvPr id="140" name="Straight Connector 139">
            <a:extLst>
              <a:ext uri="{FF2B5EF4-FFF2-40B4-BE49-F238E27FC236}">
                <a16:creationId xmlns:a16="http://schemas.microsoft.com/office/drawing/2014/main" id="{5D7F8DE1-505F-7A46-95E2-47BF552A39B5}"/>
              </a:ext>
            </a:extLst>
          </p:cNvPr>
          <p:cNvCxnSpPr>
            <a:cxnSpLocks/>
          </p:cNvCxnSpPr>
          <p:nvPr/>
        </p:nvCxnSpPr>
        <p:spPr>
          <a:xfrm flipH="1">
            <a:off x="5723877" y="5293369"/>
            <a:ext cx="61362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CDB8CEF-811A-444B-97D1-9DD76CA51A05}"/>
              </a:ext>
            </a:extLst>
          </p:cNvPr>
          <p:cNvCxnSpPr>
            <a:cxnSpLocks/>
          </p:cNvCxnSpPr>
          <p:nvPr/>
        </p:nvCxnSpPr>
        <p:spPr>
          <a:xfrm>
            <a:off x="5723877" y="3429000"/>
            <a:ext cx="630" cy="5202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75878A5-2628-9544-81E9-CA861D2CC592}"/>
              </a:ext>
            </a:extLst>
          </p:cNvPr>
          <p:cNvCxnSpPr>
            <a:cxnSpLocks/>
          </p:cNvCxnSpPr>
          <p:nvPr/>
        </p:nvCxnSpPr>
        <p:spPr>
          <a:xfrm flipH="1">
            <a:off x="7755923" y="3401248"/>
            <a:ext cx="3681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1E2EBE3A-1226-CF4A-93C0-ABB56293A0FE}"/>
              </a:ext>
            </a:extLst>
          </p:cNvPr>
          <p:cNvSpPr/>
          <p:nvPr/>
        </p:nvSpPr>
        <p:spPr>
          <a:xfrm>
            <a:off x="3893309" y="3372961"/>
            <a:ext cx="1010070" cy="488727"/>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Freeze</a:t>
            </a:r>
          </a:p>
        </p:txBody>
      </p:sp>
      <p:cxnSp>
        <p:nvCxnSpPr>
          <p:cNvPr id="151" name="Straight Arrow Connector 150">
            <a:extLst>
              <a:ext uri="{FF2B5EF4-FFF2-40B4-BE49-F238E27FC236}">
                <a16:creationId xmlns:a16="http://schemas.microsoft.com/office/drawing/2014/main" id="{6C843B1A-06DF-9C44-BF69-18932A4E3A10}"/>
              </a:ext>
            </a:extLst>
          </p:cNvPr>
          <p:cNvCxnSpPr>
            <a:cxnSpLocks/>
          </p:cNvCxnSpPr>
          <p:nvPr/>
        </p:nvCxnSpPr>
        <p:spPr>
          <a:xfrm>
            <a:off x="5721401" y="3427513"/>
            <a:ext cx="595202"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5" name="Rectangle 154">
            <a:extLst>
              <a:ext uri="{FF2B5EF4-FFF2-40B4-BE49-F238E27FC236}">
                <a16:creationId xmlns:a16="http://schemas.microsoft.com/office/drawing/2014/main" id="{8D4A950D-E6AB-BF4A-8628-9C007598F114}"/>
              </a:ext>
            </a:extLst>
          </p:cNvPr>
          <p:cNvSpPr/>
          <p:nvPr/>
        </p:nvSpPr>
        <p:spPr>
          <a:xfrm>
            <a:off x="8882088" y="3260704"/>
            <a:ext cx="1143902" cy="50918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Project Team</a:t>
            </a:r>
          </a:p>
          <a:p>
            <a:pPr algn="ctr"/>
            <a:r>
              <a:rPr lang="en-US" sz="1200" b="1" dirty="0">
                <a:solidFill>
                  <a:schemeClr val="tx1"/>
                </a:solidFill>
                <a:latin typeface="Gill Sans MT" panose="020B0502020104020203" pitchFamily="34" charset="77"/>
              </a:rPr>
              <a:t>Meeting</a:t>
            </a:r>
          </a:p>
        </p:txBody>
      </p:sp>
      <p:sp>
        <p:nvSpPr>
          <p:cNvPr id="157" name="Rectangle 156">
            <a:extLst>
              <a:ext uri="{FF2B5EF4-FFF2-40B4-BE49-F238E27FC236}">
                <a16:creationId xmlns:a16="http://schemas.microsoft.com/office/drawing/2014/main" id="{6C7AC8BD-5F79-D84E-AD5F-4A3238C79DBB}"/>
              </a:ext>
            </a:extLst>
          </p:cNvPr>
          <p:cNvSpPr/>
          <p:nvPr/>
        </p:nvSpPr>
        <p:spPr>
          <a:xfrm>
            <a:off x="9563427" y="4812713"/>
            <a:ext cx="826819" cy="46514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OJEU</a:t>
            </a:r>
          </a:p>
          <a:p>
            <a:pPr algn="ctr"/>
            <a:r>
              <a:rPr lang="en-US" sz="1200" dirty="0">
                <a:solidFill>
                  <a:schemeClr val="tx1"/>
                </a:solidFill>
                <a:latin typeface="Gill Sans MT" panose="020B0502020104020203" pitchFamily="34" charset="77"/>
              </a:rPr>
              <a:t>Action</a:t>
            </a:r>
          </a:p>
        </p:txBody>
      </p:sp>
      <p:sp>
        <p:nvSpPr>
          <p:cNvPr id="158" name="Rectangle 157">
            <a:extLst>
              <a:ext uri="{FF2B5EF4-FFF2-40B4-BE49-F238E27FC236}">
                <a16:creationId xmlns:a16="http://schemas.microsoft.com/office/drawing/2014/main" id="{863FF0B5-C7D3-2845-A058-A5AA1CAA04A3}"/>
              </a:ext>
            </a:extLst>
          </p:cNvPr>
          <p:cNvSpPr/>
          <p:nvPr/>
        </p:nvSpPr>
        <p:spPr>
          <a:xfrm>
            <a:off x="10651611" y="4815406"/>
            <a:ext cx="836730" cy="46514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OJEU</a:t>
            </a:r>
          </a:p>
          <a:p>
            <a:pPr algn="ctr"/>
            <a:r>
              <a:rPr lang="en-US" sz="1200" dirty="0">
                <a:solidFill>
                  <a:schemeClr val="tx1"/>
                </a:solidFill>
                <a:latin typeface="Gill Sans MT" panose="020B0502020104020203" pitchFamily="34" charset="77"/>
              </a:rPr>
              <a:t>Selection</a:t>
            </a:r>
          </a:p>
        </p:txBody>
      </p:sp>
      <p:cxnSp>
        <p:nvCxnSpPr>
          <p:cNvPr id="171" name="Straight Arrow Connector 170">
            <a:extLst>
              <a:ext uri="{FF2B5EF4-FFF2-40B4-BE49-F238E27FC236}">
                <a16:creationId xmlns:a16="http://schemas.microsoft.com/office/drawing/2014/main" id="{31841AF2-38B0-254F-9937-793DFE4DDF58}"/>
              </a:ext>
            </a:extLst>
          </p:cNvPr>
          <p:cNvCxnSpPr>
            <a:cxnSpLocks/>
          </p:cNvCxnSpPr>
          <p:nvPr/>
        </p:nvCxnSpPr>
        <p:spPr>
          <a:xfrm>
            <a:off x="10418614" y="5057736"/>
            <a:ext cx="23299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2" name="Rectangle 171">
            <a:extLst>
              <a:ext uri="{FF2B5EF4-FFF2-40B4-BE49-F238E27FC236}">
                <a16:creationId xmlns:a16="http://schemas.microsoft.com/office/drawing/2014/main" id="{72C1A22F-CEB8-2D4B-A78A-EFC98351FA38}"/>
              </a:ext>
            </a:extLst>
          </p:cNvPr>
          <p:cNvSpPr/>
          <p:nvPr/>
        </p:nvSpPr>
        <p:spPr>
          <a:xfrm>
            <a:off x="7477234" y="561694"/>
            <a:ext cx="979858" cy="75685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Cost Plan</a:t>
            </a:r>
          </a:p>
          <a:p>
            <a:pPr algn="ctr"/>
            <a:r>
              <a:rPr lang="en-US" sz="1200" dirty="0">
                <a:solidFill>
                  <a:schemeClr val="tx1"/>
                </a:solidFill>
                <a:latin typeface="Gill Sans MT" panose="020B0502020104020203" pitchFamily="34" charset="77"/>
              </a:rPr>
              <a:t>Checks</a:t>
            </a:r>
          </a:p>
        </p:txBody>
      </p:sp>
      <p:cxnSp>
        <p:nvCxnSpPr>
          <p:cNvPr id="177" name="Straight Connector 176">
            <a:extLst>
              <a:ext uri="{FF2B5EF4-FFF2-40B4-BE49-F238E27FC236}">
                <a16:creationId xmlns:a16="http://schemas.microsoft.com/office/drawing/2014/main" id="{1D933370-0148-8D4D-9436-C149FB35BC01}"/>
              </a:ext>
            </a:extLst>
          </p:cNvPr>
          <p:cNvCxnSpPr>
            <a:cxnSpLocks/>
          </p:cNvCxnSpPr>
          <p:nvPr/>
        </p:nvCxnSpPr>
        <p:spPr>
          <a:xfrm>
            <a:off x="7217425" y="924032"/>
            <a:ext cx="0" cy="985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25FCDEA6-34B2-FC43-8071-0A6420AB6DCB}"/>
              </a:ext>
            </a:extLst>
          </p:cNvPr>
          <p:cNvSpPr/>
          <p:nvPr/>
        </p:nvSpPr>
        <p:spPr>
          <a:xfrm>
            <a:off x="4441895" y="1171990"/>
            <a:ext cx="1433503" cy="50918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a:t>
            </a:r>
          </a:p>
          <a:p>
            <a:pPr algn="ctr"/>
            <a:r>
              <a:rPr lang="en-US" sz="1200" dirty="0">
                <a:solidFill>
                  <a:schemeClr val="tx1"/>
                </a:solidFill>
                <a:latin typeface="Gill Sans MT" panose="020B0502020104020203" pitchFamily="34" charset="77"/>
              </a:rPr>
              <a:t>Meeting</a:t>
            </a:r>
          </a:p>
        </p:txBody>
      </p:sp>
      <p:cxnSp>
        <p:nvCxnSpPr>
          <p:cNvPr id="181" name="Straight Connector 180">
            <a:extLst>
              <a:ext uri="{FF2B5EF4-FFF2-40B4-BE49-F238E27FC236}">
                <a16:creationId xmlns:a16="http://schemas.microsoft.com/office/drawing/2014/main" id="{DC04AFB1-B829-B140-925A-00DA7BDD0F01}"/>
              </a:ext>
            </a:extLst>
          </p:cNvPr>
          <p:cNvCxnSpPr>
            <a:cxnSpLocks/>
          </p:cNvCxnSpPr>
          <p:nvPr/>
        </p:nvCxnSpPr>
        <p:spPr>
          <a:xfrm>
            <a:off x="4116236" y="1393901"/>
            <a:ext cx="0" cy="6068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E15BE29E-70D0-9F4D-AE47-A72E315C2C13}"/>
              </a:ext>
            </a:extLst>
          </p:cNvPr>
          <p:cNvCxnSpPr>
            <a:cxnSpLocks/>
          </p:cNvCxnSpPr>
          <p:nvPr/>
        </p:nvCxnSpPr>
        <p:spPr>
          <a:xfrm flipV="1">
            <a:off x="4108756" y="1388526"/>
            <a:ext cx="325726" cy="5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A5EAE03F-FAE7-4345-B172-254663A5E753}"/>
              </a:ext>
            </a:extLst>
          </p:cNvPr>
          <p:cNvCxnSpPr>
            <a:cxnSpLocks/>
          </p:cNvCxnSpPr>
          <p:nvPr/>
        </p:nvCxnSpPr>
        <p:spPr>
          <a:xfrm>
            <a:off x="5444318" y="1697316"/>
            <a:ext cx="0" cy="2240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69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2B156A-3195-2D4F-8BA5-AD237A03888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88ECEA81-FAAC-F54C-BCDD-028861A9D4EA}"/>
              </a:ext>
            </a:extLst>
          </p:cNvPr>
          <p:cNvSpPr>
            <a:spLocks noGrp="1"/>
          </p:cNvSpPr>
          <p:nvPr>
            <p:ph type="sldNum" sz="quarter" idx="12"/>
          </p:nvPr>
        </p:nvSpPr>
        <p:spPr/>
        <p:txBody>
          <a:bodyPr/>
          <a:lstStyle/>
          <a:p>
            <a:fld id="{E780DAB0-66C9-6248-A472-5F79E02CB431}" type="slidenum">
              <a:rPr lang="en-US" smtClean="0"/>
              <a:t>14</a:t>
            </a:fld>
            <a:endParaRPr lang="en-US"/>
          </a:p>
        </p:txBody>
      </p:sp>
      <p:pic>
        <p:nvPicPr>
          <p:cNvPr id="7" name="Picture 6" descr="A picture containing clipart&#13;&#10;&#13;&#10;Description automatically generated">
            <a:extLst>
              <a:ext uri="{FF2B5EF4-FFF2-40B4-BE49-F238E27FC236}">
                <a16:creationId xmlns:a16="http://schemas.microsoft.com/office/drawing/2014/main" id="{DE12D54F-0AD0-A24D-8450-ABDCF050E7D5}"/>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8" name="Rectangle 7">
            <a:extLst>
              <a:ext uri="{FF2B5EF4-FFF2-40B4-BE49-F238E27FC236}">
                <a16:creationId xmlns:a16="http://schemas.microsoft.com/office/drawing/2014/main" id="{4769A07A-6D9D-E441-B0DF-BF582D40A9E1}"/>
              </a:ext>
            </a:extLst>
          </p:cNvPr>
          <p:cNvSpPr/>
          <p:nvPr/>
        </p:nvSpPr>
        <p:spPr>
          <a:xfrm>
            <a:off x="115900" y="80596"/>
            <a:ext cx="3039331"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6 – </a:t>
            </a:r>
            <a:r>
              <a:rPr lang="en-US" sz="1200" dirty="0">
                <a:solidFill>
                  <a:schemeClr val="tx1"/>
                </a:solidFill>
                <a:latin typeface="Gill Sans MT" panose="020B0502020104020203" pitchFamily="34" charset="77"/>
              </a:rPr>
              <a:t>Tender Action</a:t>
            </a:r>
          </a:p>
          <a:p>
            <a:pPr algn="ctr"/>
            <a:r>
              <a:rPr lang="en-US" sz="1200" dirty="0">
                <a:solidFill>
                  <a:schemeClr val="tx1"/>
                </a:solidFill>
                <a:latin typeface="Gill Sans MT" panose="020B0502020104020203" pitchFamily="34" charset="77"/>
              </a:rPr>
              <a:t>(Project Work Stage 5)</a:t>
            </a:r>
          </a:p>
        </p:txBody>
      </p:sp>
      <p:sp>
        <p:nvSpPr>
          <p:cNvPr id="82" name="Rectangle 81">
            <a:extLst>
              <a:ext uri="{FF2B5EF4-FFF2-40B4-BE49-F238E27FC236}">
                <a16:creationId xmlns:a16="http://schemas.microsoft.com/office/drawing/2014/main" id="{CA48FB3F-64EF-724A-B9C3-0908DC9C05C4}"/>
              </a:ext>
            </a:extLst>
          </p:cNvPr>
          <p:cNvSpPr/>
          <p:nvPr/>
        </p:nvSpPr>
        <p:spPr>
          <a:xfrm>
            <a:off x="580355" y="2438197"/>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 Documentation</a:t>
            </a:r>
          </a:p>
        </p:txBody>
      </p:sp>
      <p:sp>
        <p:nvSpPr>
          <p:cNvPr id="109" name="Rectangle 108">
            <a:extLst>
              <a:ext uri="{FF2B5EF4-FFF2-40B4-BE49-F238E27FC236}">
                <a16:creationId xmlns:a16="http://schemas.microsoft.com/office/drawing/2014/main" id="{240C4608-7523-B44E-A222-121206D14B43}"/>
              </a:ext>
            </a:extLst>
          </p:cNvPr>
          <p:cNvSpPr/>
          <p:nvPr/>
        </p:nvSpPr>
        <p:spPr>
          <a:xfrm>
            <a:off x="579549" y="3895039"/>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E7EA7F02-9A79-B149-9312-EF1F81B42B60}"/>
              </a:ext>
            </a:extLst>
          </p:cNvPr>
          <p:cNvSpPr/>
          <p:nvPr/>
        </p:nvSpPr>
        <p:spPr>
          <a:xfrm>
            <a:off x="579549" y="4241332"/>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6CA1F7A3-B2EA-D54E-928C-68DE90CA1535}"/>
              </a:ext>
            </a:extLst>
          </p:cNvPr>
          <p:cNvSpPr/>
          <p:nvPr/>
        </p:nvSpPr>
        <p:spPr>
          <a:xfrm>
            <a:off x="575989" y="4563643"/>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6BB1B810-4705-0C48-B11D-A8A16A0388D3}"/>
              </a:ext>
            </a:extLst>
          </p:cNvPr>
          <p:cNvSpPr/>
          <p:nvPr/>
        </p:nvSpPr>
        <p:spPr>
          <a:xfrm>
            <a:off x="575989" y="4885954"/>
            <a:ext cx="347720" cy="25929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0752A4DF-541B-AE4E-A135-595642D7EB28}"/>
              </a:ext>
            </a:extLst>
          </p:cNvPr>
          <p:cNvSpPr/>
          <p:nvPr/>
        </p:nvSpPr>
        <p:spPr>
          <a:xfrm>
            <a:off x="575979" y="5213336"/>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FE66A662-251F-4A41-85C2-32A41FC0724D}"/>
              </a:ext>
            </a:extLst>
          </p:cNvPr>
          <p:cNvSpPr/>
          <p:nvPr/>
        </p:nvSpPr>
        <p:spPr>
          <a:xfrm>
            <a:off x="575979" y="3570193"/>
            <a:ext cx="347720" cy="2592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a:extLst>
              <a:ext uri="{FF2B5EF4-FFF2-40B4-BE49-F238E27FC236}">
                <a16:creationId xmlns:a16="http://schemas.microsoft.com/office/drawing/2014/main" id="{037087FD-4702-2540-9B04-864E8A7361F6}"/>
              </a:ext>
            </a:extLst>
          </p:cNvPr>
          <p:cNvSpPr txBox="1"/>
          <p:nvPr/>
        </p:nvSpPr>
        <p:spPr>
          <a:xfrm>
            <a:off x="926718" y="3580323"/>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17" name="TextBox 116">
            <a:extLst>
              <a:ext uri="{FF2B5EF4-FFF2-40B4-BE49-F238E27FC236}">
                <a16:creationId xmlns:a16="http://schemas.microsoft.com/office/drawing/2014/main" id="{B2ECC0EB-EB5A-B34D-99EB-3B0446A15A26}"/>
              </a:ext>
            </a:extLst>
          </p:cNvPr>
          <p:cNvSpPr txBox="1"/>
          <p:nvPr/>
        </p:nvSpPr>
        <p:spPr>
          <a:xfrm>
            <a:off x="924432" y="3899973"/>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18" name="TextBox 117">
            <a:extLst>
              <a:ext uri="{FF2B5EF4-FFF2-40B4-BE49-F238E27FC236}">
                <a16:creationId xmlns:a16="http://schemas.microsoft.com/office/drawing/2014/main" id="{96996971-C5E0-494B-A7A9-6D140447C17B}"/>
              </a:ext>
            </a:extLst>
          </p:cNvPr>
          <p:cNvSpPr txBox="1"/>
          <p:nvPr/>
        </p:nvSpPr>
        <p:spPr>
          <a:xfrm>
            <a:off x="936319" y="4570180"/>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19" name="TextBox 118">
            <a:extLst>
              <a:ext uri="{FF2B5EF4-FFF2-40B4-BE49-F238E27FC236}">
                <a16:creationId xmlns:a16="http://schemas.microsoft.com/office/drawing/2014/main" id="{304E9A13-EE7B-A347-9EDF-AF84917A06C1}"/>
              </a:ext>
            </a:extLst>
          </p:cNvPr>
          <p:cNvSpPr txBox="1"/>
          <p:nvPr/>
        </p:nvSpPr>
        <p:spPr>
          <a:xfrm>
            <a:off x="938100" y="4880127"/>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20" name="TextBox 119">
            <a:extLst>
              <a:ext uri="{FF2B5EF4-FFF2-40B4-BE49-F238E27FC236}">
                <a16:creationId xmlns:a16="http://schemas.microsoft.com/office/drawing/2014/main" id="{DDDBBC2B-C0EC-7C41-81B6-8158615F7191}"/>
              </a:ext>
            </a:extLst>
          </p:cNvPr>
          <p:cNvSpPr txBox="1"/>
          <p:nvPr/>
        </p:nvSpPr>
        <p:spPr>
          <a:xfrm>
            <a:off x="936319" y="5212228"/>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
        <p:nvSpPr>
          <p:cNvPr id="122" name="TextBox 121">
            <a:extLst>
              <a:ext uri="{FF2B5EF4-FFF2-40B4-BE49-F238E27FC236}">
                <a16:creationId xmlns:a16="http://schemas.microsoft.com/office/drawing/2014/main" id="{BBA3B11F-1047-9E4C-B16C-E54766236D1E}"/>
              </a:ext>
            </a:extLst>
          </p:cNvPr>
          <p:cNvSpPr txBox="1"/>
          <p:nvPr/>
        </p:nvSpPr>
        <p:spPr>
          <a:xfrm>
            <a:off x="961617" y="4245260"/>
            <a:ext cx="788999" cy="246221"/>
          </a:xfrm>
          <a:prstGeom prst="rect">
            <a:avLst/>
          </a:prstGeom>
          <a:noFill/>
        </p:spPr>
        <p:txBody>
          <a:bodyPr wrap="none" rtlCol="0">
            <a:spAutoFit/>
          </a:bodyPr>
          <a:lstStyle/>
          <a:p>
            <a:r>
              <a:rPr lang="en-US" sz="1000" dirty="0">
                <a:latin typeface="Gill Sans MT" panose="020B0502020104020203" pitchFamily="34" charset="77"/>
              </a:rPr>
              <a:t>Documents</a:t>
            </a:r>
          </a:p>
        </p:txBody>
      </p:sp>
      <p:sp>
        <p:nvSpPr>
          <p:cNvPr id="89" name="Rectangle 88">
            <a:extLst>
              <a:ext uri="{FF2B5EF4-FFF2-40B4-BE49-F238E27FC236}">
                <a16:creationId xmlns:a16="http://schemas.microsoft.com/office/drawing/2014/main" id="{A33CA8AB-C7E4-8344-A6C9-C66794C4AEF1}"/>
              </a:ext>
            </a:extLst>
          </p:cNvPr>
          <p:cNvSpPr/>
          <p:nvPr/>
        </p:nvSpPr>
        <p:spPr>
          <a:xfrm>
            <a:off x="2291099" y="2438565"/>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Pre-Tender Reviews</a:t>
            </a:r>
          </a:p>
        </p:txBody>
      </p:sp>
      <p:sp>
        <p:nvSpPr>
          <p:cNvPr id="90" name="Rectangle 89">
            <a:extLst>
              <a:ext uri="{FF2B5EF4-FFF2-40B4-BE49-F238E27FC236}">
                <a16:creationId xmlns:a16="http://schemas.microsoft.com/office/drawing/2014/main" id="{680F9E5D-5734-6B40-965C-D4880A0F8AAB}"/>
              </a:ext>
            </a:extLst>
          </p:cNvPr>
          <p:cNvSpPr/>
          <p:nvPr/>
        </p:nvSpPr>
        <p:spPr>
          <a:xfrm>
            <a:off x="4001843" y="2438197"/>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 Issue</a:t>
            </a:r>
          </a:p>
        </p:txBody>
      </p:sp>
      <p:sp>
        <p:nvSpPr>
          <p:cNvPr id="91" name="Rectangle 90">
            <a:extLst>
              <a:ext uri="{FF2B5EF4-FFF2-40B4-BE49-F238E27FC236}">
                <a16:creationId xmlns:a16="http://schemas.microsoft.com/office/drawing/2014/main" id="{ABA16F16-79B8-6647-88CD-97BA78777C53}"/>
              </a:ext>
            </a:extLst>
          </p:cNvPr>
          <p:cNvSpPr/>
          <p:nvPr/>
        </p:nvSpPr>
        <p:spPr>
          <a:xfrm>
            <a:off x="5712587" y="2439447"/>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Mid-Tender</a:t>
            </a:r>
          </a:p>
          <a:p>
            <a:pPr algn="ctr"/>
            <a:r>
              <a:rPr lang="en-US" sz="1200" dirty="0">
                <a:solidFill>
                  <a:schemeClr val="tx1"/>
                </a:solidFill>
                <a:latin typeface="Gill Sans MT" panose="020B0502020104020203" pitchFamily="34" charset="77"/>
              </a:rPr>
              <a:t>Interviews &amp; Required</a:t>
            </a:r>
          </a:p>
        </p:txBody>
      </p:sp>
      <p:sp>
        <p:nvSpPr>
          <p:cNvPr id="92" name="Rectangle 91">
            <a:extLst>
              <a:ext uri="{FF2B5EF4-FFF2-40B4-BE49-F238E27FC236}">
                <a16:creationId xmlns:a16="http://schemas.microsoft.com/office/drawing/2014/main" id="{80A84478-20FB-2242-9465-604E8DE1AE76}"/>
              </a:ext>
            </a:extLst>
          </p:cNvPr>
          <p:cNvSpPr/>
          <p:nvPr/>
        </p:nvSpPr>
        <p:spPr>
          <a:xfrm>
            <a:off x="7386243" y="2441224"/>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 Return</a:t>
            </a:r>
          </a:p>
        </p:txBody>
      </p:sp>
      <p:sp>
        <p:nvSpPr>
          <p:cNvPr id="93" name="Rectangle 92">
            <a:extLst>
              <a:ext uri="{FF2B5EF4-FFF2-40B4-BE49-F238E27FC236}">
                <a16:creationId xmlns:a16="http://schemas.microsoft.com/office/drawing/2014/main" id="{383B086D-0DE1-D540-A068-93E6916B7191}"/>
              </a:ext>
            </a:extLst>
          </p:cNvPr>
          <p:cNvSpPr/>
          <p:nvPr/>
        </p:nvSpPr>
        <p:spPr>
          <a:xfrm>
            <a:off x="6719897" y="3773079"/>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 Report</a:t>
            </a:r>
          </a:p>
        </p:txBody>
      </p:sp>
      <p:sp>
        <p:nvSpPr>
          <p:cNvPr id="94" name="Rectangle 93">
            <a:extLst>
              <a:ext uri="{FF2B5EF4-FFF2-40B4-BE49-F238E27FC236}">
                <a16:creationId xmlns:a16="http://schemas.microsoft.com/office/drawing/2014/main" id="{125F4A4A-20FE-C149-9813-1DDCB278E79D}"/>
              </a:ext>
            </a:extLst>
          </p:cNvPr>
          <p:cNvSpPr/>
          <p:nvPr/>
        </p:nvSpPr>
        <p:spPr>
          <a:xfrm>
            <a:off x="8456399" y="3769833"/>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Contractor Selection</a:t>
            </a:r>
          </a:p>
        </p:txBody>
      </p:sp>
      <p:sp>
        <p:nvSpPr>
          <p:cNvPr id="95" name="Rectangle 94">
            <a:extLst>
              <a:ext uri="{FF2B5EF4-FFF2-40B4-BE49-F238E27FC236}">
                <a16:creationId xmlns:a16="http://schemas.microsoft.com/office/drawing/2014/main" id="{82155B1D-B5F7-4945-B5B2-C4337BDD29AA}"/>
              </a:ext>
            </a:extLst>
          </p:cNvPr>
          <p:cNvSpPr/>
          <p:nvPr/>
        </p:nvSpPr>
        <p:spPr>
          <a:xfrm>
            <a:off x="10548530" y="3769833"/>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 Audit No 6</a:t>
            </a:r>
          </a:p>
        </p:txBody>
      </p:sp>
      <p:sp>
        <p:nvSpPr>
          <p:cNvPr id="96" name="Rectangle 95">
            <a:extLst>
              <a:ext uri="{FF2B5EF4-FFF2-40B4-BE49-F238E27FC236}">
                <a16:creationId xmlns:a16="http://schemas.microsoft.com/office/drawing/2014/main" id="{2D581CBF-4563-4646-AB44-758D25602535}"/>
              </a:ext>
            </a:extLst>
          </p:cNvPr>
          <p:cNvSpPr/>
          <p:nvPr/>
        </p:nvSpPr>
        <p:spPr>
          <a:xfrm>
            <a:off x="9889903" y="5145251"/>
            <a:ext cx="2092130" cy="596328"/>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GATEWAY SIX</a:t>
            </a:r>
          </a:p>
        </p:txBody>
      </p:sp>
      <p:sp>
        <p:nvSpPr>
          <p:cNvPr id="97" name="Rectangle 96">
            <a:extLst>
              <a:ext uri="{FF2B5EF4-FFF2-40B4-BE49-F238E27FC236}">
                <a16:creationId xmlns:a16="http://schemas.microsoft.com/office/drawing/2014/main" id="{3F9608B2-0C6A-0440-BADB-A3B4BBE162E1}"/>
              </a:ext>
            </a:extLst>
          </p:cNvPr>
          <p:cNvSpPr/>
          <p:nvPr/>
        </p:nvSpPr>
        <p:spPr>
          <a:xfrm>
            <a:off x="8102994" y="5145251"/>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Appoint Contractor</a:t>
            </a:r>
          </a:p>
        </p:txBody>
      </p:sp>
      <p:sp>
        <p:nvSpPr>
          <p:cNvPr id="98" name="Rectangle 97">
            <a:extLst>
              <a:ext uri="{FF2B5EF4-FFF2-40B4-BE49-F238E27FC236}">
                <a16:creationId xmlns:a16="http://schemas.microsoft.com/office/drawing/2014/main" id="{9C0876F2-DB40-D743-B429-20447231FB12}"/>
              </a:ext>
            </a:extLst>
          </p:cNvPr>
          <p:cNvSpPr/>
          <p:nvPr/>
        </p:nvSpPr>
        <p:spPr>
          <a:xfrm>
            <a:off x="6316085" y="5154473"/>
            <a:ext cx="1433503" cy="59632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Board Meeting No 5</a:t>
            </a:r>
          </a:p>
        </p:txBody>
      </p:sp>
      <p:sp>
        <p:nvSpPr>
          <p:cNvPr id="99" name="Rectangle 98">
            <a:extLst>
              <a:ext uri="{FF2B5EF4-FFF2-40B4-BE49-F238E27FC236}">
                <a16:creationId xmlns:a16="http://schemas.microsoft.com/office/drawing/2014/main" id="{5E77E644-6126-B740-A017-520C1E121D4F}"/>
              </a:ext>
            </a:extLst>
          </p:cNvPr>
          <p:cNvSpPr/>
          <p:nvPr/>
        </p:nvSpPr>
        <p:spPr>
          <a:xfrm>
            <a:off x="5379248" y="6125147"/>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PEP Update</a:t>
            </a:r>
          </a:p>
        </p:txBody>
      </p:sp>
      <p:sp>
        <p:nvSpPr>
          <p:cNvPr id="100" name="Rectangle 99">
            <a:extLst>
              <a:ext uri="{FF2B5EF4-FFF2-40B4-BE49-F238E27FC236}">
                <a16:creationId xmlns:a16="http://schemas.microsoft.com/office/drawing/2014/main" id="{CBE147ED-8DBC-D744-ACAC-9A30349A102C}"/>
              </a:ext>
            </a:extLst>
          </p:cNvPr>
          <p:cNvSpPr/>
          <p:nvPr/>
        </p:nvSpPr>
        <p:spPr>
          <a:xfrm>
            <a:off x="2053615" y="3429000"/>
            <a:ext cx="1101617" cy="990436"/>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 Meeting</a:t>
            </a:r>
          </a:p>
        </p:txBody>
      </p:sp>
      <p:sp>
        <p:nvSpPr>
          <p:cNvPr id="101" name="Rectangle 100">
            <a:extLst>
              <a:ext uri="{FF2B5EF4-FFF2-40B4-BE49-F238E27FC236}">
                <a16:creationId xmlns:a16="http://schemas.microsoft.com/office/drawing/2014/main" id="{DA43DCA8-F421-7C49-B09C-42661A059929}"/>
              </a:ext>
            </a:extLst>
          </p:cNvPr>
          <p:cNvSpPr/>
          <p:nvPr/>
        </p:nvSpPr>
        <p:spPr>
          <a:xfrm>
            <a:off x="3569398" y="3580323"/>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Procurement Office Action</a:t>
            </a:r>
          </a:p>
        </p:txBody>
      </p:sp>
      <p:sp>
        <p:nvSpPr>
          <p:cNvPr id="102" name="Rectangle 101">
            <a:extLst>
              <a:ext uri="{FF2B5EF4-FFF2-40B4-BE49-F238E27FC236}">
                <a16:creationId xmlns:a16="http://schemas.microsoft.com/office/drawing/2014/main" id="{EAE4F5F5-8EF1-474C-B7A6-0B7B45A2DF69}"/>
              </a:ext>
            </a:extLst>
          </p:cNvPr>
          <p:cNvSpPr/>
          <p:nvPr/>
        </p:nvSpPr>
        <p:spPr>
          <a:xfrm>
            <a:off x="4662496" y="1323083"/>
            <a:ext cx="1433503" cy="596328"/>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Tender Verification and Costs</a:t>
            </a:r>
          </a:p>
        </p:txBody>
      </p:sp>
      <p:sp>
        <p:nvSpPr>
          <p:cNvPr id="103" name="Rectangle 102">
            <a:extLst>
              <a:ext uri="{FF2B5EF4-FFF2-40B4-BE49-F238E27FC236}">
                <a16:creationId xmlns:a16="http://schemas.microsoft.com/office/drawing/2014/main" id="{1DE519E0-97D5-FD49-843C-A786C8661894}"/>
              </a:ext>
            </a:extLst>
          </p:cNvPr>
          <p:cNvSpPr/>
          <p:nvPr/>
        </p:nvSpPr>
        <p:spPr>
          <a:xfrm>
            <a:off x="3724602" y="332648"/>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Design Team Review</a:t>
            </a:r>
          </a:p>
        </p:txBody>
      </p:sp>
      <p:sp>
        <p:nvSpPr>
          <p:cNvPr id="104" name="Rectangle 103">
            <a:extLst>
              <a:ext uri="{FF2B5EF4-FFF2-40B4-BE49-F238E27FC236}">
                <a16:creationId xmlns:a16="http://schemas.microsoft.com/office/drawing/2014/main" id="{C511352F-A438-2E45-A955-2068030D4466}"/>
              </a:ext>
            </a:extLst>
          </p:cNvPr>
          <p:cNvSpPr/>
          <p:nvPr/>
        </p:nvSpPr>
        <p:spPr>
          <a:xfrm>
            <a:off x="7141968" y="753270"/>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Post Tender</a:t>
            </a:r>
          </a:p>
          <a:p>
            <a:pPr algn="ctr"/>
            <a:r>
              <a:rPr lang="en-US" sz="1200" dirty="0">
                <a:solidFill>
                  <a:schemeClr val="tx1"/>
                </a:solidFill>
                <a:latin typeface="Gill Sans MT" panose="020B0502020104020203" pitchFamily="34" charset="77"/>
              </a:rPr>
              <a:t>Interviews</a:t>
            </a:r>
          </a:p>
        </p:txBody>
      </p:sp>
      <p:cxnSp>
        <p:nvCxnSpPr>
          <p:cNvPr id="105" name="Straight Arrow Connector 104">
            <a:extLst>
              <a:ext uri="{FF2B5EF4-FFF2-40B4-BE49-F238E27FC236}">
                <a16:creationId xmlns:a16="http://schemas.microsoft.com/office/drawing/2014/main" id="{9B37D329-A080-C74D-9933-308973082868}"/>
              </a:ext>
            </a:extLst>
          </p:cNvPr>
          <p:cNvCxnSpPr>
            <a:cxnSpLocks/>
            <a:stCxn id="82" idx="3"/>
            <a:endCxn id="89" idx="1"/>
          </p:cNvCxnSpPr>
          <p:nvPr/>
        </p:nvCxnSpPr>
        <p:spPr>
          <a:xfrm>
            <a:off x="2013858" y="2736361"/>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7CEA8D8A-5FBA-C940-9198-B6CA44994724}"/>
              </a:ext>
            </a:extLst>
          </p:cNvPr>
          <p:cNvCxnSpPr>
            <a:cxnSpLocks/>
          </p:cNvCxnSpPr>
          <p:nvPr/>
        </p:nvCxnSpPr>
        <p:spPr>
          <a:xfrm>
            <a:off x="3724602" y="2735993"/>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122EDE9F-BC63-D844-87E2-F7DA8603704E}"/>
              </a:ext>
            </a:extLst>
          </p:cNvPr>
          <p:cNvCxnSpPr>
            <a:cxnSpLocks/>
          </p:cNvCxnSpPr>
          <p:nvPr/>
        </p:nvCxnSpPr>
        <p:spPr>
          <a:xfrm>
            <a:off x="5453890" y="2735993"/>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2E3530F-1BD6-CC40-862A-A06290A6C09C}"/>
              </a:ext>
            </a:extLst>
          </p:cNvPr>
          <p:cNvCxnSpPr>
            <a:cxnSpLocks/>
          </p:cNvCxnSpPr>
          <p:nvPr/>
        </p:nvCxnSpPr>
        <p:spPr>
          <a:xfrm>
            <a:off x="7146090" y="2735993"/>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F23621F8-64DA-A344-B21B-7477386B2FFC}"/>
              </a:ext>
            </a:extLst>
          </p:cNvPr>
          <p:cNvCxnSpPr>
            <a:cxnSpLocks/>
          </p:cNvCxnSpPr>
          <p:nvPr/>
        </p:nvCxnSpPr>
        <p:spPr>
          <a:xfrm>
            <a:off x="2677430" y="3034525"/>
            <a:ext cx="0" cy="39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C8AC623-3A35-8346-BB16-2A846B3FA531}"/>
              </a:ext>
            </a:extLst>
          </p:cNvPr>
          <p:cNvCxnSpPr>
            <a:cxnSpLocks/>
          </p:cNvCxnSpPr>
          <p:nvPr/>
        </p:nvCxnSpPr>
        <p:spPr>
          <a:xfrm>
            <a:off x="3370679" y="3055881"/>
            <a:ext cx="0" cy="985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5C137430-B5DC-BF46-A393-CFE85FEAB9FA}"/>
              </a:ext>
            </a:extLst>
          </p:cNvPr>
          <p:cNvCxnSpPr>
            <a:cxnSpLocks/>
          </p:cNvCxnSpPr>
          <p:nvPr/>
        </p:nvCxnSpPr>
        <p:spPr>
          <a:xfrm flipH="1">
            <a:off x="3155231" y="4041501"/>
            <a:ext cx="2154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02B04F09-2B9D-A943-B3B3-D39D1DF40B1E}"/>
              </a:ext>
            </a:extLst>
          </p:cNvPr>
          <p:cNvCxnSpPr>
            <a:cxnSpLocks/>
          </p:cNvCxnSpPr>
          <p:nvPr/>
        </p:nvCxnSpPr>
        <p:spPr>
          <a:xfrm>
            <a:off x="4635362" y="3055881"/>
            <a:ext cx="0" cy="5472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8F05143-503B-424D-B509-E997D4F6F670}"/>
              </a:ext>
            </a:extLst>
          </p:cNvPr>
          <p:cNvCxnSpPr>
            <a:cxnSpLocks/>
          </p:cNvCxnSpPr>
          <p:nvPr/>
        </p:nvCxnSpPr>
        <p:spPr>
          <a:xfrm flipH="1">
            <a:off x="5002902" y="3895039"/>
            <a:ext cx="1313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DC3FE183-606F-FE42-A7A7-537DF733A9F0}"/>
              </a:ext>
            </a:extLst>
          </p:cNvPr>
          <p:cNvCxnSpPr>
            <a:cxnSpLocks/>
          </p:cNvCxnSpPr>
          <p:nvPr/>
        </p:nvCxnSpPr>
        <p:spPr>
          <a:xfrm flipV="1">
            <a:off x="6316085" y="3065152"/>
            <a:ext cx="0" cy="8298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12B377FE-C052-2D46-9277-E3C78907BF17}"/>
              </a:ext>
            </a:extLst>
          </p:cNvPr>
          <p:cNvCxnSpPr>
            <a:cxnSpLocks/>
          </p:cNvCxnSpPr>
          <p:nvPr/>
        </p:nvCxnSpPr>
        <p:spPr>
          <a:xfrm>
            <a:off x="5476469" y="579549"/>
            <a:ext cx="0" cy="7700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0DDCBA38-117C-5A46-BB3C-9B5829CA15F0}"/>
              </a:ext>
            </a:extLst>
          </p:cNvPr>
          <p:cNvCxnSpPr>
            <a:cxnSpLocks/>
            <a:endCxn id="94" idx="0"/>
          </p:cNvCxnSpPr>
          <p:nvPr/>
        </p:nvCxnSpPr>
        <p:spPr>
          <a:xfrm>
            <a:off x="9173151" y="1081257"/>
            <a:ext cx="0" cy="26885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364C11F0-C96D-FB43-AF23-AEF3F45C8526}"/>
              </a:ext>
            </a:extLst>
          </p:cNvPr>
          <p:cNvCxnSpPr>
            <a:cxnSpLocks/>
          </p:cNvCxnSpPr>
          <p:nvPr/>
        </p:nvCxnSpPr>
        <p:spPr>
          <a:xfrm flipH="1">
            <a:off x="5158106" y="579549"/>
            <a:ext cx="3183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E316540-C07A-E240-B013-9B64A74F1E04}"/>
              </a:ext>
            </a:extLst>
          </p:cNvPr>
          <p:cNvCxnSpPr>
            <a:cxnSpLocks/>
          </p:cNvCxnSpPr>
          <p:nvPr/>
        </p:nvCxnSpPr>
        <p:spPr>
          <a:xfrm flipH="1">
            <a:off x="4316999" y="1659228"/>
            <a:ext cx="3183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CFBA69F2-1FA1-0648-B476-19991A66D5FB}"/>
              </a:ext>
            </a:extLst>
          </p:cNvPr>
          <p:cNvCxnSpPr>
            <a:cxnSpLocks/>
          </p:cNvCxnSpPr>
          <p:nvPr/>
        </p:nvCxnSpPr>
        <p:spPr>
          <a:xfrm flipV="1">
            <a:off x="4316999" y="908140"/>
            <a:ext cx="0" cy="751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59E2A3C6-9385-2145-A9A8-63B7366E0FC1}"/>
              </a:ext>
            </a:extLst>
          </p:cNvPr>
          <p:cNvCxnSpPr>
            <a:cxnSpLocks/>
          </p:cNvCxnSpPr>
          <p:nvPr/>
        </p:nvCxnSpPr>
        <p:spPr>
          <a:xfrm flipH="1">
            <a:off x="8575472" y="1081257"/>
            <a:ext cx="5976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669A6D-D509-D348-8296-7F55F2536D6C}"/>
              </a:ext>
            </a:extLst>
          </p:cNvPr>
          <p:cNvCxnSpPr>
            <a:cxnSpLocks/>
          </p:cNvCxnSpPr>
          <p:nvPr/>
        </p:nvCxnSpPr>
        <p:spPr>
          <a:xfrm flipH="1">
            <a:off x="9728035" y="4507833"/>
            <a:ext cx="1313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595379DE-3F32-CD44-9F65-035A84893343}"/>
              </a:ext>
            </a:extLst>
          </p:cNvPr>
          <p:cNvCxnSpPr>
            <a:cxnSpLocks/>
          </p:cNvCxnSpPr>
          <p:nvPr/>
        </p:nvCxnSpPr>
        <p:spPr>
          <a:xfrm>
            <a:off x="9728035" y="4507833"/>
            <a:ext cx="0" cy="9284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C3B9CFD7-42B5-A44E-A5EE-277FE30398DF}"/>
              </a:ext>
            </a:extLst>
          </p:cNvPr>
          <p:cNvCxnSpPr>
            <a:cxnSpLocks/>
          </p:cNvCxnSpPr>
          <p:nvPr/>
        </p:nvCxnSpPr>
        <p:spPr>
          <a:xfrm>
            <a:off x="9586117" y="5472633"/>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063D6BB9-331C-EA47-8750-AF3943C1F317}"/>
              </a:ext>
            </a:extLst>
          </p:cNvPr>
          <p:cNvCxnSpPr>
            <a:cxnSpLocks/>
          </p:cNvCxnSpPr>
          <p:nvPr/>
        </p:nvCxnSpPr>
        <p:spPr>
          <a:xfrm>
            <a:off x="7812480" y="5497611"/>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C27848FD-D4B7-4843-8F57-B31CF9787AA7}"/>
              </a:ext>
            </a:extLst>
          </p:cNvPr>
          <p:cNvCxnSpPr>
            <a:cxnSpLocks/>
          </p:cNvCxnSpPr>
          <p:nvPr/>
        </p:nvCxnSpPr>
        <p:spPr>
          <a:xfrm flipH="1">
            <a:off x="6840218" y="6423311"/>
            <a:ext cx="444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813FFD91-64E9-E440-9184-D7E7BCBC8557}"/>
              </a:ext>
            </a:extLst>
          </p:cNvPr>
          <p:cNvCxnSpPr>
            <a:cxnSpLocks/>
          </p:cNvCxnSpPr>
          <p:nvPr/>
        </p:nvCxnSpPr>
        <p:spPr>
          <a:xfrm flipV="1">
            <a:off x="7284710" y="5741580"/>
            <a:ext cx="0" cy="6817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6B0F31F3-C362-0F45-AA8F-E5078DD34BD3}"/>
              </a:ext>
            </a:extLst>
          </p:cNvPr>
          <p:cNvCxnSpPr>
            <a:cxnSpLocks/>
          </p:cNvCxnSpPr>
          <p:nvPr/>
        </p:nvCxnSpPr>
        <p:spPr>
          <a:xfrm flipH="1">
            <a:off x="7062464" y="3268335"/>
            <a:ext cx="1313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1AA839C8-2BA1-124A-AE33-B415F7985F70}"/>
              </a:ext>
            </a:extLst>
          </p:cNvPr>
          <p:cNvCxnSpPr>
            <a:cxnSpLocks/>
          </p:cNvCxnSpPr>
          <p:nvPr/>
        </p:nvCxnSpPr>
        <p:spPr>
          <a:xfrm>
            <a:off x="7062464" y="3216964"/>
            <a:ext cx="0" cy="5528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1F0EFDE-BDF3-C641-9D7F-FA61F76F95CF}"/>
              </a:ext>
            </a:extLst>
          </p:cNvPr>
          <p:cNvCxnSpPr>
            <a:cxnSpLocks/>
          </p:cNvCxnSpPr>
          <p:nvPr/>
        </p:nvCxnSpPr>
        <p:spPr>
          <a:xfrm>
            <a:off x="8366272" y="3038434"/>
            <a:ext cx="2519" cy="229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21562A4F-D175-B944-A302-2227E8CA446C}"/>
              </a:ext>
            </a:extLst>
          </p:cNvPr>
          <p:cNvCxnSpPr>
            <a:cxnSpLocks/>
          </p:cNvCxnSpPr>
          <p:nvPr/>
        </p:nvCxnSpPr>
        <p:spPr>
          <a:xfrm>
            <a:off x="11045696" y="4365473"/>
            <a:ext cx="0" cy="1650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015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2B156A-3195-2D4F-8BA5-AD237A03888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88ECEA81-FAAC-F54C-BCDD-028861A9D4EA}"/>
              </a:ext>
            </a:extLst>
          </p:cNvPr>
          <p:cNvSpPr>
            <a:spLocks noGrp="1"/>
          </p:cNvSpPr>
          <p:nvPr>
            <p:ph type="sldNum" sz="quarter" idx="12"/>
          </p:nvPr>
        </p:nvSpPr>
        <p:spPr/>
        <p:txBody>
          <a:bodyPr/>
          <a:lstStyle/>
          <a:p>
            <a:fld id="{E780DAB0-66C9-6248-A472-5F79E02CB431}" type="slidenum">
              <a:rPr lang="en-US" smtClean="0"/>
              <a:t>15</a:t>
            </a:fld>
            <a:endParaRPr lang="en-US"/>
          </a:p>
        </p:txBody>
      </p:sp>
      <p:pic>
        <p:nvPicPr>
          <p:cNvPr id="7" name="Picture 6" descr="A picture containing clipart&#13;&#10;&#13;&#10;Description automatically generated">
            <a:extLst>
              <a:ext uri="{FF2B5EF4-FFF2-40B4-BE49-F238E27FC236}">
                <a16:creationId xmlns:a16="http://schemas.microsoft.com/office/drawing/2014/main" id="{DE12D54F-0AD0-A24D-8450-ABDCF050E7D5}"/>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8" name="Rectangle 7">
            <a:extLst>
              <a:ext uri="{FF2B5EF4-FFF2-40B4-BE49-F238E27FC236}">
                <a16:creationId xmlns:a16="http://schemas.microsoft.com/office/drawing/2014/main" id="{4769A07A-6D9D-E441-B0DF-BF582D40A9E1}"/>
              </a:ext>
            </a:extLst>
          </p:cNvPr>
          <p:cNvSpPr/>
          <p:nvPr/>
        </p:nvSpPr>
        <p:spPr>
          <a:xfrm>
            <a:off x="115900" y="80596"/>
            <a:ext cx="3039331" cy="6954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Stage 7 – </a:t>
            </a:r>
            <a:r>
              <a:rPr lang="en-US" sz="1200" dirty="0">
                <a:solidFill>
                  <a:schemeClr val="tx1"/>
                </a:solidFill>
                <a:latin typeface="Gill Sans MT" panose="020B0502020104020203" pitchFamily="34" charset="77"/>
              </a:rPr>
              <a:t>Construction</a:t>
            </a:r>
          </a:p>
          <a:p>
            <a:pPr algn="ctr"/>
            <a:r>
              <a:rPr lang="en-US" sz="1200" dirty="0">
                <a:solidFill>
                  <a:schemeClr val="tx1"/>
                </a:solidFill>
                <a:latin typeface="Gill Sans MT" panose="020B0502020104020203" pitchFamily="34" charset="77"/>
              </a:rPr>
              <a:t>(Project Work Stage 6+7)</a:t>
            </a:r>
          </a:p>
        </p:txBody>
      </p:sp>
      <p:sp>
        <p:nvSpPr>
          <p:cNvPr id="109" name="Rectangle 108">
            <a:extLst>
              <a:ext uri="{FF2B5EF4-FFF2-40B4-BE49-F238E27FC236}">
                <a16:creationId xmlns:a16="http://schemas.microsoft.com/office/drawing/2014/main" id="{240C4608-7523-B44E-A222-121206D14B43}"/>
              </a:ext>
            </a:extLst>
          </p:cNvPr>
          <p:cNvSpPr/>
          <p:nvPr/>
        </p:nvSpPr>
        <p:spPr>
          <a:xfrm>
            <a:off x="2061055" y="4687853"/>
            <a:ext cx="347720" cy="2592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E7EA7F02-9A79-B149-9312-EF1F81B42B60}"/>
              </a:ext>
            </a:extLst>
          </p:cNvPr>
          <p:cNvSpPr/>
          <p:nvPr/>
        </p:nvSpPr>
        <p:spPr>
          <a:xfrm>
            <a:off x="2061055" y="5034146"/>
            <a:ext cx="347720" cy="25929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6CA1F7A3-B2EA-D54E-928C-68DE90CA1535}"/>
              </a:ext>
            </a:extLst>
          </p:cNvPr>
          <p:cNvSpPr/>
          <p:nvPr/>
        </p:nvSpPr>
        <p:spPr>
          <a:xfrm>
            <a:off x="2057495" y="5356457"/>
            <a:ext cx="347720" cy="25929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6BB1B810-4705-0C48-B11D-A8A16A0388D3}"/>
              </a:ext>
            </a:extLst>
          </p:cNvPr>
          <p:cNvSpPr/>
          <p:nvPr/>
        </p:nvSpPr>
        <p:spPr>
          <a:xfrm>
            <a:off x="2057495" y="5678768"/>
            <a:ext cx="347720" cy="25929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0752A4DF-541B-AE4E-A135-595642D7EB28}"/>
              </a:ext>
            </a:extLst>
          </p:cNvPr>
          <p:cNvSpPr/>
          <p:nvPr/>
        </p:nvSpPr>
        <p:spPr>
          <a:xfrm>
            <a:off x="2057485" y="6006150"/>
            <a:ext cx="347720" cy="25929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FE66A662-251F-4A41-85C2-32A41FC0724D}"/>
              </a:ext>
            </a:extLst>
          </p:cNvPr>
          <p:cNvSpPr/>
          <p:nvPr/>
        </p:nvSpPr>
        <p:spPr>
          <a:xfrm>
            <a:off x="2057485" y="4363007"/>
            <a:ext cx="347720" cy="25929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a:extLst>
              <a:ext uri="{FF2B5EF4-FFF2-40B4-BE49-F238E27FC236}">
                <a16:creationId xmlns:a16="http://schemas.microsoft.com/office/drawing/2014/main" id="{037087FD-4702-2540-9B04-864E8A7361F6}"/>
              </a:ext>
            </a:extLst>
          </p:cNvPr>
          <p:cNvSpPr txBox="1"/>
          <p:nvPr/>
        </p:nvSpPr>
        <p:spPr>
          <a:xfrm>
            <a:off x="2417825" y="4379699"/>
            <a:ext cx="708848" cy="246221"/>
          </a:xfrm>
          <a:prstGeom prst="rect">
            <a:avLst/>
          </a:prstGeom>
          <a:noFill/>
        </p:spPr>
        <p:txBody>
          <a:bodyPr wrap="none" rtlCol="0">
            <a:spAutoFit/>
          </a:bodyPr>
          <a:lstStyle/>
          <a:p>
            <a:r>
              <a:rPr lang="en-US" sz="1000" dirty="0">
                <a:latin typeface="Gill Sans MT" panose="020B0502020104020203" pitchFamily="34" charset="77"/>
              </a:rPr>
              <a:t>Approvals</a:t>
            </a:r>
          </a:p>
        </p:txBody>
      </p:sp>
      <p:sp>
        <p:nvSpPr>
          <p:cNvPr id="117" name="TextBox 116">
            <a:extLst>
              <a:ext uri="{FF2B5EF4-FFF2-40B4-BE49-F238E27FC236}">
                <a16:creationId xmlns:a16="http://schemas.microsoft.com/office/drawing/2014/main" id="{B2ECC0EB-EB5A-B34D-99EB-3B0446A15A26}"/>
              </a:ext>
            </a:extLst>
          </p:cNvPr>
          <p:cNvSpPr txBox="1"/>
          <p:nvPr/>
        </p:nvSpPr>
        <p:spPr>
          <a:xfrm>
            <a:off x="2405938" y="4692787"/>
            <a:ext cx="646331" cy="246221"/>
          </a:xfrm>
          <a:prstGeom prst="rect">
            <a:avLst/>
          </a:prstGeom>
          <a:noFill/>
        </p:spPr>
        <p:txBody>
          <a:bodyPr wrap="none" rtlCol="0">
            <a:spAutoFit/>
          </a:bodyPr>
          <a:lstStyle/>
          <a:p>
            <a:r>
              <a:rPr lang="en-US" sz="1000" dirty="0">
                <a:latin typeface="Gill Sans MT" panose="020B0502020104020203" pitchFamily="34" charset="77"/>
              </a:rPr>
              <a:t>Meetings</a:t>
            </a:r>
          </a:p>
        </p:txBody>
      </p:sp>
      <p:sp>
        <p:nvSpPr>
          <p:cNvPr id="118" name="TextBox 117">
            <a:extLst>
              <a:ext uri="{FF2B5EF4-FFF2-40B4-BE49-F238E27FC236}">
                <a16:creationId xmlns:a16="http://schemas.microsoft.com/office/drawing/2014/main" id="{96996971-C5E0-494B-A7A9-6D140447C17B}"/>
              </a:ext>
            </a:extLst>
          </p:cNvPr>
          <p:cNvSpPr txBox="1"/>
          <p:nvPr/>
        </p:nvSpPr>
        <p:spPr>
          <a:xfrm>
            <a:off x="2401366" y="5393845"/>
            <a:ext cx="1077539" cy="246221"/>
          </a:xfrm>
          <a:prstGeom prst="rect">
            <a:avLst/>
          </a:prstGeom>
          <a:noFill/>
        </p:spPr>
        <p:txBody>
          <a:bodyPr wrap="none" rtlCol="0">
            <a:spAutoFit/>
          </a:bodyPr>
          <a:lstStyle/>
          <a:p>
            <a:r>
              <a:rPr lang="en-US" sz="1000" dirty="0">
                <a:latin typeface="Gill Sans MT" panose="020B0502020104020203" pitchFamily="34" charset="77"/>
              </a:rPr>
              <a:t>Audits/ PB/FGPC</a:t>
            </a:r>
          </a:p>
        </p:txBody>
      </p:sp>
      <p:sp>
        <p:nvSpPr>
          <p:cNvPr id="119" name="TextBox 118">
            <a:extLst>
              <a:ext uri="{FF2B5EF4-FFF2-40B4-BE49-F238E27FC236}">
                <a16:creationId xmlns:a16="http://schemas.microsoft.com/office/drawing/2014/main" id="{304E9A13-EE7B-A347-9EDF-AF84917A06C1}"/>
              </a:ext>
            </a:extLst>
          </p:cNvPr>
          <p:cNvSpPr txBox="1"/>
          <p:nvPr/>
        </p:nvSpPr>
        <p:spPr>
          <a:xfrm>
            <a:off x="2469122" y="5699443"/>
            <a:ext cx="737702" cy="246221"/>
          </a:xfrm>
          <a:prstGeom prst="rect">
            <a:avLst/>
          </a:prstGeom>
          <a:noFill/>
        </p:spPr>
        <p:txBody>
          <a:bodyPr wrap="none" rtlCol="0">
            <a:spAutoFit/>
          </a:bodyPr>
          <a:lstStyle/>
          <a:p>
            <a:r>
              <a:rPr lang="en-US" sz="1000" dirty="0">
                <a:latin typeface="Gill Sans MT" panose="020B0502020104020203" pitchFamily="34" charset="77"/>
              </a:rPr>
              <a:t>Site works</a:t>
            </a:r>
          </a:p>
        </p:txBody>
      </p:sp>
      <p:sp>
        <p:nvSpPr>
          <p:cNvPr id="120" name="TextBox 119">
            <a:extLst>
              <a:ext uri="{FF2B5EF4-FFF2-40B4-BE49-F238E27FC236}">
                <a16:creationId xmlns:a16="http://schemas.microsoft.com/office/drawing/2014/main" id="{DDDBBC2B-C0EC-7C41-81B6-8158615F7191}"/>
              </a:ext>
            </a:extLst>
          </p:cNvPr>
          <p:cNvSpPr txBox="1"/>
          <p:nvPr/>
        </p:nvSpPr>
        <p:spPr>
          <a:xfrm>
            <a:off x="2417825" y="6005042"/>
            <a:ext cx="538930" cy="246221"/>
          </a:xfrm>
          <a:prstGeom prst="rect">
            <a:avLst/>
          </a:prstGeom>
          <a:noFill/>
        </p:spPr>
        <p:txBody>
          <a:bodyPr wrap="none" rtlCol="0">
            <a:spAutoFit/>
          </a:bodyPr>
          <a:lstStyle/>
          <a:p>
            <a:r>
              <a:rPr lang="en-US" sz="1000" dirty="0">
                <a:latin typeface="Gill Sans MT" panose="020B0502020104020203" pitchFamily="34" charset="77"/>
              </a:rPr>
              <a:t>Design</a:t>
            </a:r>
          </a:p>
        </p:txBody>
      </p:sp>
      <p:sp>
        <p:nvSpPr>
          <p:cNvPr id="122" name="TextBox 121">
            <a:extLst>
              <a:ext uri="{FF2B5EF4-FFF2-40B4-BE49-F238E27FC236}">
                <a16:creationId xmlns:a16="http://schemas.microsoft.com/office/drawing/2014/main" id="{BBA3B11F-1047-9E4C-B16C-E54766236D1E}"/>
              </a:ext>
            </a:extLst>
          </p:cNvPr>
          <p:cNvSpPr txBox="1"/>
          <p:nvPr/>
        </p:nvSpPr>
        <p:spPr>
          <a:xfrm>
            <a:off x="2417825" y="5057763"/>
            <a:ext cx="788999" cy="246221"/>
          </a:xfrm>
          <a:prstGeom prst="rect">
            <a:avLst/>
          </a:prstGeom>
          <a:noFill/>
        </p:spPr>
        <p:txBody>
          <a:bodyPr wrap="none" rtlCol="0">
            <a:spAutoFit/>
          </a:bodyPr>
          <a:lstStyle/>
          <a:p>
            <a:r>
              <a:rPr lang="en-US" sz="1000" dirty="0">
                <a:latin typeface="Gill Sans MT" panose="020B0502020104020203" pitchFamily="34" charset="77"/>
              </a:rPr>
              <a:t>Documents</a:t>
            </a:r>
          </a:p>
        </p:txBody>
      </p:sp>
      <p:sp>
        <p:nvSpPr>
          <p:cNvPr id="94" name="Rectangle 93">
            <a:extLst>
              <a:ext uri="{FF2B5EF4-FFF2-40B4-BE49-F238E27FC236}">
                <a16:creationId xmlns:a16="http://schemas.microsoft.com/office/drawing/2014/main" id="{125F4A4A-20FE-C149-9813-1DDCB278E79D}"/>
              </a:ext>
            </a:extLst>
          </p:cNvPr>
          <p:cNvSpPr/>
          <p:nvPr/>
        </p:nvSpPr>
        <p:spPr>
          <a:xfrm>
            <a:off x="9410847" y="1089524"/>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Post Project Evaluations/Audit</a:t>
            </a:r>
          </a:p>
        </p:txBody>
      </p:sp>
      <p:sp>
        <p:nvSpPr>
          <p:cNvPr id="98" name="Rectangle 97">
            <a:extLst>
              <a:ext uri="{FF2B5EF4-FFF2-40B4-BE49-F238E27FC236}">
                <a16:creationId xmlns:a16="http://schemas.microsoft.com/office/drawing/2014/main" id="{9C0876F2-DB40-D743-B429-20447231FB12}"/>
              </a:ext>
            </a:extLst>
          </p:cNvPr>
          <p:cNvSpPr/>
          <p:nvPr/>
        </p:nvSpPr>
        <p:spPr>
          <a:xfrm>
            <a:off x="4662497" y="5557586"/>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PEP Update</a:t>
            </a:r>
          </a:p>
        </p:txBody>
      </p:sp>
      <p:sp>
        <p:nvSpPr>
          <p:cNvPr id="100" name="Rectangle 99">
            <a:extLst>
              <a:ext uri="{FF2B5EF4-FFF2-40B4-BE49-F238E27FC236}">
                <a16:creationId xmlns:a16="http://schemas.microsoft.com/office/drawing/2014/main" id="{CBE147ED-8DBC-D744-ACAC-9A30349A102C}"/>
              </a:ext>
            </a:extLst>
          </p:cNvPr>
          <p:cNvSpPr/>
          <p:nvPr/>
        </p:nvSpPr>
        <p:spPr>
          <a:xfrm>
            <a:off x="2066000" y="2880967"/>
            <a:ext cx="1101617" cy="49485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Enabling Works</a:t>
            </a:r>
          </a:p>
        </p:txBody>
      </p:sp>
      <p:sp>
        <p:nvSpPr>
          <p:cNvPr id="101" name="Rectangle 100">
            <a:extLst>
              <a:ext uri="{FF2B5EF4-FFF2-40B4-BE49-F238E27FC236}">
                <a16:creationId xmlns:a16="http://schemas.microsoft.com/office/drawing/2014/main" id="{DA43DCA8-F421-7C49-B09C-42661A059929}"/>
              </a:ext>
            </a:extLst>
          </p:cNvPr>
          <p:cNvSpPr/>
          <p:nvPr/>
        </p:nvSpPr>
        <p:spPr>
          <a:xfrm>
            <a:off x="4465667" y="3441902"/>
            <a:ext cx="763820" cy="59264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Risk Reviews</a:t>
            </a:r>
          </a:p>
        </p:txBody>
      </p:sp>
      <p:sp>
        <p:nvSpPr>
          <p:cNvPr id="102" name="Rectangle 101">
            <a:extLst>
              <a:ext uri="{FF2B5EF4-FFF2-40B4-BE49-F238E27FC236}">
                <a16:creationId xmlns:a16="http://schemas.microsoft.com/office/drawing/2014/main" id="{EAE4F5F5-8EF1-474C-B7A6-0B7B45A2DF69}"/>
              </a:ext>
            </a:extLst>
          </p:cNvPr>
          <p:cNvSpPr/>
          <p:nvPr/>
        </p:nvSpPr>
        <p:spPr>
          <a:xfrm>
            <a:off x="4894645" y="819238"/>
            <a:ext cx="1433503" cy="596328"/>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Meeting Schedules</a:t>
            </a:r>
          </a:p>
        </p:txBody>
      </p:sp>
      <p:sp>
        <p:nvSpPr>
          <p:cNvPr id="104" name="Rectangle 103">
            <a:extLst>
              <a:ext uri="{FF2B5EF4-FFF2-40B4-BE49-F238E27FC236}">
                <a16:creationId xmlns:a16="http://schemas.microsoft.com/office/drawing/2014/main" id="{C511352F-A438-2E45-A955-2068030D4466}"/>
              </a:ext>
            </a:extLst>
          </p:cNvPr>
          <p:cNvSpPr/>
          <p:nvPr/>
        </p:nvSpPr>
        <p:spPr>
          <a:xfrm>
            <a:off x="7141968" y="753270"/>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Pre-Handover Inspections</a:t>
            </a:r>
          </a:p>
        </p:txBody>
      </p:sp>
      <p:cxnSp>
        <p:nvCxnSpPr>
          <p:cNvPr id="128" name="Straight Arrow Connector 127">
            <a:extLst>
              <a:ext uri="{FF2B5EF4-FFF2-40B4-BE49-F238E27FC236}">
                <a16:creationId xmlns:a16="http://schemas.microsoft.com/office/drawing/2014/main" id="{122EDE9F-BC63-D844-87E2-F7DA8603704E}"/>
              </a:ext>
            </a:extLst>
          </p:cNvPr>
          <p:cNvCxnSpPr>
            <a:cxnSpLocks/>
          </p:cNvCxnSpPr>
          <p:nvPr/>
        </p:nvCxnSpPr>
        <p:spPr>
          <a:xfrm>
            <a:off x="7467719" y="2375645"/>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02E3530F-1BD6-CC40-862A-A06290A6C09C}"/>
              </a:ext>
            </a:extLst>
          </p:cNvPr>
          <p:cNvCxnSpPr>
            <a:cxnSpLocks/>
          </p:cNvCxnSpPr>
          <p:nvPr/>
        </p:nvCxnSpPr>
        <p:spPr>
          <a:xfrm>
            <a:off x="8742595" y="2358269"/>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F23621F8-64DA-A344-B21B-7477386B2FFC}"/>
              </a:ext>
            </a:extLst>
          </p:cNvPr>
          <p:cNvCxnSpPr>
            <a:cxnSpLocks/>
          </p:cNvCxnSpPr>
          <p:nvPr/>
        </p:nvCxnSpPr>
        <p:spPr>
          <a:xfrm>
            <a:off x="7360091" y="3496781"/>
            <a:ext cx="0" cy="39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C8AC623-3A35-8346-BB16-2A846B3FA531}"/>
              </a:ext>
            </a:extLst>
          </p:cNvPr>
          <p:cNvCxnSpPr>
            <a:cxnSpLocks/>
          </p:cNvCxnSpPr>
          <p:nvPr/>
        </p:nvCxnSpPr>
        <p:spPr>
          <a:xfrm>
            <a:off x="1356116" y="2643690"/>
            <a:ext cx="0" cy="4847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8F05143-503B-424D-B509-E997D4F6F670}"/>
              </a:ext>
            </a:extLst>
          </p:cNvPr>
          <p:cNvCxnSpPr>
            <a:cxnSpLocks/>
          </p:cNvCxnSpPr>
          <p:nvPr/>
        </p:nvCxnSpPr>
        <p:spPr>
          <a:xfrm flipH="1">
            <a:off x="9593930" y="4983381"/>
            <a:ext cx="1506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DC3FE183-606F-FE42-A7A7-537DF733A9F0}"/>
              </a:ext>
            </a:extLst>
          </p:cNvPr>
          <p:cNvCxnSpPr>
            <a:cxnSpLocks/>
          </p:cNvCxnSpPr>
          <p:nvPr/>
        </p:nvCxnSpPr>
        <p:spPr>
          <a:xfrm flipV="1">
            <a:off x="9531486" y="5291522"/>
            <a:ext cx="0" cy="5642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0DDCBA38-117C-5A46-BB3C-9B5829CA15F0}"/>
              </a:ext>
            </a:extLst>
          </p:cNvPr>
          <p:cNvCxnSpPr>
            <a:cxnSpLocks/>
          </p:cNvCxnSpPr>
          <p:nvPr/>
        </p:nvCxnSpPr>
        <p:spPr>
          <a:xfrm>
            <a:off x="4847577" y="2352119"/>
            <a:ext cx="0" cy="10768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CFBA69F2-1FA1-0648-B476-19991A66D5FB}"/>
              </a:ext>
            </a:extLst>
          </p:cNvPr>
          <p:cNvCxnSpPr>
            <a:cxnSpLocks/>
          </p:cNvCxnSpPr>
          <p:nvPr/>
        </p:nvCxnSpPr>
        <p:spPr>
          <a:xfrm flipV="1">
            <a:off x="5639730" y="1415566"/>
            <a:ext cx="0" cy="751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B669A6D-D509-D348-8296-7F55F2536D6C}"/>
              </a:ext>
            </a:extLst>
          </p:cNvPr>
          <p:cNvCxnSpPr>
            <a:cxnSpLocks/>
          </p:cNvCxnSpPr>
          <p:nvPr/>
        </p:nvCxnSpPr>
        <p:spPr>
          <a:xfrm>
            <a:off x="9768952" y="3496781"/>
            <a:ext cx="0" cy="1486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595379DE-3F32-CD44-9F65-035A84893343}"/>
              </a:ext>
            </a:extLst>
          </p:cNvPr>
          <p:cNvCxnSpPr>
            <a:cxnSpLocks/>
          </p:cNvCxnSpPr>
          <p:nvPr/>
        </p:nvCxnSpPr>
        <p:spPr>
          <a:xfrm>
            <a:off x="9512269" y="3784150"/>
            <a:ext cx="0" cy="9284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C27848FD-D4B7-4843-8F57-B31CF9787AA7}"/>
              </a:ext>
            </a:extLst>
          </p:cNvPr>
          <p:cNvCxnSpPr>
            <a:cxnSpLocks/>
          </p:cNvCxnSpPr>
          <p:nvPr/>
        </p:nvCxnSpPr>
        <p:spPr>
          <a:xfrm flipH="1">
            <a:off x="6105902" y="5855750"/>
            <a:ext cx="34063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6B0F31F3-C362-0F45-AA8F-E5078DD34BD3}"/>
              </a:ext>
            </a:extLst>
          </p:cNvPr>
          <p:cNvCxnSpPr>
            <a:cxnSpLocks/>
          </p:cNvCxnSpPr>
          <p:nvPr/>
        </p:nvCxnSpPr>
        <p:spPr>
          <a:xfrm flipH="1">
            <a:off x="7360091" y="3496781"/>
            <a:ext cx="13131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BA078A67-AAFC-8D41-8119-919CCA3019FE}"/>
              </a:ext>
            </a:extLst>
          </p:cNvPr>
          <p:cNvSpPr/>
          <p:nvPr/>
        </p:nvSpPr>
        <p:spPr>
          <a:xfrm>
            <a:off x="440723" y="1043084"/>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Pre-Start Review</a:t>
            </a:r>
          </a:p>
        </p:txBody>
      </p:sp>
      <p:cxnSp>
        <p:nvCxnSpPr>
          <p:cNvPr id="70" name="Straight Arrow Connector 69">
            <a:extLst>
              <a:ext uri="{FF2B5EF4-FFF2-40B4-BE49-F238E27FC236}">
                <a16:creationId xmlns:a16="http://schemas.microsoft.com/office/drawing/2014/main" id="{E563917A-CCEC-5C43-BD43-E43837E5FA59}"/>
              </a:ext>
            </a:extLst>
          </p:cNvPr>
          <p:cNvCxnSpPr>
            <a:cxnSpLocks/>
          </p:cNvCxnSpPr>
          <p:nvPr/>
        </p:nvCxnSpPr>
        <p:spPr>
          <a:xfrm>
            <a:off x="1794688" y="2352119"/>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6AA78DE3-543B-1C48-B3D7-1557F47D7F7A}"/>
              </a:ext>
            </a:extLst>
          </p:cNvPr>
          <p:cNvSpPr/>
          <p:nvPr/>
        </p:nvSpPr>
        <p:spPr>
          <a:xfrm>
            <a:off x="11210944" y="2054323"/>
            <a:ext cx="900079" cy="596328"/>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Gill Sans MT" panose="020B0502020104020203" pitchFamily="34" charset="77"/>
              </a:rPr>
              <a:t>END</a:t>
            </a:r>
          </a:p>
        </p:txBody>
      </p:sp>
      <p:sp>
        <p:nvSpPr>
          <p:cNvPr id="77" name="Rectangle 76">
            <a:extLst>
              <a:ext uri="{FF2B5EF4-FFF2-40B4-BE49-F238E27FC236}">
                <a16:creationId xmlns:a16="http://schemas.microsoft.com/office/drawing/2014/main" id="{01A0AD5F-9939-3846-B8C3-9783F9C04605}"/>
              </a:ext>
            </a:extLst>
          </p:cNvPr>
          <p:cNvSpPr/>
          <p:nvPr/>
        </p:nvSpPr>
        <p:spPr>
          <a:xfrm>
            <a:off x="7749588" y="2047362"/>
            <a:ext cx="1099098"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Client Fit Out</a:t>
            </a:r>
          </a:p>
        </p:txBody>
      </p:sp>
      <p:cxnSp>
        <p:nvCxnSpPr>
          <p:cNvPr id="79" name="Straight Arrow Connector 78">
            <a:extLst>
              <a:ext uri="{FF2B5EF4-FFF2-40B4-BE49-F238E27FC236}">
                <a16:creationId xmlns:a16="http://schemas.microsoft.com/office/drawing/2014/main" id="{2E55A043-79CE-2B4B-A54C-3F5B6F61D196}"/>
              </a:ext>
            </a:extLst>
          </p:cNvPr>
          <p:cNvCxnSpPr>
            <a:cxnSpLocks/>
          </p:cNvCxnSpPr>
          <p:nvPr/>
        </p:nvCxnSpPr>
        <p:spPr>
          <a:xfrm>
            <a:off x="9880155" y="2352487"/>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68176108-92AE-6741-B3E3-5999A0F45CA2}"/>
              </a:ext>
            </a:extLst>
          </p:cNvPr>
          <p:cNvSpPr/>
          <p:nvPr/>
        </p:nvSpPr>
        <p:spPr>
          <a:xfrm>
            <a:off x="9042339" y="2053335"/>
            <a:ext cx="939861" cy="596328"/>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Completion</a:t>
            </a:r>
          </a:p>
        </p:txBody>
      </p:sp>
      <p:cxnSp>
        <p:nvCxnSpPr>
          <p:cNvPr id="83" name="Straight Arrow Connector 82">
            <a:extLst>
              <a:ext uri="{FF2B5EF4-FFF2-40B4-BE49-F238E27FC236}">
                <a16:creationId xmlns:a16="http://schemas.microsoft.com/office/drawing/2014/main" id="{8635DE21-A468-744C-889A-EC8A55EC7435}"/>
              </a:ext>
            </a:extLst>
          </p:cNvPr>
          <p:cNvCxnSpPr>
            <a:cxnSpLocks/>
          </p:cNvCxnSpPr>
          <p:nvPr/>
        </p:nvCxnSpPr>
        <p:spPr>
          <a:xfrm>
            <a:off x="10933703" y="2354058"/>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E13FA812-DA8E-F74E-A794-DFAAFCB19ED9}"/>
              </a:ext>
            </a:extLst>
          </p:cNvPr>
          <p:cNvSpPr/>
          <p:nvPr/>
        </p:nvSpPr>
        <p:spPr>
          <a:xfrm>
            <a:off x="10149023" y="2050883"/>
            <a:ext cx="900079" cy="596328"/>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User and After Care</a:t>
            </a:r>
          </a:p>
        </p:txBody>
      </p:sp>
      <p:sp>
        <p:nvSpPr>
          <p:cNvPr id="85" name="Rectangle 84">
            <a:extLst>
              <a:ext uri="{FF2B5EF4-FFF2-40B4-BE49-F238E27FC236}">
                <a16:creationId xmlns:a16="http://schemas.microsoft.com/office/drawing/2014/main" id="{E7FB59B7-DF9F-F348-86E5-4158220685A1}"/>
              </a:ext>
            </a:extLst>
          </p:cNvPr>
          <p:cNvSpPr/>
          <p:nvPr/>
        </p:nvSpPr>
        <p:spPr>
          <a:xfrm>
            <a:off x="6547147" y="3891256"/>
            <a:ext cx="1099098" cy="98561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Progress Report/ Program etc.</a:t>
            </a:r>
          </a:p>
        </p:txBody>
      </p:sp>
      <p:sp>
        <p:nvSpPr>
          <p:cNvPr id="86" name="Rectangle 85">
            <a:extLst>
              <a:ext uri="{FF2B5EF4-FFF2-40B4-BE49-F238E27FC236}">
                <a16:creationId xmlns:a16="http://schemas.microsoft.com/office/drawing/2014/main" id="{423CD3E0-E68C-8A44-898E-384E9E84C870}"/>
              </a:ext>
            </a:extLst>
          </p:cNvPr>
          <p:cNvSpPr/>
          <p:nvPr/>
        </p:nvSpPr>
        <p:spPr>
          <a:xfrm>
            <a:off x="6512915" y="2057093"/>
            <a:ext cx="1099098" cy="596328"/>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Practical Completion</a:t>
            </a:r>
          </a:p>
        </p:txBody>
      </p:sp>
      <p:cxnSp>
        <p:nvCxnSpPr>
          <p:cNvPr id="87" name="Straight Arrow Connector 86">
            <a:extLst>
              <a:ext uri="{FF2B5EF4-FFF2-40B4-BE49-F238E27FC236}">
                <a16:creationId xmlns:a16="http://schemas.microsoft.com/office/drawing/2014/main" id="{305FF7B6-3FCE-6A4A-9DF0-EF778AF59CF5}"/>
              </a:ext>
            </a:extLst>
          </p:cNvPr>
          <p:cNvCxnSpPr>
            <a:cxnSpLocks/>
          </p:cNvCxnSpPr>
          <p:nvPr/>
        </p:nvCxnSpPr>
        <p:spPr>
          <a:xfrm>
            <a:off x="6243603" y="2385986"/>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2004184B-4EE3-E14C-B87A-FA8D9D54801C}"/>
              </a:ext>
            </a:extLst>
          </p:cNvPr>
          <p:cNvSpPr/>
          <p:nvPr/>
        </p:nvSpPr>
        <p:spPr>
          <a:xfrm>
            <a:off x="4885315" y="2054323"/>
            <a:ext cx="1533960" cy="596328"/>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Main Contract Works</a:t>
            </a:r>
          </a:p>
        </p:txBody>
      </p:sp>
      <p:cxnSp>
        <p:nvCxnSpPr>
          <p:cNvPr id="106" name="Straight Arrow Connector 105">
            <a:extLst>
              <a:ext uri="{FF2B5EF4-FFF2-40B4-BE49-F238E27FC236}">
                <a16:creationId xmlns:a16="http://schemas.microsoft.com/office/drawing/2014/main" id="{794FA286-73E8-F54E-8EF6-8159A7E28682}"/>
              </a:ext>
            </a:extLst>
          </p:cNvPr>
          <p:cNvCxnSpPr>
            <a:cxnSpLocks/>
          </p:cNvCxnSpPr>
          <p:nvPr/>
        </p:nvCxnSpPr>
        <p:spPr>
          <a:xfrm>
            <a:off x="4596822" y="2352487"/>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2F1CEF51-D8D3-A44D-A4AD-60F157D52944}"/>
              </a:ext>
            </a:extLst>
          </p:cNvPr>
          <p:cNvCxnSpPr>
            <a:cxnSpLocks/>
          </p:cNvCxnSpPr>
          <p:nvPr/>
        </p:nvCxnSpPr>
        <p:spPr>
          <a:xfrm>
            <a:off x="3055356" y="2349161"/>
            <a:ext cx="277241" cy="3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DED4F897-D88E-3B40-8C5F-B27367305020}"/>
              </a:ext>
            </a:extLst>
          </p:cNvPr>
          <p:cNvSpPr/>
          <p:nvPr/>
        </p:nvSpPr>
        <p:spPr>
          <a:xfrm>
            <a:off x="2083181" y="2047362"/>
            <a:ext cx="1101616"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Pre-Start Site Inspections</a:t>
            </a:r>
          </a:p>
        </p:txBody>
      </p:sp>
      <p:sp>
        <p:nvSpPr>
          <p:cNvPr id="121" name="Rectangle 120">
            <a:extLst>
              <a:ext uri="{FF2B5EF4-FFF2-40B4-BE49-F238E27FC236}">
                <a16:creationId xmlns:a16="http://schemas.microsoft.com/office/drawing/2014/main" id="{5063E770-8EE6-774E-AAD5-2AE78686282A}"/>
              </a:ext>
            </a:extLst>
          </p:cNvPr>
          <p:cNvSpPr/>
          <p:nvPr/>
        </p:nvSpPr>
        <p:spPr>
          <a:xfrm>
            <a:off x="440724" y="2038694"/>
            <a:ext cx="1433503" cy="596328"/>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Pre-Contract Meetings</a:t>
            </a:r>
          </a:p>
        </p:txBody>
      </p:sp>
      <p:sp>
        <p:nvSpPr>
          <p:cNvPr id="123" name="Rectangle 122">
            <a:extLst>
              <a:ext uri="{FF2B5EF4-FFF2-40B4-BE49-F238E27FC236}">
                <a16:creationId xmlns:a16="http://schemas.microsoft.com/office/drawing/2014/main" id="{2B48CA1A-A0B2-D54C-AE73-10C7CD2D7897}"/>
              </a:ext>
            </a:extLst>
          </p:cNvPr>
          <p:cNvSpPr/>
          <p:nvPr/>
        </p:nvSpPr>
        <p:spPr>
          <a:xfrm>
            <a:off x="2554278" y="1020338"/>
            <a:ext cx="1433503" cy="59632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Director Audit No 7</a:t>
            </a:r>
          </a:p>
        </p:txBody>
      </p:sp>
      <p:cxnSp>
        <p:nvCxnSpPr>
          <p:cNvPr id="124" name="Straight Arrow Connector 123">
            <a:extLst>
              <a:ext uri="{FF2B5EF4-FFF2-40B4-BE49-F238E27FC236}">
                <a16:creationId xmlns:a16="http://schemas.microsoft.com/office/drawing/2014/main" id="{3E860800-D431-4A47-93B5-0C9B904ECE84}"/>
              </a:ext>
            </a:extLst>
          </p:cNvPr>
          <p:cNvCxnSpPr>
            <a:cxnSpLocks/>
          </p:cNvCxnSpPr>
          <p:nvPr/>
        </p:nvCxnSpPr>
        <p:spPr>
          <a:xfrm flipH="1">
            <a:off x="3235012" y="1632924"/>
            <a:ext cx="10438" cy="6374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98C30815-1137-5E4D-B5D7-C450A7F39716}"/>
              </a:ext>
            </a:extLst>
          </p:cNvPr>
          <p:cNvSpPr/>
          <p:nvPr/>
        </p:nvSpPr>
        <p:spPr>
          <a:xfrm>
            <a:off x="3314237" y="2052563"/>
            <a:ext cx="1433503" cy="596328"/>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Contract Commencement</a:t>
            </a:r>
          </a:p>
        </p:txBody>
      </p:sp>
      <p:sp>
        <p:nvSpPr>
          <p:cNvPr id="126" name="Rectangle 125">
            <a:extLst>
              <a:ext uri="{FF2B5EF4-FFF2-40B4-BE49-F238E27FC236}">
                <a16:creationId xmlns:a16="http://schemas.microsoft.com/office/drawing/2014/main" id="{3D54F2A4-6F24-744D-BA26-1B365C52EC21}"/>
              </a:ext>
            </a:extLst>
          </p:cNvPr>
          <p:cNvSpPr/>
          <p:nvPr/>
        </p:nvSpPr>
        <p:spPr>
          <a:xfrm>
            <a:off x="5367900" y="3441043"/>
            <a:ext cx="763820" cy="59264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Cost Reports</a:t>
            </a:r>
          </a:p>
        </p:txBody>
      </p:sp>
      <p:cxnSp>
        <p:nvCxnSpPr>
          <p:cNvPr id="129" name="Straight Arrow Connector 128">
            <a:extLst>
              <a:ext uri="{FF2B5EF4-FFF2-40B4-BE49-F238E27FC236}">
                <a16:creationId xmlns:a16="http://schemas.microsoft.com/office/drawing/2014/main" id="{B174D761-A6B5-864A-A48E-7F48928AD9BB}"/>
              </a:ext>
            </a:extLst>
          </p:cNvPr>
          <p:cNvCxnSpPr>
            <a:cxnSpLocks/>
          </p:cNvCxnSpPr>
          <p:nvPr/>
        </p:nvCxnSpPr>
        <p:spPr>
          <a:xfrm>
            <a:off x="7096696" y="2650651"/>
            <a:ext cx="0" cy="123077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13E7A74A-B7FA-7E49-8C76-5FD0BF26C406}"/>
              </a:ext>
            </a:extLst>
          </p:cNvPr>
          <p:cNvCxnSpPr>
            <a:cxnSpLocks/>
          </p:cNvCxnSpPr>
          <p:nvPr/>
        </p:nvCxnSpPr>
        <p:spPr>
          <a:xfrm>
            <a:off x="7360091" y="1349598"/>
            <a:ext cx="0" cy="723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32FC477-19E8-804F-BD98-17439E69CA24}"/>
              </a:ext>
            </a:extLst>
          </p:cNvPr>
          <p:cNvCxnSpPr>
            <a:cxnSpLocks/>
          </p:cNvCxnSpPr>
          <p:nvPr/>
        </p:nvCxnSpPr>
        <p:spPr>
          <a:xfrm flipH="1">
            <a:off x="3193976" y="3737366"/>
            <a:ext cx="7246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CED8B51-AE76-DD47-9332-FCB53F57A381}"/>
              </a:ext>
            </a:extLst>
          </p:cNvPr>
          <p:cNvCxnSpPr>
            <a:cxnSpLocks/>
          </p:cNvCxnSpPr>
          <p:nvPr/>
        </p:nvCxnSpPr>
        <p:spPr>
          <a:xfrm>
            <a:off x="1356116" y="3128392"/>
            <a:ext cx="70596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28067F39-C810-9640-9454-6CD1E98A9FFB}"/>
              </a:ext>
            </a:extLst>
          </p:cNvPr>
          <p:cNvCxnSpPr>
            <a:cxnSpLocks/>
          </p:cNvCxnSpPr>
          <p:nvPr/>
        </p:nvCxnSpPr>
        <p:spPr>
          <a:xfrm>
            <a:off x="1184939" y="2666212"/>
            <a:ext cx="19241" cy="10856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2EF9395-CD4B-2143-BFB8-67B0CA160E5D}"/>
              </a:ext>
            </a:extLst>
          </p:cNvPr>
          <p:cNvCxnSpPr>
            <a:cxnSpLocks/>
          </p:cNvCxnSpPr>
          <p:nvPr/>
        </p:nvCxnSpPr>
        <p:spPr>
          <a:xfrm flipV="1">
            <a:off x="5010750" y="4033691"/>
            <a:ext cx="0" cy="5823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70FE9B9D-3002-9042-8F28-1084FAC474EF}"/>
              </a:ext>
            </a:extLst>
          </p:cNvPr>
          <p:cNvCxnSpPr>
            <a:cxnSpLocks/>
          </p:cNvCxnSpPr>
          <p:nvPr/>
        </p:nvCxnSpPr>
        <p:spPr>
          <a:xfrm flipV="1">
            <a:off x="1180827" y="3742828"/>
            <a:ext cx="688429" cy="64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CB2DFA21-D37D-2046-B1A4-A716A7917A33}"/>
              </a:ext>
            </a:extLst>
          </p:cNvPr>
          <p:cNvCxnSpPr>
            <a:cxnSpLocks/>
          </p:cNvCxnSpPr>
          <p:nvPr/>
        </p:nvCxnSpPr>
        <p:spPr>
          <a:xfrm flipV="1">
            <a:off x="3918602" y="2666212"/>
            <a:ext cx="0" cy="1085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664A915-13FA-CA49-BB37-B0537B6FB2C4}"/>
              </a:ext>
            </a:extLst>
          </p:cNvPr>
          <p:cNvCxnSpPr>
            <a:cxnSpLocks/>
          </p:cNvCxnSpPr>
          <p:nvPr/>
        </p:nvCxnSpPr>
        <p:spPr>
          <a:xfrm flipH="1">
            <a:off x="3167617" y="3128392"/>
            <a:ext cx="631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DBFEBCA3-0686-F04C-A87F-7E050D722696}"/>
              </a:ext>
            </a:extLst>
          </p:cNvPr>
          <p:cNvCxnSpPr>
            <a:cxnSpLocks/>
          </p:cNvCxnSpPr>
          <p:nvPr/>
        </p:nvCxnSpPr>
        <p:spPr>
          <a:xfrm flipV="1">
            <a:off x="3798782" y="2650652"/>
            <a:ext cx="0" cy="4777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95E76919-531B-744B-A974-6F53E9A5D822}"/>
              </a:ext>
            </a:extLst>
          </p:cNvPr>
          <p:cNvCxnSpPr>
            <a:cxnSpLocks/>
          </p:cNvCxnSpPr>
          <p:nvPr/>
        </p:nvCxnSpPr>
        <p:spPr>
          <a:xfrm flipV="1">
            <a:off x="5010750" y="4602141"/>
            <a:ext cx="1534612" cy="138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1CD03428-EC65-5D4F-8573-32B597E42C15}"/>
              </a:ext>
            </a:extLst>
          </p:cNvPr>
          <p:cNvCxnSpPr>
            <a:cxnSpLocks/>
          </p:cNvCxnSpPr>
          <p:nvPr/>
        </p:nvCxnSpPr>
        <p:spPr>
          <a:xfrm flipV="1">
            <a:off x="5825943" y="4303601"/>
            <a:ext cx="691173" cy="69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894FA53-2D58-4F44-8FC0-BF66BEFE766B}"/>
              </a:ext>
            </a:extLst>
          </p:cNvPr>
          <p:cNvCxnSpPr>
            <a:cxnSpLocks/>
          </p:cNvCxnSpPr>
          <p:nvPr/>
        </p:nvCxnSpPr>
        <p:spPr>
          <a:xfrm flipV="1">
            <a:off x="5815414" y="4033603"/>
            <a:ext cx="0" cy="2769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44C78991-7995-E646-B72D-DA682E9A88C0}"/>
              </a:ext>
            </a:extLst>
          </p:cNvPr>
          <p:cNvCxnSpPr>
            <a:cxnSpLocks/>
          </p:cNvCxnSpPr>
          <p:nvPr/>
        </p:nvCxnSpPr>
        <p:spPr>
          <a:xfrm flipH="1">
            <a:off x="7141968" y="5015602"/>
            <a:ext cx="16579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38191362-876E-B446-899E-CBDC05C3917C}"/>
              </a:ext>
            </a:extLst>
          </p:cNvPr>
          <p:cNvCxnSpPr>
            <a:cxnSpLocks/>
          </p:cNvCxnSpPr>
          <p:nvPr/>
        </p:nvCxnSpPr>
        <p:spPr>
          <a:xfrm flipV="1">
            <a:off x="7141968" y="4871538"/>
            <a:ext cx="0" cy="144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410540BF-44B9-0241-BD74-4202B79E8F3E}"/>
              </a:ext>
            </a:extLst>
          </p:cNvPr>
          <p:cNvCxnSpPr>
            <a:cxnSpLocks/>
          </p:cNvCxnSpPr>
          <p:nvPr/>
        </p:nvCxnSpPr>
        <p:spPr>
          <a:xfrm flipH="1">
            <a:off x="9606499" y="5126348"/>
            <a:ext cx="3249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8" name="Rectangle 177">
            <a:extLst>
              <a:ext uri="{FF2B5EF4-FFF2-40B4-BE49-F238E27FC236}">
                <a16:creationId xmlns:a16="http://schemas.microsoft.com/office/drawing/2014/main" id="{52D9F4B2-2901-DD41-80D2-7F928866EE24}"/>
              </a:ext>
            </a:extLst>
          </p:cNvPr>
          <p:cNvSpPr/>
          <p:nvPr/>
        </p:nvSpPr>
        <p:spPr>
          <a:xfrm>
            <a:off x="8160427" y="3171569"/>
            <a:ext cx="1433503" cy="59632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Change Control</a:t>
            </a:r>
          </a:p>
        </p:txBody>
      </p:sp>
      <p:sp>
        <p:nvSpPr>
          <p:cNvPr id="179" name="Rectangle 178">
            <a:extLst>
              <a:ext uri="{FF2B5EF4-FFF2-40B4-BE49-F238E27FC236}">
                <a16:creationId xmlns:a16="http://schemas.microsoft.com/office/drawing/2014/main" id="{BCA12FA7-B3C7-474F-B839-C6B6567551D3}"/>
              </a:ext>
            </a:extLst>
          </p:cNvPr>
          <p:cNvSpPr/>
          <p:nvPr/>
        </p:nvSpPr>
        <p:spPr>
          <a:xfrm>
            <a:off x="8160427" y="4687853"/>
            <a:ext cx="1433503" cy="596328"/>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Project Team</a:t>
            </a:r>
          </a:p>
        </p:txBody>
      </p:sp>
      <p:cxnSp>
        <p:nvCxnSpPr>
          <p:cNvPr id="180" name="Straight Arrow Connector 179">
            <a:extLst>
              <a:ext uri="{FF2B5EF4-FFF2-40B4-BE49-F238E27FC236}">
                <a16:creationId xmlns:a16="http://schemas.microsoft.com/office/drawing/2014/main" id="{7E98058C-BC49-F448-A93D-8975895205AB}"/>
              </a:ext>
            </a:extLst>
          </p:cNvPr>
          <p:cNvCxnSpPr>
            <a:cxnSpLocks/>
          </p:cNvCxnSpPr>
          <p:nvPr/>
        </p:nvCxnSpPr>
        <p:spPr>
          <a:xfrm flipH="1" flipV="1">
            <a:off x="9917887" y="2638346"/>
            <a:ext cx="27036" cy="24604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A305E42B-1160-9D4D-BC0C-3C011651CC94}"/>
              </a:ext>
            </a:extLst>
          </p:cNvPr>
          <p:cNvCxnSpPr>
            <a:cxnSpLocks/>
          </p:cNvCxnSpPr>
          <p:nvPr/>
        </p:nvCxnSpPr>
        <p:spPr>
          <a:xfrm flipV="1">
            <a:off x="9813965" y="1685853"/>
            <a:ext cx="0" cy="3790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4D11B81B-8588-6548-8C6C-16CC147DC6E9}"/>
              </a:ext>
            </a:extLst>
          </p:cNvPr>
          <p:cNvCxnSpPr>
            <a:cxnSpLocks/>
          </p:cNvCxnSpPr>
          <p:nvPr/>
        </p:nvCxnSpPr>
        <p:spPr>
          <a:xfrm flipV="1">
            <a:off x="10455762" y="1659636"/>
            <a:ext cx="0" cy="3790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414A92E-B91D-EF4E-B0DD-E4188660E4AE}"/>
              </a:ext>
            </a:extLst>
          </p:cNvPr>
          <p:cNvCxnSpPr>
            <a:cxnSpLocks/>
          </p:cNvCxnSpPr>
          <p:nvPr/>
        </p:nvCxnSpPr>
        <p:spPr>
          <a:xfrm flipH="1">
            <a:off x="10455762" y="1875382"/>
            <a:ext cx="12052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FA337B53-6603-6948-AA26-4E541822F95B}"/>
              </a:ext>
            </a:extLst>
          </p:cNvPr>
          <p:cNvCxnSpPr>
            <a:cxnSpLocks/>
          </p:cNvCxnSpPr>
          <p:nvPr/>
        </p:nvCxnSpPr>
        <p:spPr>
          <a:xfrm>
            <a:off x="11660983" y="1875382"/>
            <a:ext cx="0" cy="1895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5" name="Rectangle 184">
            <a:extLst>
              <a:ext uri="{FF2B5EF4-FFF2-40B4-BE49-F238E27FC236}">
                <a16:creationId xmlns:a16="http://schemas.microsoft.com/office/drawing/2014/main" id="{D01F3484-09CA-A743-BDDA-999A476D0788}"/>
              </a:ext>
            </a:extLst>
          </p:cNvPr>
          <p:cNvSpPr/>
          <p:nvPr/>
        </p:nvSpPr>
        <p:spPr>
          <a:xfrm>
            <a:off x="1845903" y="3457700"/>
            <a:ext cx="1510454" cy="494850"/>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Gill Sans MT" panose="020B0502020104020203" pitchFamily="34" charset="77"/>
              </a:rPr>
              <a:t>Asbestos Surveys/Geotech</a:t>
            </a:r>
          </a:p>
        </p:txBody>
      </p:sp>
      <p:cxnSp>
        <p:nvCxnSpPr>
          <p:cNvPr id="186" name="Straight Arrow Connector 185">
            <a:extLst>
              <a:ext uri="{FF2B5EF4-FFF2-40B4-BE49-F238E27FC236}">
                <a16:creationId xmlns:a16="http://schemas.microsoft.com/office/drawing/2014/main" id="{DEC03865-F718-044F-944F-92A02C82D63D}"/>
              </a:ext>
            </a:extLst>
          </p:cNvPr>
          <p:cNvCxnSpPr>
            <a:cxnSpLocks/>
          </p:cNvCxnSpPr>
          <p:nvPr/>
        </p:nvCxnSpPr>
        <p:spPr>
          <a:xfrm flipH="1">
            <a:off x="5749810" y="2649848"/>
            <a:ext cx="4458" cy="79119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4553D2F3-CDA1-9141-AF22-56108967A771}"/>
              </a:ext>
            </a:extLst>
          </p:cNvPr>
          <p:cNvCxnSpPr>
            <a:cxnSpLocks/>
            <a:stCxn id="68" idx="2"/>
            <a:endCxn id="121" idx="0"/>
          </p:cNvCxnSpPr>
          <p:nvPr/>
        </p:nvCxnSpPr>
        <p:spPr>
          <a:xfrm>
            <a:off x="1157475" y="1639412"/>
            <a:ext cx="1" cy="399282"/>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9873DD5E-84A9-FC48-8966-B65A440B9762}"/>
              </a:ext>
            </a:extLst>
          </p:cNvPr>
          <p:cNvCxnSpPr>
            <a:cxnSpLocks/>
          </p:cNvCxnSpPr>
          <p:nvPr/>
        </p:nvCxnSpPr>
        <p:spPr>
          <a:xfrm flipH="1" flipV="1">
            <a:off x="9562355" y="3469733"/>
            <a:ext cx="250332" cy="36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328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C55A45-E455-7241-9838-B2B7984F74B2}"/>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D76A87F4-E595-2B48-AE5B-87CFCEA054ED}"/>
              </a:ext>
            </a:extLst>
          </p:cNvPr>
          <p:cNvSpPr>
            <a:spLocks noGrp="1"/>
          </p:cNvSpPr>
          <p:nvPr>
            <p:ph type="sldNum" sz="quarter" idx="12"/>
          </p:nvPr>
        </p:nvSpPr>
        <p:spPr/>
        <p:txBody>
          <a:bodyPr/>
          <a:lstStyle/>
          <a:p>
            <a:fld id="{E780DAB0-66C9-6248-A472-5F79E02CB431}" type="slidenum">
              <a:rPr lang="en-US" smtClean="0"/>
              <a:t>16</a:t>
            </a:fld>
            <a:endParaRPr lang="en-US"/>
          </a:p>
        </p:txBody>
      </p:sp>
      <p:pic>
        <p:nvPicPr>
          <p:cNvPr id="7" name="Picture 6" descr="A picture containing clipart&#13;&#10;&#13;&#10;Description automatically generated">
            <a:extLst>
              <a:ext uri="{FF2B5EF4-FFF2-40B4-BE49-F238E27FC236}">
                <a16:creationId xmlns:a16="http://schemas.microsoft.com/office/drawing/2014/main" id="{995C2BA9-ECB1-6043-8403-E808FD243A1C}"/>
              </a:ext>
            </a:extLst>
          </p:cNvPr>
          <p:cNvPicPr>
            <a:picLocks noChangeAspect="1"/>
          </p:cNvPicPr>
          <p:nvPr/>
        </p:nvPicPr>
        <p:blipFill>
          <a:blip r:embed="rId2"/>
          <a:stretch>
            <a:fillRect/>
          </a:stretch>
        </p:blipFill>
        <p:spPr>
          <a:xfrm>
            <a:off x="275768" y="6156101"/>
            <a:ext cx="479902" cy="479902"/>
          </a:xfrm>
          <a:prstGeom prst="rect">
            <a:avLst/>
          </a:prstGeom>
        </p:spPr>
      </p:pic>
      <p:sp>
        <p:nvSpPr>
          <p:cNvPr id="2" name="TextBox 1">
            <a:extLst>
              <a:ext uri="{FF2B5EF4-FFF2-40B4-BE49-F238E27FC236}">
                <a16:creationId xmlns:a16="http://schemas.microsoft.com/office/drawing/2014/main" id="{0835CF02-A47E-8F4A-B4A3-3162652FA2E5}"/>
              </a:ext>
            </a:extLst>
          </p:cNvPr>
          <p:cNvSpPr txBox="1"/>
          <p:nvPr/>
        </p:nvSpPr>
        <p:spPr>
          <a:xfrm>
            <a:off x="275767" y="0"/>
            <a:ext cx="3919856" cy="584775"/>
          </a:xfrm>
          <a:prstGeom prst="rect">
            <a:avLst/>
          </a:prstGeom>
          <a:noFill/>
        </p:spPr>
        <p:txBody>
          <a:bodyPr wrap="none" rtlCol="0">
            <a:spAutoFit/>
          </a:bodyPr>
          <a:lstStyle/>
          <a:p>
            <a:r>
              <a:rPr lang="en-US" sz="3200" dirty="0">
                <a:latin typeface="Gill Sans MT" panose="020B0502020104020203" pitchFamily="34" charset="77"/>
              </a:rPr>
              <a:t>Leadership – AGVC-D</a:t>
            </a:r>
          </a:p>
        </p:txBody>
      </p:sp>
      <p:pic>
        <p:nvPicPr>
          <p:cNvPr id="3" name="Picture 2">
            <a:extLst>
              <a:ext uri="{FF2B5EF4-FFF2-40B4-BE49-F238E27FC236}">
                <a16:creationId xmlns:a16="http://schemas.microsoft.com/office/drawing/2014/main" id="{847968F2-4228-2140-85EC-2A69AB21207C}"/>
              </a:ext>
            </a:extLst>
          </p:cNvPr>
          <p:cNvPicPr>
            <a:picLocks noChangeAspect="1"/>
          </p:cNvPicPr>
          <p:nvPr/>
        </p:nvPicPr>
        <p:blipFill>
          <a:blip r:embed="rId3"/>
          <a:stretch>
            <a:fillRect/>
          </a:stretch>
        </p:blipFill>
        <p:spPr>
          <a:xfrm>
            <a:off x="384898" y="1518025"/>
            <a:ext cx="2743200" cy="2743200"/>
          </a:xfrm>
          <a:prstGeom prst="rect">
            <a:avLst/>
          </a:prstGeom>
          <a:ln>
            <a:solidFill>
              <a:srgbClr val="FF0000"/>
            </a:solidFill>
          </a:ln>
        </p:spPr>
      </p:pic>
      <p:pic>
        <p:nvPicPr>
          <p:cNvPr id="4" name="Picture 3">
            <a:extLst>
              <a:ext uri="{FF2B5EF4-FFF2-40B4-BE49-F238E27FC236}">
                <a16:creationId xmlns:a16="http://schemas.microsoft.com/office/drawing/2014/main" id="{B95065C5-85DC-5145-9CA5-DA25D436AD81}"/>
              </a:ext>
            </a:extLst>
          </p:cNvPr>
          <p:cNvPicPr>
            <a:picLocks noChangeAspect="1"/>
          </p:cNvPicPr>
          <p:nvPr/>
        </p:nvPicPr>
        <p:blipFill>
          <a:blip r:embed="rId4"/>
          <a:stretch>
            <a:fillRect/>
          </a:stretch>
        </p:blipFill>
        <p:spPr>
          <a:xfrm>
            <a:off x="3244907" y="1518025"/>
            <a:ext cx="2866572" cy="2743200"/>
          </a:xfrm>
          <a:prstGeom prst="rect">
            <a:avLst/>
          </a:prstGeom>
          <a:ln>
            <a:solidFill>
              <a:srgbClr val="FF0000"/>
            </a:solidFill>
          </a:ln>
        </p:spPr>
      </p:pic>
      <p:pic>
        <p:nvPicPr>
          <p:cNvPr id="8" name="Picture 7">
            <a:extLst>
              <a:ext uri="{FF2B5EF4-FFF2-40B4-BE49-F238E27FC236}">
                <a16:creationId xmlns:a16="http://schemas.microsoft.com/office/drawing/2014/main" id="{5EAE0CEC-2352-524A-A6EE-2A5A68C10316}"/>
              </a:ext>
            </a:extLst>
          </p:cNvPr>
          <p:cNvPicPr>
            <a:picLocks noChangeAspect="1"/>
          </p:cNvPicPr>
          <p:nvPr/>
        </p:nvPicPr>
        <p:blipFill>
          <a:blip r:embed="rId5"/>
          <a:stretch>
            <a:fillRect/>
          </a:stretch>
        </p:blipFill>
        <p:spPr>
          <a:xfrm>
            <a:off x="6228288" y="1518025"/>
            <a:ext cx="2866572" cy="2743200"/>
          </a:xfrm>
          <a:prstGeom prst="rect">
            <a:avLst/>
          </a:prstGeom>
          <a:ln>
            <a:solidFill>
              <a:srgbClr val="FF0000"/>
            </a:solidFill>
          </a:ln>
        </p:spPr>
      </p:pic>
      <p:pic>
        <p:nvPicPr>
          <p:cNvPr id="9" name="Picture 8">
            <a:extLst>
              <a:ext uri="{FF2B5EF4-FFF2-40B4-BE49-F238E27FC236}">
                <a16:creationId xmlns:a16="http://schemas.microsoft.com/office/drawing/2014/main" id="{35EA87D3-1934-924D-81B4-C8DC979C1857}"/>
              </a:ext>
            </a:extLst>
          </p:cNvPr>
          <p:cNvPicPr>
            <a:picLocks noChangeAspect="1"/>
          </p:cNvPicPr>
          <p:nvPr/>
        </p:nvPicPr>
        <p:blipFill>
          <a:blip r:embed="rId6"/>
          <a:stretch>
            <a:fillRect/>
          </a:stretch>
        </p:blipFill>
        <p:spPr>
          <a:xfrm>
            <a:off x="9211669" y="1518025"/>
            <a:ext cx="2743200" cy="2743200"/>
          </a:xfrm>
          <a:prstGeom prst="rect">
            <a:avLst/>
          </a:prstGeom>
          <a:ln>
            <a:solidFill>
              <a:srgbClr val="FF0000"/>
            </a:solidFill>
          </a:ln>
        </p:spPr>
      </p:pic>
      <p:sp>
        <p:nvSpPr>
          <p:cNvPr id="10" name="TextBox 9">
            <a:extLst>
              <a:ext uri="{FF2B5EF4-FFF2-40B4-BE49-F238E27FC236}">
                <a16:creationId xmlns:a16="http://schemas.microsoft.com/office/drawing/2014/main" id="{E3CC02CB-A964-6242-81EB-78BE266C9A6A}"/>
              </a:ext>
            </a:extLst>
          </p:cNvPr>
          <p:cNvSpPr txBox="1"/>
          <p:nvPr/>
        </p:nvSpPr>
        <p:spPr>
          <a:xfrm>
            <a:off x="399245" y="4584879"/>
            <a:ext cx="2743200" cy="1077218"/>
          </a:xfrm>
          <a:prstGeom prst="rect">
            <a:avLst/>
          </a:prstGeom>
          <a:noFill/>
        </p:spPr>
        <p:txBody>
          <a:bodyPr wrap="square" rtlCol="0">
            <a:spAutoFit/>
          </a:bodyPr>
          <a:lstStyle/>
          <a:p>
            <a:pPr algn="ctr"/>
            <a:r>
              <a:rPr lang="en-US" sz="1600" dirty="0">
                <a:solidFill>
                  <a:srgbClr val="FF0000"/>
                </a:solidFill>
                <a:latin typeface="Gill Sans MT" panose="020B0502020104020203" pitchFamily="34" charset="77"/>
              </a:rPr>
              <a:t>Apoorva Srivastava</a:t>
            </a:r>
          </a:p>
          <a:p>
            <a:pPr algn="ctr"/>
            <a:r>
              <a:rPr lang="en-US" sz="1600" dirty="0">
                <a:latin typeface="Gill Sans MT" panose="020B0502020104020203" pitchFamily="34" charset="77"/>
              </a:rPr>
              <a:t>Chairman,  </a:t>
            </a:r>
          </a:p>
          <a:p>
            <a:pPr algn="ctr"/>
            <a:r>
              <a:rPr lang="en-US" sz="1600" dirty="0">
                <a:latin typeface="Gill Sans MT" panose="020B0502020104020203" pitchFamily="34" charset="77"/>
              </a:rPr>
              <a:t>Board of Directors, AGVC-D; </a:t>
            </a:r>
          </a:p>
          <a:p>
            <a:pPr algn="ctr"/>
            <a:r>
              <a:rPr lang="en-US" sz="1600" dirty="0">
                <a:latin typeface="Gill Sans MT" panose="020B0502020104020203" pitchFamily="34" charset="77"/>
              </a:rPr>
              <a:t>Founder, AMNAYA</a:t>
            </a:r>
          </a:p>
        </p:txBody>
      </p:sp>
      <p:sp>
        <p:nvSpPr>
          <p:cNvPr id="12" name="TextBox 11">
            <a:extLst>
              <a:ext uri="{FF2B5EF4-FFF2-40B4-BE49-F238E27FC236}">
                <a16:creationId xmlns:a16="http://schemas.microsoft.com/office/drawing/2014/main" id="{E57D6E32-20C2-184B-BEC5-1A4ECD385D00}"/>
              </a:ext>
            </a:extLst>
          </p:cNvPr>
          <p:cNvSpPr txBox="1"/>
          <p:nvPr/>
        </p:nvSpPr>
        <p:spPr>
          <a:xfrm>
            <a:off x="3306593" y="4584879"/>
            <a:ext cx="2866572" cy="1077218"/>
          </a:xfrm>
          <a:prstGeom prst="rect">
            <a:avLst/>
          </a:prstGeom>
          <a:noFill/>
        </p:spPr>
        <p:txBody>
          <a:bodyPr wrap="square" rtlCol="0">
            <a:spAutoFit/>
          </a:bodyPr>
          <a:lstStyle/>
          <a:p>
            <a:pPr algn="ctr"/>
            <a:r>
              <a:rPr lang="en-US" sz="1600" dirty="0">
                <a:solidFill>
                  <a:srgbClr val="FF0000"/>
                </a:solidFill>
                <a:latin typeface="Gill Sans MT" panose="020B0502020104020203" pitchFamily="34" charset="77"/>
              </a:rPr>
              <a:t>Suresh Chandra Srivastava</a:t>
            </a:r>
          </a:p>
          <a:p>
            <a:pPr algn="ctr"/>
            <a:r>
              <a:rPr lang="en-US" sz="1600" dirty="0">
                <a:latin typeface="Gill Sans MT" panose="020B0502020104020203" pitchFamily="34" charset="77"/>
              </a:rPr>
              <a:t>Director, </a:t>
            </a:r>
          </a:p>
          <a:p>
            <a:pPr algn="ctr"/>
            <a:r>
              <a:rPr lang="en-US" sz="1600" dirty="0">
                <a:latin typeface="Gill Sans MT" panose="020B0502020104020203" pitchFamily="34" charset="77"/>
              </a:rPr>
              <a:t>AGVC-D/ </a:t>
            </a:r>
          </a:p>
          <a:p>
            <a:pPr algn="ctr"/>
            <a:r>
              <a:rPr lang="en-US" sz="1600" dirty="0">
                <a:latin typeface="Gill Sans MT" panose="020B0502020104020203" pitchFamily="34" charset="77"/>
              </a:rPr>
              <a:t>Co-Founder, AMNAYA</a:t>
            </a:r>
          </a:p>
        </p:txBody>
      </p:sp>
      <p:sp>
        <p:nvSpPr>
          <p:cNvPr id="13" name="TextBox 12">
            <a:extLst>
              <a:ext uri="{FF2B5EF4-FFF2-40B4-BE49-F238E27FC236}">
                <a16:creationId xmlns:a16="http://schemas.microsoft.com/office/drawing/2014/main" id="{16EBE5C3-1ABB-5C44-B1C1-50E1DC4AEED0}"/>
              </a:ext>
            </a:extLst>
          </p:cNvPr>
          <p:cNvSpPr txBox="1"/>
          <p:nvPr/>
        </p:nvSpPr>
        <p:spPr>
          <a:xfrm>
            <a:off x="5925181" y="4584878"/>
            <a:ext cx="3286488" cy="1323439"/>
          </a:xfrm>
          <a:prstGeom prst="rect">
            <a:avLst/>
          </a:prstGeom>
          <a:noFill/>
        </p:spPr>
        <p:txBody>
          <a:bodyPr wrap="square" rtlCol="0">
            <a:spAutoFit/>
          </a:bodyPr>
          <a:lstStyle/>
          <a:p>
            <a:pPr algn="ctr"/>
            <a:r>
              <a:rPr lang="en-US" sz="1600" dirty="0">
                <a:solidFill>
                  <a:srgbClr val="FF0000"/>
                </a:solidFill>
                <a:latin typeface="Gill Sans MT" panose="020B0502020104020203" pitchFamily="34" charset="77"/>
              </a:rPr>
              <a:t>Frank Lazzaro</a:t>
            </a:r>
          </a:p>
          <a:p>
            <a:pPr algn="ctr"/>
            <a:r>
              <a:rPr lang="en-US" sz="1600" dirty="0">
                <a:latin typeface="Gill Sans MT" panose="020B0502020104020203" pitchFamily="34" charset="77"/>
              </a:rPr>
              <a:t>Director, AGVC-D/ </a:t>
            </a:r>
          </a:p>
          <a:p>
            <a:pPr algn="ctr"/>
            <a:r>
              <a:rPr lang="en-US" sz="1600" dirty="0">
                <a:latin typeface="Gill Sans MT" panose="020B0502020104020203" pitchFamily="34" charset="77"/>
              </a:rPr>
              <a:t>Global Advisor,</a:t>
            </a:r>
          </a:p>
          <a:p>
            <a:pPr algn="ctr"/>
            <a:r>
              <a:rPr lang="en-US" sz="1600" dirty="0">
                <a:latin typeface="Gill Sans MT" panose="020B0502020104020203" pitchFamily="34" charset="77"/>
              </a:rPr>
              <a:t>AMNAYA Global Centre of</a:t>
            </a:r>
          </a:p>
          <a:p>
            <a:pPr algn="ctr"/>
            <a:r>
              <a:rPr lang="en-US" sz="1600" dirty="0">
                <a:latin typeface="Gill Sans MT" panose="020B0502020104020203" pitchFamily="34" charset="77"/>
              </a:rPr>
              <a:t>Governance and Ethics</a:t>
            </a:r>
          </a:p>
        </p:txBody>
      </p:sp>
      <p:sp>
        <p:nvSpPr>
          <p:cNvPr id="14" name="TextBox 13">
            <a:extLst>
              <a:ext uri="{FF2B5EF4-FFF2-40B4-BE49-F238E27FC236}">
                <a16:creationId xmlns:a16="http://schemas.microsoft.com/office/drawing/2014/main" id="{F5C3EB9D-782A-D345-93B5-11BE1AE687D2}"/>
              </a:ext>
            </a:extLst>
          </p:cNvPr>
          <p:cNvSpPr txBox="1"/>
          <p:nvPr/>
        </p:nvSpPr>
        <p:spPr>
          <a:xfrm>
            <a:off x="9094861" y="4584878"/>
            <a:ext cx="2860008" cy="1323439"/>
          </a:xfrm>
          <a:prstGeom prst="rect">
            <a:avLst/>
          </a:prstGeom>
          <a:noFill/>
        </p:spPr>
        <p:txBody>
          <a:bodyPr wrap="square" rtlCol="0">
            <a:spAutoFit/>
          </a:bodyPr>
          <a:lstStyle/>
          <a:p>
            <a:pPr algn="ctr"/>
            <a:r>
              <a:rPr lang="en-US" sz="1600" dirty="0" err="1">
                <a:solidFill>
                  <a:srgbClr val="FF0000"/>
                </a:solidFill>
                <a:latin typeface="Gill Sans MT" panose="020B0502020104020203" pitchFamily="34" charset="77"/>
              </a:rPr>
              <a:t>Parthasarathi</a:t>
            </a:r>
            <a:r>
              <a:rPr lang="en-US" sz="1600" dirty="0">
                <a:solidFill>
                  <a:srgbClr val="FF0000"/>
                </a:solidFill>
                <a:latin typeface="Gill Sans MT" panose="020B0502020104020203" pitchFamily="34" charset="77"/>
              </a:rPr>
              <a:t> Mishra</a:t>
            </a:r>
          </a:p>
          <a:p>
            <a:pPr algn="ctr"/>
            <a:r>
              <a:rPr lang="en-US" sz="1600" dirty="0">
                <a:latin typeface="Gill Sans MT" panose="020B0502020104020203" pitchFamily="34" charset="77"/>
              </a:rPr>
              <a:t>Board Observer,  AGVC-D; </a:t>
            </a:r>
          </a:p>
          <a:p>
            <a:pPr algn="ctr"/>
            <a:r>
              <a:rPr lang="en-US" sz="1600" dirty="0">
                <a:latin typeface="Gill Sans MT" panose="020B0502020104020203" pitchFamily="34" charset="77"/>
              </a:rPr>
              <a:t>Global Advisor,</a:t>
            </a:r>
          </a:p>
          <a:p>
            <a:pPr algn="ctr"/>
            <a:r>
              <a:rPr lang="en-US" sz="1600" dirty="0">
                <a:latin typeface="Gill Sans MT" panose="020B0502020104020203" pitchFamily="34" charset="77"/>
              </a:rPr>
              <a:t>AMNAYA Global Centre of Corporate Social Responsibility</a:t>
            </a:r>
          </a:p>
        </p:txBody>
      </p:sp>
    </p:spTree>
    <p:extLst>
      <p:ext uri="{BB962C8B-B14F-4D97-AF65-F5344CB8AC3E}">
        <p14:creationId xmlns:p14="http://schemas.microsoft.com/office/powerpoint/2010/main" val="4175093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8D9A3D1-18DC-D14E-88CF-85A76DE25984}"/>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06E7C650-74C0-7A4D-93A0-0AFAE672425B}"/>
              </a:ext>
            </a:extLst>
          </p:cNvPr>
          <p:cNvSpPr>
            <a:spLocks noGrp="1"/>
          </p:cNvSpPr>
          <p:nvPr>
            <p:ph type="sldNum" sz="quarter" idx="12"/>
          </p:nvPr>
        </p:nvSpPr>
        <p:spPr/>
        <p:txBody>
          <a:bodyPr/>
          <a:lstStyle/>
          <a:p>
            <a:fld id="{E780DAB0-66C9-6248-A472-5F79E02CB431}" type="slidenum">
              <a:rPr lang="en-US" smtClean="0"/>
              <a:t>17</a:t>
            </a:fld>
            <a:endParaRPr lang="en-US"/>
          </a:p>
        </p:txBody>
      </p:sp>
      <p:sp>
        <p:nvSpPr>
          <p:cNvPr id="7" name="Rectangle 6">
            <a:extLst>
              <a:ext uri="{FF2B5EF4-FFF2-40B4-BE49-F238E27FC236}">
                <a16:creationId xmlns:a16="http://schemas.microsoft.com/office/drawing/2014/main" id="{8AD01FF8-DAC9-AD4C-B986-117BA310A3B6}"/>
              </a:ext>
            </a:extLst>
          </p:cNvPr>
          <p:cNvSpPr/>
          <p:nvPr/>
        </p:nvSpPr>
        <p:spPr>
          <a:xfrm>
            <a:off x="-1056070" y="655272"/>
            <a:ext cx="10534919"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latin typeface="Gill Sans MT" panose="020B0502020104020203" pitchFamily="34" charset="77"/>
              </a:rPr>
              <a:t>AMNAYA</a:t>
            </a:r>
            <a:r>
              <a:rPr lang="en-US" sz="2400" b="1" dirty="0">
                <a:solidFill>
                  <a:schemeClr val="tx1"/>
                </a:solidFill>
                <a:latin typeface="Gill Sans MT" panose="020B0502020104020203" pitchFamily="34" charset="77"/>
              </a:rPr>
              <a:t>AMNAYA BLOCKCHAIN COST MODEL AND SCENARIO</a:t>
            </a:r>
            <a:endParaRPr lang="en-US" sz="2400" b="1" dirty="0">
              <a:latin typeface="Gill Sans MT" panose="020B0502020104020203" pitchFamily="34" charset="77"/>
            </a:endParaRPr>
          </a:p>
        </p:txBody>
      </p:sp>
      <p:graphicFrame>
        <p:nvGraphicFramePr>
          <p:cNvPr id="8" name="Table 7">
            <a:extLst>
              <a:ext uri="{FF2B5EF4-FFF2-40B4-BE49-F238E27FC236}">
                <a16:creationId xmlns:a16="http://schemas.microsoft.com/office/drawing/2014/main" id="{72A6C6AD-F30D-FE4A-A0D3-2B33D5547ACF}"/>
              </a:ext>
            </a:extLst>
          </p:cNvPr>
          <p:cNvGraphicFramePr>
            <a:graphicFrameLocks noGrp="1"/>
          </p:cNvGraphicFramePr>
          <p:nvPr>
            <p:extLst/>
          </p:nvPr>
        </p:nvGraphicFramePr>
        <p:xfrm>
          <a:off x="257577" y="1569672"/>
          <a:ext cx="11629625" cy="2661920"/>
        </p:xfrm>
        <a:graphic>
          <a:graphicData uri="http://schemas.openxmlformats.org/drawingml/2006/table">
            <a:tbl>
              <a:tblPr firstRow="1" bandRow="1">
                <a:tableStyleId>{073A0DAA-6AF3-43AB-8588-CEC1D06C72B9}</a:tableStyleId>
              </a:tblPr>
              <a:tblGrid>
                <a:gridCol w="2325925">
                  <a:extLst>
                    <a:ext uri="{9D8B030D-6E8A-4147-A177-3AD203B41FA5}">
                      <a16:colId xmlns:a16="http://schemas.microsoft.com/office/drawing/2014/main" val="3073084410"/>
                    </a:ext>
                  </a:extLst>
                </a:gridCol>
                <a:gridCol w="2325925">
                  <a:extLst>
                    <a:ext uri="{9D8B030D-6E8A-4147-A177-3AD203B41FA5}">
                      <a16:colId xmlns:a16="http://schemas.microsoft.com/office/drawing/2014/main" val="1206968411"/>
                    </a:ext>
                  </a:extLst>
                </a:gridCol>
                <a:gridCol w="2325925">
                  <a:extLst>
                    <a:ext uri="{9D8B030D-6E8A-4147-A177-3AD203B41FA5}">
                      <a16:colId xmlns:a16="http://schemas.microsoft.com/office/drawing/2014/main" val="288057612"/>
                    </a:ext>
                  </a:extLst>
                </a:gridCol>
                <a:gridCol w="2325925">
                  <a:extLst>
                    <a:ext uri="{9D8B030D-6E8A-4147-A177-3AD203B41FA5}">
                      <a16:colId xmlns:a16="http://schemas.microsoft.com/office/drawing/2014/main" val="99627485"/>
                    </a:ext>
                  </a:extLst>
                </a:gridCol>
                <a:gridCol w="2325925">
                  <a:extLst>
                    <a:ext uri="{9D8B030D-6E8A-4147-A177-3AD203B41FA5}">
                      <a16:colId xmlns:a16="http://schemas.microsoft.com/office/drawing/2014/main" val="468209512"/>
                    </a:ext>
                  </a:extLst>
                </a:gridCol>
              </a:tblGrid>
              <a:tr h="370840">
                <a:tc>
                  <a:txBody>
                    <a:bodyPr/>
                    <a:lstStyle/>
                    <a:p>
                      <a:pPr algn="ctr"/>
                      <a:r>
                        <a:rPr lang="en-US" sz="1800" dirty="0">
                          <a:solidFill>
                            <a:schemeClr val="bg1"/>
                          </a:solidFill>
                          <a:latin typeface="Gill Sans MT" panose="020B0502020104020203" pitchFamily="34" charset="77"/>
                        </a:rPr>
                        <a:t>INPUTS</a:t>
                      </a:r>
                    </a:p>
                  </a:txBody>
                  <a:tcPr/>
                </a:tc>
                <a:tc>
                  <a:txBody>
                    <a:bodyPr/>
                    <a:lstStyle/>
                    <a:p>
                      <a:pPr algn="ctr"/>
                      <a:r>
                        <a:rPr lang="en-US" sz="1800" dirty="0">
                          <a:latin typeface="Gill Sans MT" panose="020B0502020104020203" pitchFamily="34" charset="77"/>
                        </a:rPr>
                        <a:t>SCENARIO 1</a:t>
                      </a:r>
                    </a:p>
                  </a:txBody>
                  <a:tcPr/>
                </a:tc>
                <a:tc>
                  <a:txBody>
                    <a:bodyPr/>
                    <a:lstStyle/>
                    <a:p>
                      <a:pPr algn="ctr"/>
                      <a:r>
                        <a:rPr lang="en-US" sz="1800" dirty="0">
                          <a:latin typeface="Gill Sans MT" panose="020B0502020104020203" pitchFamily="34" charset="77"/>
                        </a:rPr>
                        <a:t>SCENARIO 2</a:t>
                      </a:r>
                    </a:p>
                  </a:txBody>
                  <a:tcPr/>
                </a:tc>
                <a:tc>
                  <a:txBody>
                    <a:bodyPr/>
                    <a:lstStyle/>
                    <a:p>
                      <a:pPr algn="ctr"/>
                      <a:r>
                        <a:rPr lang="en-US" sz="1800" dirty="0">
                          <a:latin typeface="Gill Sans MT" panose="020B0502020104020203" pitchFamily="34" charset="77"/>
                        </a:rPr>
                        <a:t>SCENARIO 3</a:t>
                      </a:r>
                    </a:p>
                  </a:txBody>
                  <a:tcPr/>
                </a:tc>
                <a:tc>
                  <a:txBody>
                    <a:bodyPr/>
                    <a:lstStyle/>
                    <a:p>
                      <a:pPr algn="ctr"/>
                      <a:r>
                        <a:rPr lang="en-US" sz="1800" dirty="0">
                          <a:latin typeface="Gill Sans MT" panose="020B0502020104020203" pitchFamily="34" charset="77"/>
                        </a:rPr>
                        <a:t>SCENARIO 4</a:t>
                      </a:r>
                    </a:p>
                  </a:txBody>
                  <a:tcPr/>
                </a:tc>
                <a:extLst>
                  <a:ext uri="{0D108BD9-81ED-4DB2-BD59-A6C34878D82A}">
                    <a16:rowId xmlns:a16="http://schemas.microsoft.com/office/drawing/2014/main" val="1945598653"/>
                  </a:ext>
                </a:extLst>
              </a:tr>
              <a:tr h="370840">
                <a:tc>
                  <a:txBody>
                    <a:bodyPr/>
                    <a:lstStyle/>
                    <a:p>
                      <a:pPr algn="l"/>
                      <a:r>
                        <a:rPr lang="en-US" sz="1800" dirty="0">
                          <a:solidFill>
                            <a:schemeClr val="tx1"/>
                          </a:solidFill>
                          <a:latin typeface="Gill Sans MT" panose="020B0502020104020203" pitchFamily="34" charset="77"/>
                        </a:rPr>
                        <a:t>Daily Transaction Volume</a:t>
                      </a:r>
                    </a:p>
                  </a:txBody>
                  <a:tcPr/>
                </a:tc>
                <a:tc>
                  <a:txBody>
                    <a:bodyPr/>
                    <a:lstStyle/>
                    <a:p>
                      <a:pPr algn="l"/>
                      <a:r>
                        <a:rPr lang="en-US" sz="1800" dirty="0">
                          <a:latin typeface="Gill Sans MT" panose="020B0502020104020203" pitchFamily="34" charset="77"/>
                        </a:rPr>
                        <a:t>250,000</a:t>
                      </a:r>
                    </a:p>
                  </a:txBody>
                  <a:tcPr/>
                </a:tc>
                <a:tc>
                  <a:txBody>
                    <a:bodyPr/>
                    <a:lstStyle/>
                    <a:p>
                      <a:pPr algn="l"/>
                      <a:r>
                        <a:rPr lang="en-US" sz="1800" dirty="0">
                          <a:latin typeface="Gill Sans MT" panose="020B0502020104020203" pitchFamily="34" charset="77"/>
                        </a:rPr>
                        <a:t>50,000</a:t>
                      </a:r>
                    </a:p>
                  </a:txBody>
                  <a:tcPr/>
                </a:tc>
                <a:tc>
                  <a:txBody>
                    <a:bodyPr/>
                    <a:lstStyle/>
                    <a:p>
                      <a:pPr algn="l"/>
                      <a:r>
                        <a:rPr lang="en-US" sz="1800" dirty="0">
                          <a:latin typeface="Gill Sans MT" panose="020B0502020104020203" pitchFamily="34" charset="77"/>
                        </a:rPr>
                        <a:t>5,00,000</a:t>
                      </a:r>
                    </a:p>
                  </a:txBody>
                  <a:tcPr/>
                </a:tc>
                <a:tc>
                  <a:txBody>
                    <a:bodyPr/>
                    <a:lstStyle/>
                    <a:p>
                      <a:pPr algn="l"/>
                      <a:r>
                        <a:rPr lang="en-US" sz="1800" dirty="0">
                          <a:latin typeface="Gill Sans MT" panose="020B0502020104020203" pitchFamily="34" charset="77"/>
                        </a:rPr>
                        <a:t>5,00,000</a:t>
                      </a:r>
                    </a:p>
                  </a:txBody>
                  <a:tcPr/>
                </a:tc>
                <a:extLst>
                  <a:ext uri="{0D108BD9-81ED-4DB2-BD59-A6C34878D82A}">
                    <a16:rowId xmlns:a16="http://schemas.microsoft.com/office/drawing/2014/main" val="4086704789"/>
                  </a:ext>
                </a:extLst>
              </a:tr>
              <a:tr h="370840">
                <a:tc>
                  <a:txBody>
                    <a:bodyPr/>
                    <a:lstStyle/>
                    <a:p>
                      <a:pPr algn="l"/>
                      <a:r>
                        <a:rPr lang="en-US" sz="1800" dirty="0">
                          <a:solidFill>
                            <a:schemeClr val="tx1"/>
                          </a:solidFill>
                          <a:latin typeface="Gill Sans MT" panose="020B0502020104020203" pitchFamily="34" charset="77"/>
                        </a:rPr>
                        <a:t>Transaction Size</a:t>
                      </a:r>
                    </a:p>
                  </a:txBody>
                  <a:tcPr/>
                </a:tc>
                <a:tc>
                  <a:txBody>
                    <a:bodyPr/>
                    <a:lstStyle/>
                    <a:p>
                      <a:pPr algn="l"/>
                      <a:r>
                        <a:rPr lang="en-US" sz="1800" dirty="0">
                          <a:latin typeface="Gill Sans MT" panose="020B0502020104020203" pitchFamily="34" charset="77"/>
                        </a:rPr>
                        <a:t>Large – 500 bytes</a:t>
                      </a:r>
                    </a:p>
                  </a:txBody>
                  <a:tcPr/>
                </a:tc>
                <a:tc>
                  <a:txBody>
                    <a:bodyPr/>
                    <a:lstStyle/>
                    <a:p>
                      <a:pPr algn="l"/>
                      <a:r>
                        <a:rPr lang="en-US" sz="1800" dirty="0">
                          <a:latin typeface="Gill Sans MT" panose="020B0502020104020203" pitchFamily="34" charset="77"/>
                        </a:rPr>
                        <a:t>Medium – 250 bytes</a:t>
                      </a:r>
                    </a:p>
                  </a:txBody>
                  <a:tcPr/>
                </a:tc>
                <a:tc>
                  <a:txBody>
                    <a:bodyPr/>
                    <a:lstStyle/>
                    <a:p>
                      <a:pPr algn="l"/>
                      <a:r>
                        <a:rPr lang="en-US" sz="1800" dirty="0">
                          <a:latin typeface="Gill Sans MT" panose="020B0502020104020203" pitchFamily="34" charset="77"/>
                        </a:rPr>
                        <a:t>Small – 150 bytes</a:t>
                      </a:r>
                    </a:p>
                  </a:txBody>
                  <a:tcPr/>
                </a:tc>
                <a:tc>
                  <a:txBody>
                    <a:bodyPr/>
                    <a:lstStyle/>
                    <a:p>
                      <a:pPr algn="l"/>
                      <a:r>
                        <a:rPr lang="en-US" sz="1800" dirty="0">
                          <a:latin typeface="Gill Sans MT" panose="020B0502020104020203" pitchFamily="34" charset="77"/>
                        </a:rPr>
                        <a:t>Medium – 250 bytes</a:t>
                      </a:r>
                    </a:p>
                  </a:txBody>
                  <a:tcPr/>
                </a:tc>
                <a:extLst>
                  <a:ext uri="{0D108BD9-81ED-4DB2-BD59-A6C34878D82A}">
                    <a16:rowId xmlns:a16="http://schemas.microsoft.com/office/drawing/2014/main" val="1585011813"/>
                  </a:ext>
                </a:extLst>
              </a:tr>
              <a:tr h="370840">
                <a:tc>
                  <a:txBody>
                    <a:bodyPr/>
                    <a:lstStyle/>
                    <a:p>
                      <a:pPr algn="l"/>
                      <a:r>
                        <a:rPr lang="en-US" sz="1800" dirty="0">
                          <a:solidFill>
                            <a:schemeClr val="tx1"/>
                          </a:solidFill>
                          <a:latin typeface="Gill Sans MT" panose="020B0502020104020203" pitchFamily="34" charset="77"/>
                        </a:rPr>
                        <a:t>Node Hosting</a:t>
                      </a:r>
                    </a:p>
                  </a:txBody>
                  <a:tcPr/>
                </a:tc>
                <a:tc>
                  <a:txBody>
                    <a:bodyPr/>
                    <a:lstStyle/>
                    <a:p>
                      <a:pPr algn="l"/>
                      <a:r>
                        <a:rPr lang="en-US" sz="1800" dirty="0">
                          <a:latin typeface="Gill Sans MT" panose="020B0502020104020203" pitchFamily="34" charset="77"/>
                        </a:rPr>
                        <a:t>Cloud-based</a:t>
                      </a:r>
                    </a:p>
                  </a:txBody>
                  <a:tcPr/>
                </a:tc>
                <a:tc>
                  <a:txBody>
                    <a:bodyPr/>
                    <a:lstStyle/>
                    <a:p>
                      <a:pPr algn="l"/>
                      <a:r>
                        <a:rPr lang="en-US" sz="1800" dirty="0">
                          <a:latin typeface="Gill Sans MT" panose="020B0502020104020203" pitchFamily="34" charset="77"/>
                        </a:rPr>
                        <a:t>On-premises (existing technology)*</a:t>
                      </a:r>
                    </a:p>
                  </a:txBody>
                  <a:tcPr/>
                </a:tc>
                <a:tc>
                  <a:txBody>
                    <a:bodyPr/>
                    <a:lstStyle/>
                    <a:p>
                      <a:pPr algn="l"/>
                      <a:r>
                        <a:rPr lang="en-US" sz="1800" dirty="0">
                          <a:latin typeface="Gill Sans MT" panose="020B0502020104020203" pitchFamily="34" charset="77"/>
                        </a:rPr>
                        <a:t>On-remises (new systems)*</a:t>
                      </a:r>
                    </a:p>
                  </a:txBody>
                  <a:tcPr/>
                </a:tc>
                <a:tc>
                  <a:txBody>
                    <a:bodyPr/>
                    <a:lstStyle/>
                    <a:p>
                      <a:pPr algn="l"/>
                      <a:r>
                        <a:rPr lang="en-US" sz="1800" dirty="0">
                          <a:latin typeface="Gill Sans MT" panose="020B0502020104020203" pitchFamily="34" charset="77"/>
                        </a:rPr>
                        <a:t>Cloud-based</a:t>
                      </a:r>
                    </a:p>
                  </a:txBody>
                  <a:tcPr/>
                </a:tc>
                <a:extLst>
                  <a:ext uri="{0D108BD9-81ED-4DB2-BD59-A6C34878D82A}">
                    <a16:rowId xmlns:a16="http://schemas.microsoft.com/office/drawing/2014/main" val="1475975244"/>
                  </a:ext>
                </a:extLst>
              </a:tr>
              <a:tr h="370840">
                <a:tc>
                  <a:txBody>
                    <a:bodyPr/>
                    <a:lstStyle/>
                    <a:p>
                      <a:pPr algn="l"/>
                      <a:r>
                        <a:rPr lang="en-US" sz="1800" dirty="0">
                          <a:solidFill>
                            <a:schemeClr val="tx1"/>
                          </a:solidFill>
                          <a:latin typeface="Gill Sans MT" panose="020B0502020104020203" pitchFamily="34" charset="77"/>
                        </a:rPr>
                        <a:t>Consensus Protocol</a:t>
                      </a:r>
                    </a:p>
                  </a:txBody>
                  <a:tcPr/>
                </a:tc>
                <a:tc>
                  <a:txBody>
                    <a:bodyPr/>
                    <a:lstStyle/>
                    <a:p>
                      <a:pPr algn="l"/>
                      <a:r>
                        <a:rPr lang="en-US" sz="1800" dirty="0">
                          <a:latin typeface="Gill Sans MT" panose="020B0502020104020203" pitchFamily="34" charset="77"/>
                        </a:rPr>
                        <a:t>Proof of Work</a:t>
                      </a:r>
                    </a:p>
                  </a:txBody>
                  <a:tcPr/>
                </a:tc>
                <a:tc>
                  <a:txBody>
                    <a:bodyPr/>
                    <a:lstStyle/>
                    <a:p>
                      <a:pPr algn="l"/>
                      <a:r>
                        <a:rPr lang="en-US" sz="1800" dirty="0">
                          <a:latin typeface="Gill Sans MT" panose="020B0502020104020203" pitchFamily="34" charset="77"/>
                        </a:rPr>
                        <a:t>Proof of Authority</a:t>
                      </a:r>
                    </a:p>
                  </a:txBody>
                  <a:tcPr/>
                </a:tc>
                <a:tc>
                  <a:txBody>
                    <a:bodyPr/>
                    <a:lstStyle/>
                    <a:p>
                      <a:pPr algn="l"/>
                      <a:r>
                        <a:rPr lang="en-US" sz="1800" dirty="0">
                          <a:latin typeface="Gill Sans MT" panose="020B0502020104020203" pitchFamily="34" charset="77"/>
                        </a:rPr>
                        <a:t>Byzantine Fault Tolerance</a:t>
                      </a:r>
                    </a:p>
                  </a:txBody>
                  <a:tcPr/>
                </a:tc>
                <a:tc>
                  <a:txBody>
                    <a:bodyPr/>
                    <a:lstStyle/>
                    <a:p>
                      <a:pPr algn="l"/>
                      <a:r>
                        <a:rPr lang="en-US" sz="1800" dirty="0">
                          <a:latin typeface="Gill Sans MT" panose="020B0502020104020203" pitchFamily="34" charset="77"/>
                        </a:rPr>
                        <a:t>Proof of Stake </a:t>
                      </a:r>
                    </a:p>
                  </a:txBody>
                  <a:tcPr/>
                </a:tc>
                <a:extLst>
                  <a:ext uri="{0D108BD9-81ED-4DB2-BD59-A6C34878D82A}">
                    <a16:rowId xmlns:a16="http://schemas.microsoft.com/office/drawing/2014/main" val="213630241"/>
                  </a:ext>
                </a:extLst>
              </a:tr>
            </a:tbl>
          </a:graphicData>
        </a:graphic>
      </p:graphicFrame>
      <p:sp>
        <p:nvSpPr>
          <p:cNvPr id="9" name="TextBox 8">
            <a:extLst>
              <a:ext uri="{FF2B5EF4-FFF2-40B4-BE49-F238E27FC236}">
                <a16:creationId xmlns:a16="http://schemas.microsoft.com/office/drawing/2014/main" id="{95755D71-CA8A-B242-A718-4BC10F02DF10}"/>
              </a:ext>
            </a:extLst>
          </p:cNvPr>
          <p:cNvSpPr txBox="1"/>
          <p:nvPr/>
        </p:nvSpPr>
        <p:spPr>
          <a:xfrm>
            <a:off x="257577" y="4224484"/>
            <a:ext cx="5208990" cy="369332"/>
          </a:xfrm>
          <a:prstGeom prst="rect">
            <a:avLst/>
          </a:prstGeom>
          <a:noFill/>
        </p:spPr>
        <p:txBody>
          <a:bodyPr wrap="none" rtlCol="0">
            <a:spAutoFit/>
          </a:bodyPr>
          <a:lstStyle/>
          <a:p>
            <a:r>
              <a:rPr lang="en-US" dirty="0">
                <a:latin typeface="Gill Sans MT" panose="020B0502020104020203" pitchFamily="34" charset="77"/>
              </a:rPr>
              <a:t>*Fully on premises solutions assume $0 in cloud costs</a:t>
            </a:r>
          </a:p>
        </p:txBody>
      </p:sp>
      <p:pic>
        <p:nvPicPr>
          <p:cNvPr id="10" name="Picture 9" descr="A picture containing clipart&#13;&#10;&#13;&#10;Description automatically generated">
            <a:extLst>
              <a:ext uri="{FF2B5EF4-FFF2-40B4-BE49-F238E27FC236}">
                <a16:creationId xmlns:a16="http://schemas.microsoft.com/office/drawing/2014/main" id="{A42D4EA5-273C-7F4A-A729-18C2727C31A5}"/>
              </a:ext>
            </a:extLst>
          </p:cNvPr>
          <p:cNvPicPr>
            <a:picLocks noChangeAspect="1"/>
          </p:cNvPicPr>
          <p:nvPr/>
        </p:nvPicPr>
        <p:blipFill>
          <a:blip r:embed="rId2"/>
          <a:stretch>
            <a:fillRect/>
          </a:stretch>
        </p:blipFill>
        <p:spPr>
          <a:xfrm>
            <a:off x="125455" y="5678478"/>
            <a:ext cx="1026940" cy="1026940"/>
          </a:xfrm>
          <a:prstGeom prst="rect">
            <a:avLst/>
          </a:prstGeom>
        </p:spPr>
      </p:pic>
      <p:sp>
        <p:nvSpPr>
          <p:cNvPr id="11" name="Title 1">
            <a:extLst>
              <a:ext uri="{FF2B5EF4-FFF2-40B4-BE49-F238E27FC236}">
                <a16:creationId xmlns:a16="http://schemas.microsoft.com/office/drawing/2014/main" id="{5AA0D8F3-3E1F-5E49-B811-711BF6ACA6AF}"/>
              </a:ext>
            </a:extLst>
          </p:cNvPr>
          <p:cNvSpPr>
            <a:spLocks noGrp="1"/>
          </p:cNvSpPr>
          <p:nvPr>
            <p:ph type="title"/>
          </p:nvPr>
        </p:nvSpPr>
        <p:spPr>
          <a:xfrm>
            <a:off x="39710" y="-252413"/>
            <a:ext cx="10515600" cy="1325563"/>
          </a:xfrm>
        </p:spPr>
        <p:txBody>
          <a:bodyPr>
            <a:normAutofit/>
          </a:bodyPr>
          <a:lstStyle/>
          <a:p>
            <a:r>
              <a:rPr lang="en-US" sz="3200" dirty="0">
                <a:latin typeface="Gill Sans MT" panose="020B0502020104020203" pitchFamily="34" charset="77"/>
              </a:rPr>
              <a:t>Patented Proprietary Technology</a:t>
            </a:r>
          </a:p>
        </p:txBody>
      </p:sp>
    </p:spTree>
    <p:extLst>
      <p:ext uri="{BB962C8B-B14F-4D97-AF65-F5344CB8AC3E}">
        <p14:creationId xmlns:p14="http://schemas.microsoft.com/office/powerpoint/2010/main" val="1155820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FE7FA96-A436-4B46-9D1E-22D060A2416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90C4EECA-505A-F646-B67D-48B2A36F75B8}"/>
              </a:ext>
            </a:extLst>
          </p:cNvPr>
          <p:cNvSpPr>
            <a:spLocks noGrp="1"/>
          </p:cNvSpPr>
          <p:nvPr>
            <p:ph type="sldNum" sz="quarter" idx="12"/>
          </p:nvPr>
        </p:nvSpPr>
        <p:spPr/>
        <p:txBody>
          <a:bodyPr/>
          <a:lstStyle/>
          <a:p>
            <a:fld id="{E780DAB0-66C9-6248-A472-5F79E02CB431}" type="slidenum">
              <a:rPr lang="en-US" smtClean="0"/>
              <a:t>18</a:t>
            </a:fld>
            <a:endParaRPr lang="en-US"/>
          </a:p>
        </p:txBody>
      </p:sp>
      <p:pic>
        <p:nvPicPr>
          <p:cNvPr id="7" name="Picture 6" descr="A picture containing clipart&#13;&#10;&#13;&#10;Description automatically generated">
            <a:extLst>
              <a:ext uri="{FF2B5EF4-FFF2-40B4-BE49-F238E27FC236}">
                <a16:creationId xmlns:a16="http://schemas.microsoft.com/office/drawing/2014/main" id="{AB46DE4B-F53E-4041-A088-CD704B5BCA03}"/>
              </a:ext>
            </a:extLst>
          </p:cNvPr>
          <p:cNvPicPr>
            <a:picLocks noChangeAspect="1"/>
          </p:cNvPicPr>
          <p:nvPr/>
        </p:nvPicPr>
        <p:blipFill>
          <a:blip r:embed="rId2"/>
          <a:stretch>
            <a:fillRect/>
          </a:stretch>
        </p:blipFill>
        <p:spPr>
          <a:xfrm>
            <a:off x="125455" y="5678478"/>
            <a:ext cx="1026940" cy="1026940"/>
          </a:xfrm>
          <a:prstGeom prst="rect">
            <a:avLst/>
          </a:prstGeom>
        </p:spPr>
      </p:pic>
      <p:sp>
        <p:nvSpPr>
          <p:cNvPr id="9" name="Rectangle 8">
            <a:extLst>
              <a:ext uri="{FF2B5EF4-FFF2-40B4-BE49-F238E27FC236}">
                <a16:creationId xmlns:a16="http://schemas.microsoft.com/office/drawing/2014/main" id="{34D6C0A0-1BCB-A24A-8BAD-763F122F56C0}"/>
              </a:ext>
            </a:extLst>
          </p:cNvPr>
          <p:cNvSpPr/>
          <p:nvPr/>
        </p:nvSpPr>
        <p:spPr>
          <a:xfrm>
            <a:off x="1996194" y="318899"/>
            <a:ext cx="9947858" cy="53595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AB1A9C1-3674-6249-A61F-A12B1397B969}"/>
              </a:ext>
            </a:extLst>
          </p:cNvPr>
          <p:cNvSpPr/>
          <p:nvPr/>
        </p:nvSpPr>
        <p:spPr>
          <a:xfrm rot="16200000">
            <a:off x="-1271501" y="2485218"/>
            <a:ext cx="5359576" cy="10269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Gill Sans MT" panose="020B0502020104020203" pitchFamily="34" charset="77"/>
              </a:rPr>
              <a:t>SCENARIO 1</a:t>
            </a:r>
          </a:p>
        </p:txBody>
      </p:sp>
      <p:sp>
        <p:nvSpPr>
          <p:cNvPr id="11" name="Rectangle 10">
            <a:extLst>
              <a:ext uri="{FF2B5EF4-FFF2-40B4-BE49-F238E27FC236}">
                <a16:creationId xmlns:a16="http://schemas.microsoft.com/office/drawing/2014/main" id="{34C2D39F-A425-FF4A-A54F-57CB758E0B69}"/>
              </a:ext>
            </a:extLst>
          </p:cNvPr>
          <p:cNvSpPr/>
          <p:nvPr/>
        </p:nvSpPr>
        <p:spPr>
          <a:xfrm>
            <a:off x="2407783" y="465083"/>
            <a:ext cx="2730887" cy="18015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333101F-A774-ED41-8E68-2401964F94D3}"/>
              </a:ext>
            </a:extLst>
          </p:cNvPr>
          <p:cNvSpPr/>
          <p:nvPr/>
        </p:nvSpPr>
        <p:spPr>
          <a:xfrm>
            <a:off x="5192709" y="465083"/>
            <a:ext cx="6602158" cy="18015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BDBC38-40E5-3549-841B-D6DC1AD88989}"/>
              </a:ext>
            </a:extLst>
          </p:cNvPr>
          <p:cNvSpPr txBox="1"/>
          <p:nvPr/>
        </p:nvSpPr>
        <p:spPr>
          <a:xfrm>
            <a:off x="2632595" y="752511"/>
            <a:ext cx="1867437" cy="307777"/>
          </a:xfrm>
          <a:prstGeom prst="rect">
            <a:avLst/>
          </a:prstGeom>
          <a:noFill/>
        </p:spPr>
        <p:txBody>
          <a:bodyPr wrap="square" rtlCol="0">
            <a:spAutoFit/>
          </a:bodyPr>
          <a:lstStyle/>
          <a:p>
            <a:r>
              <a:rPr lang="en-US" sz="1400" dirty="0">
                <a:latin typeface="Gill Sans MT" panose="020B0502020104020203" pitchFamily="34" charset="77"/>
              </a:rPr>
              <a:t>On-boarding costs</a:t>
            </a:r>
          </a:p>
        </p:txBody>
      </p:sp>
      <p:sp>
        <p:nvSpPr>
          <p:cNvPr id="14" name="TextBox 13">
            <a:extLst>
              <a:ext uri="{FF2B5EF4-FFF2-40B4-BE49-F238E27FC236}">
                <a16:creationId xmlns:a16="http://schemas.microsoft.com/office/drawing/2014/main" id="{5CCFB646-BDDD-0240-A711-C6E8395B88FE}"/>
              </a:ext>
            </a:extLst>
          </p:cNvPr>
          <p:cNvSpPr txBox="1"/>
          <p:nvPr/>
        </p:nvSpPr>
        <p:spPr>
          <a:xfrm>
            <a:off x="2632594" y="953469"/>
            <a:ext cx="1867437" cy="307777"/>
          </a:xfrm>
          <a:prstGeom prst="rect">
            <a:avLst/>
          </a:prstGeom>
          <a:noFill/>
        </p:spPr>
        <p:txBody>
          <a:bodyPr wrap="square" rtlCol="0">
            <a:spAutoFit/>
          </a:bodyPr>
          <a:lstStyle/>
          <a:p>
            <a:r>
              <a:rPr lang="en-US" sz="1400" dirty="0">
                <a:latin typeface="Gill Sans MT" panose="020B0502020104020203" pitchFamily="34" charset="77"/>
              </a:rPr>
              <a:t>Cloud costs</a:t>
            </a:r>
          </a:p>
        </p:txBody>
      </p:sp>
      <p:sp>
        <p:nvSpPr>
          <p:cNvPr id="15" name="TextBox 14">
            <a:extLst>
              <a:ext uri="{FF2B5EF4-FFF2-40B4-BE49-F238E27FC236}">
                <a16:creationId xmlns:a16="http://schemas.microsoft.com/office/drawing/2014/main" id="{FDA50BC1-2038-2148-8B45-F373F2B0A852}"/>
              </a:ext>
            </a:extLst>
          </p:cNvPr>
          <p:cNvSpPr txBox="1"/>
          <p:nvPr/>
        </p:nvSpPr>
        <p:spPr>
          <a:xfrm>
            <a:off x="2630229" y="1193827"/>
            <a:ext cx="2517826" cy="307777"/>
          </a:xfrm>
          <a:prstGeom prst="rect">
            <a:avLst/>
          </a:prstGeom>
          <a:noFill/>
        </p:spPr>
        <p:txBody>
          <a:bodyPr wrap="square" rtlCol="0">
            <a:spAutoFit/>
          </a:bodyPr>
          <a:lstStyle/>
          <a:p>
            <a:r>
              <a:rPr lang="en-US" sz="1400" dirty="0">
                <a:latin typeface="Gill Sans MT" panose="020B0502020104020203" pitchFamily="34" charset="77"/>
              </a:rPr>
              <a:t>On-going Maintenance costs</a:t>
            </a:r>
          </a:p>
        </p:txBody>
      </p:sp>
      <p:sp>
        <p:nvSpPr>
          <p:cNvPr id="16" name="TextBox 15">
            <a:extLst>
              <a:ext uri="{FF2B5EF4-FFF2-40B4-BE49-F238E27FC236}">
                <a16:creationId xmlns:a16="http://schemas.microsoft.com/office/drawing/2014/main" id="{9C1379F3-1D0D-D946-BB9D-ED1C4F3E96F8}"/>
              </a:ext>
            </a:extLst>
          </p:cNvPr>
          <p:cNvSpPr txBox="1"/>
          <p:nvPr/>
        </p:nvSpPr>
        <p:spPr>
          <a:xfrm>
            <a:off x="2614835" y="1430387"/>
            <a:ext cx="1867437" cy="307777"/>
          </a:xfrm>
          <a:prstGeom prst="rect">
            <a:avLst/>
          </a:prstGeom>
          <a:noFill/>
        </p:spPr>
        <p:txBody>
          <a:bodyPr wrap="square" rtlCol="0">
            <a:spAutoFit/>
          </a:bodyPr>
          <a:lstStyle/>
          <a:p>
            <a:r>
              <a:rPr lang="en-US" sz="1400" dirty="0">
                <a:latin typeface="Gill Sans MT" panose="020B0502020104020203" pitchFamily="34" charset="77"/>
              </a:rPr>
              <a:t>Monitoring costs</a:t>
            </a:r>
          </a:p>
        </p:txBody>
      </p:sp>
      <p:sp>
        <p:nvSpPr>
          <p:cNvPr id="17" name="TextBox 16">
            <a:extLst>
              <a:ext uri="{FF2B5EF4-FFF2-40B4-BE49-F238E27FC236}">
                <a16:creationId xmlns:a16="http://schemas.microsoft.com/office/drawing/2014/main" id="{DB6B6EF1-4859-724C-8E40-5BDBAB0BB27B}"/>
              </a:ext>
            </a:extLst>
          </p:cNvPr>
          <p:cNvSpPr txBox="1"/>
          <p:nvPr/>
        </p:nvSpPr>
        <p:spPr>
          <a:xfrm>
            <a:off x="5386723" y="504145"/>
            <a:ext cx="1867437" cy="307777"/>
          </a:xfrm>
          <a:prstGeom prst="rect">
            <a:avLst/>
          </a:prstGeom>
          <a:noFill/>
        </p:spPr>
        <p:txBody>
          <a:bodyPr wrap="square" rtlCol="0">
            <a:spAutoFit/>
          </a:bodyPr>
          <a:lstStyle/>
          <a:p>
            <a:r>
              <a:rPr lang="en-US" sz="1400" dirty="0">
                <a:latin typeface="Gill Sans MT" panose="020B0502020104020203" pitchFamily="34" charset="77"/>
              </a:rPr>
              <a:t>Year 1</a:t>
            </a:r>
          </a:p>
        </p:txBody>
      </p:sp>
      <p:sp>
        <p:nvSpPr>
          <p:cNvPr id="18" name="TextBox 17">
            <a:extLst>
              <a:ext uri="{FF2B5EF4-FFF2-40B4-BE49-F238E27FC236}">
                <a16:creationId xmlns:a16="http://schemas.microsoft.com/office/drawing/2014/main" id="{1F345BA0-200F-2F4E-BB99-B1022FDBBC07}"/>
              </a:ext>
            </a:extLst>
          </p:cNvPr>
          <p:cNvSpPr txBox="1"/>
          <p:nvPr/>
        </p:nvSpPr>
        <p:spPr>
          <a:xfrm>
            <a:off x="6717421" y="504145"/>
            <a:ext cx="1867437" cy="307777"/>
          </a:xfrm>
          <a:prstGeom prst="rect">
            <a:avLst/>
          </a:prstGeom>
          <a:noFill/>
        </p:spPr>
        <p:txBody>
          <a:bodyPr wrap="square" rtlCol="0">
            <a:spAutoFit/>
          </a:bodyPr>
          <a:lstStyle/>
          <a:p>
            <a:r>
              <a:rPr lang="en-US" sz="1400" dirty="0">
                <a:latin typeface="Gill Sans MT" panose="020B0502020104020203" pitchFamily="34" charset="77"/>
              </a:rPr>
              <a:t>Year 2</a:t>
            </a:r>
          </a:p>
        </p:txBody>
      </p:sp>
      <p:sp>
        <p:nvSpPr>
          <p:cNvPr id="19" name="TextBox 18">
            <a:extLst>
              <a:ext uri="{FF2B5EF4-FFF2-40B4-BE49-F238E27FC236}">
                <a16:creationId xmlns:a16="http://schemas.microsoft.com/office/drawing/2014/main" id="{E02C2E53-E291-E841-807C-BFEBAF5668C1}"/>
              </a:ext>
            </a:extLst>
          </p:cNvPr>
          <p:cNvSpPr txBox="1"/>
          <p:nvPr/>
        </p:nvSpPr>
        <p:spPr>
          <a:xfrm>
            <a:off x="8048119" y="504145"/>
            <a:ext cx="1867437" cy="307777"/>
          </a:xfrm>
          <a:prstGeom prst="rect">
            <a:avLst/>
          </a:prstGeom>
          <a:noFill/>
        </p:spPr>
        <p:txBody>
          <a:bodyPr wrap="square" rtlCol="0">
            <a:spAutoFit/>
          </a:bodyPr>
          <a:lstStyle/>
          <a:p>
            <a:r>
              <a:rPr lang="en-US" sz="1400" dirty="0">
                <a:latin typeface="Gill Sans MT" panose="020B0502020104020203" pitchFamily="34" charset="77"/>
              </a:rPr>
              <a:t>Year 3</a:t>
            </a:r>
          </a:p>
        </p:txBody>
      </p:sp>
      <p:sp>
        <p:nvSpPr>
          <p:cNvPr id="20" name="TextBox 19">
            <a:extLst>
              <a:ext uri="{FF2B5EF4-FFF2-40B4-BE49-F238E27FC236}">
                <a16:creationId xmlns:a16="http://schemas.microsoft.com/office/drawing/2014/main" id="{91F2F719-369D-3C47-9FD2-0E47A2E5EB18}"/>
              </a:ext>
            </a:extLst>
          </p:cNvPr>
          <p:cNvSpPr txBox="1"/>
          <p:nvPr/>
        </p:nvSpPr>
        <p:spPr>
          <a:xfrm>
            <a:off x="9429747" y="504698"/>
            <a:ext cx="1867437" cy="307777"/>
          </a:xfrm>
          <a:prstGeom prst="rect">
            <a:avLst/>
          </a:prstGeom>
          <a:noFill/>
        </p:spPr>
        <p:txBody>
          <a:bodyPr wrap="square" rtlCol="0">
            <a:spAutoFit/>
          </a:bodyPr>
          <a:lstStyle/>
          <a:p>
            <a:r>
              <a:rPr lang="en-US" sz="1400" dirty="0">
                <a:latin typeface="Gill Sans MT" panose="020B0502020104020203" pitchFamily="34" charset="77"/>
              </a:rPr>
              <a:t>Year 4</a:t>
            </a:r>
          </a:p>
        </p:txBody>
      </p:sp>
      <p:sp>
        <p:nvSpPr>
          <p:cNvPr id="21" name="TextBox 20">
            <a:extLst>
              <a:ext uri="{FF2B5EF4-FFF2-40B4-BE49-F238E27FC236}">
                <a16:creationId xmlns:a16="http://schemas.microsoft.com/office/drawing/2014/main" id="{A1CD991E-5A22-A145-82D0-9113B8BD8218}"/>
              </a:ext>
            </a:extLst>
          </p:cNvPr>
          <p:cNvSpPr txBox="1"/>
          <p:nvPr/>
        </p:nvSpPr>
        <p:spPr>
          <a:xfrm>
            <a:off x="10709515" y="504145"/>
            <a:ext cx="1867437" cy="307777"/>
          </a:xfrm>
          <a:prstGeom prst="rect">
            <a:avLst/>
          </a:prstGeom>
          <a:noFill/>
        </p:spPr>
        <p:txBody>
          <a:bodyPr wrap="square" rtlCol="0">
            <a:spAutoFit/>
          </a:bodyPr>
          <a:lstStyle/>
          <a:p>
            <a:r>
              <a:rPr lang="en-US" sz="1400" dirty="0">
                <a:latin typeface="Gill Sans MT" panose="020B0502020104020203" pitchFamily="34" charset="77"/>
              </a:rPr>
              <a:t>Year 5</a:t>
            </a:r>
          </a:p>
        </p:txBody>
      </p:sp>
      <p:sp>
        <p:nvSpPr>
          <p:cNvPr id="22" name="TextBox 21">
            <a:extLst>
              <a:ext uri="{FF2B5EF4-FFF2-40B4-BE49-F238E27FC236}">
                <a16:creationId xmlns:a16="http://schemas.microsoft.com/office/drawing/2014/main" id="{52061B41-BC3B-4C4B-AC92-9FE999961440}"/>
              </a:ext>
            </a:extLst>
          </p:cNvPr>
          <p:cNvSpPr txBox="1"/>
          <p:nvPr/>
        </p:nvSpPr>
        <p:spPr>
          <a:xfrm>
            <a:off x="5355639" y="752511"/>
            <a:ext cx="1867437" cy="307777"/>
          </a:xfrm>
          <a:prstGeom prst="rect">
            <a:avLst/>
          </a:prstGeom>
          <a:noFill/>
        </p:spPr>
        <p:txBody>
          <a:bodyPr wrap="square" rtlCol="0">
            <a:spAutoFit/>
          </a:bodyPr>
          <a:lstStyle/>
          <a:p>
            <a:r>
              <a:rPr lang="en-US" sz="1400" dirty="0">
                <a:latin typeface="Gill Sans MT" panose="020B0502020104020203" pitchFamily="34" charset="77"/>
              </a:rPr>
              <a:t>$115,146</a:t>
            </a:r>
          </a:p>
        </p:txBody>
      </p:sp>
      <p:sp>
        <p:nvSpPr>
          <p:cNvPr id="23" name="TextBox 22">
            <a:extLst>
              <a:ext uri="{FF2B5EF4-FFF2-40B4-BE49-F238E27FC236}">
                <a16:creationId xmlns:a16="http://schemas.microsoft.com/office/drawing/2014/main" id="{38413C6F-2BF7-5747-83DB-5E1DF736CFC0}"/>
              </a:ext>
            </a:extLst>
          </p:cNvPr>
          <p:cNvSpPr txBox="1"/>
          <p:nvPr/>
        </p:nvSpPr>
        <p:spPr>
          <a:xfrm>
            <a:off x="5424367" y="948116"/>
            <a:ext cx="1867437" cy="307777"/>
          </a:xfrm>
          <a:prstGeom prst="rect">
            <a:avLst/>
          </a:prstGeom>
          <a:noFill/>
        </p:spPr>
        <p:txBody>
          <a:bodyPr wrap="square" rtlCol="0">
            <a:spAutoFit/>
          </a:bodyPr>
          <a:lstStyle/>
          <a:p>
            <a:r>
              <a:rPr lang="en-US" sz="1400" dirty="0">
                <a:latin typeface="Gill Sans MT" panose="020B0502020104020203" pitchFamily="34" charset="77"/>
              </a:rPr>
              <a:t>$50,006</a:t>
            </a:r>
          </a:p>
        </p:txBody>
      </p:sp>
      <p:sp>
        <p:nvSpPr>
          <p:cNvPr id="24" name="TextBox 23">
            <a:extLst>
              <a:ext uri="{FF2B5EF4-FFF2-40B4-BE49-F238E27FC236}">
                <a16:creationId xmlns:a16="http://schemas.microsoft.com/office/drawing/2014/main" id="{DE3CBF4D-DF6C-D94B-AAD8-55DA6DD48C74}"/>
              </a:ext>
            </a:extLst>
          </p:cNvPr>
          <p:cNvSpPr txBox="1"/>
          <p:nvPr/>
        </p:nvSpPr>
        <p:spPr>
          <a:xfrm>
            <a:off x="5326284" y="1165679"/>
            <a:ext cx="1867437" cy="307777"/>
          </a:xfrm>
          <a:prstGeom prst="rect">
            <a:avLst/>
          </a:prstGeom>
          <a:noFill/>
        </p:spPr>
        <p:txBody>
          <a:bodyPr wrap="square" rtlCol="0">
            <a:spAutoFit/>
          </a:bodyPr>
          <a:lstStyle/>
          <a:p>
            <a:r>
              <a:rPr lang="en-US" sz="1400" dirty="0">
                <a:latin typeface="Gill Sans MT" panose="020B0502020104020203" pitchFamily="34" charset="77"/>
              </a:rPr>
              <a:t>$142,280</a:t>
            </a:r>
          </a:p>
        </p:txBody>
      </p:sp>
      <p:sp>
        <p:nvSpPr>
          <p:cNvPr id="25" name="TextBox 24">
            <a:extLst>
              <a:ext uri="{FF2B5EF4-FFF2-40B4-BE49-F238E27FC236}">
                <a16:creationId xmlns:a16="http://schemas.microsoft.com/office/drawing/2014/main" id="{BB3D4C4F-CB01-6340-A3A4-D9D82E0B482B}"/>
              </a:ext>
            </a:extLst>
          </p:cNvPr>
          <p:cNvSpPr txBox="1"/>
          <p:nvPr/>
        </p:nvSpPr>
        <p:spPr>
          <a:xfrm>
            <a:off x="5395145" y="1415542"/>
            <a:ext cx="1867437" cy="307777"/>
          </a:xfrm>
          <a:prstGeom prst="rect">
            <a:avLst/>
          </a:prstGeom>
          <a:noFill/>
        </p:spPr>
        <p:txBody>
          <a:bodyPr wrap="square" rtlCol="0">
            <a:spAutoFit/>
          </a:bodyPr>
          <a:lstStyle/>
          <a:p>
            <a:r>
              <a:rPr lang="en-US" sz="1400" dirty="0">
                <a:latin typeface="Gill Sans MT" panose="020B0502020104020203" pitchFamily="34" charset="77"/>
              </a:rPr>
              <a:t>$19,663</a:t>
            </a:r>
          </a:p>
        </p:txBody>
      </p:sp>
      <p:sp>
        <p:nvSpPr>
          <p:cNvPr id="26" name="TextBox 25">
            <a:extLst>
              <a:ext uri="{FF2B5EF4-FFF2-40B4-BE49-F238E27FC236}">
                <a16:creationId xmlns:a16="http://schemas.microsoft.com/office/drawing/2014/main" id="{90A9EC5A-F8D7-4447-9EF1-6E3D4833C9A8}"/>
              </a:ext>
            </a:extLst>
          </p:cNvPr>
          <p:cNvSpPr txBox="1"/>
          <p:nvPr/>
        </p:nvSpPr>
        <p:spPr>
          <a:xfrm>
            <a:off x="6737267" y="749856"/>
            <a:ext cx="1867437" cy="307777"/>
          </a:xfrm>
          <a:prstGeom prst="rect">
            <a:avLst/>
          </a:prstGeom>
          <a:noFill/>
        </p:spPr>
        <p:txBody>
          <a:bodyPr wrap="square" rtlCol="0">
            <a:spAutoFit/>
          </a:bodyPr>
          <a:lstStyle/>
          <a:p>
            <a:r>
              <a:rPr lang="en-US" sz="1400" dirty="0">
                <a:latin typeface="Gill Sans MT" panose="020B0502020104020203" pitchFamily="34" charset="77"/>
              </a:rPr>
              <a:t>$3,880</a:t>
            </a:r>
          </a:p>
        </p:txBody>
      </p:sp>
      <p:sp>
        <p:nvSpPr>
          <p:cNvPr id="27" name="TextBox 26">
            <a:extLst>
              <a:ext uri="{FF2B5EF4-FFF2-40B4-BE49-F238E27FC236}">
                <a16:creationId xmlns:a16="http://schemas.microsoft.com/office/drawing/2014/main" id="{1775332A-A64F-A947-B346-83F0449C8D82}"/>
              </a:ext>
            </a:extLst>
          </p:cNvPr>
          <p:cNvSpPr txBox="1"/>
          <p:nvPr/>
        </p:nvSpPr>
        <p:spPr>
          <a:xfrm>
            <a:off x="6642410" y="955977"/>
            <a:ext cx="1867437" cy="307777"/>
          </a:xfrm>
          <a:prstGeom prst="rect">
            <a:avLst/>
          </a:prstGeom>
          <a:noFill/>
        </p:spPr>
        <p:txBody>
          <a:bodyPr wrap="square" rtlCol="0">
            <a:spAutoFit/>
          </a:bodyPr>
          <a:lstStyle/>
          <a:p>
            <a:r>
              <a:rPr lang="en-US" sz="1400" dirty="0">
                <a:latin typeface="Gill Sans MT" panose="020B0502020104020203" pitchFamily="34" charset="77"/>
              </a:rPr>
              <a:t>$42,756</a:t>
            </a:r>
          </a:p>
        </p:txBody>
      </p:sp>
      <p:sp>
        <p:nvSpPr>
          <p:cNvPr id="28" name="TextBox 27">
            <a:extLst>
              <a:ext uri="{FF2B5EF4-FFF2-40B4-BE49-F238E27FC236}">
                <a16:creationId xmlns:a16="http://schemas.microsoft.com/office/drawing/2014/main" id="{D1CC944E-108F-674D-B29C-8915C0476B66}"/>
              </a:ext>
            </a:extLst>
          </p:cNvPr>
          <p:cNvSpPr txBox="1"/>
          <p:nvPr/>
        </p:nvSpPr>
        <p:spPr>
          <a:xfrm>
            <a:off x="6549487" y="1186150"/>
            <a:ext cx="1867437" cy="307777"/>
          </a:xfrm>
          <a:prstGeom prst="rect">
            <a:avLst/>
          </a:prstGeom>
          <a:noFill/>
        </p:spPr>
        <p:txBody>
          <a:bodyPr wrap="square" rtlCol="0">
            <a:spAutoFit/>
          </a:bodyPr>
          <a:lstStyle/>
          <a:p>
            <a:r>
              <a:rPr lang="en-US" sz="1400" dirty="0">
                <a:latin typeface="Gill Sans MT" panose="020B0502020104020203" pitchFamily="34" charset="77"/>
              </a:rPr>
              <a:t>$142,014</a:t>
            </a:r>
          </a:p>
        </p:txBody>
      </p:sp>
      <p:sp>
        <p:nvSpPr>
          <p:cNvPr id="29" name="TextBox 28">
            <a:extLst>
              <a:ext uri="{FF2B5EF4-FFF2-40B4-BE49-F238E27FC236}">
                <a16:creationId xmlns:a16="http://schemas.microsoft.com/office/drawing/2014/main" id="{1D2C959F-CD2C-3D40-886E-3E3D3A5C8581}"/>
              </a:ext>
            </a:extLst>
          </p:cNvPr>
          <p:cNvSpPr txBox="1"/>
          <p:nvPr/>
        </p:nvSpPr>
        <p:spPr>
          <a:xfrm>
            <a:off x="6647570" y="1427732"/>
            <a:ext cx="1867437" cy="307777"/>
          </a:xfrm>
          <a:prstGeom prst="rect">
            <a:avLst/>
          </a:prstGeom>
          <a:noFill/>
        </p:spPr>
        <p:txBody>
          <a:bodyPr wrap="square" rtlCol="0">
            <a:spAutoFit/>
          </a:bodyPr>
          <a:lstStyle/>
          <a:p>
            <a:r>
              <a:rPr lang="en-US" sz="1400" dirty="0">
                <a:latin typeface="Gill Sans MT" panose="020B0502020104020203" pitchFamily="34" charset="77"/>
              </a:rPr>
              <a:t>$18,773</a:t>
            </a:r>
          </a:p>
        </p:txBody>
      </p:sp>
      <p:sp>
        <p:nvSpPr>
          <p:cNvPr id="30" name="TextBox 29">
            <a:extLst>
              <a:ext uri="{FF2B5EF4-FFF2-40B4-BE49-F238E27FC236}">
                <a16:creationId xmlns:a16="http://schemas.microsoft.com/office/drawing/2014/main" id="{20FD065D-BD32-4340-A1FD-45B51B9BF703}"/>
              </a:ext>
            </a:extLst>
          </p:cNvPr>
          <p:cNvSpPr txBox="1"/>
          <p:nvPr/>
        </p:nvSpPr>
        <p:spPr>
          <a:xfrm>
            <a:off x="8000142" y="730061"/>
            <a:ext cx="1867437" cy="307777"/>
          </a:xfrm>
          <a:prstGeom prst="rect">
            <a:avLst/>
          </a:prstGeom>
          <a:noFill/>
        </p:spPr>
        <p:txBody>
          <a:bodyPr wrap="square" rtlCol="0">
            <a:spAutoFit/>
          </a:bodyPr>
          <a:lstStyle/>
          <a:p>
            <a:r>
              <a:rPr lang="en-US" sz="1400" dirty="0">
                <a:latin typeface="Gill Sans MT" panose="020B0502020104020203" pitchFamily="34" charset="77"/>
              </a:rPr>
              <a:t>$18,773</a:t>
            </a:r>
          </a:p>
        </p:txBody>
      </p:sp>
      <p:sp>
        <p:nvSpPr>
          <p:cNvPr id="31" name="TextBox 30">
            <a:extLst>
              <a:ext uri="{FF2B5EF4-FFF2-40B4-BE49-F238E27FC236}">
                <a16:creationId xmlns:a16="http://schemas.microsoft.com/office/drawing/2014/main" id="{836B37D7-4AA0-EA42-9517-FC17244B29AE}"/>
              </a:ext>
            </a:extLst>
          </p:cNvPr>
          <p:cNvSpPr txBox="1"/>
          <p:nvPr/>
        </p:nvSpPr>
        <p:spPr>
          <a:xfrm>
            <a:off x="8000018" y="985734"/>
            <a:ext cx="1867437" cy="307777"/>
          </a:xfrm>
          <a:prstGeom prst="rect">
            <a:avLst/>
          </a:prstGeom>
          <a:noFill/>
        </p:spPr>
        <p:txBody>
          <a:bodyPr wrap="square" rtlCol="0">
            <a:spAutoFit/>
          </a:bodyPr>
          <a:lstStyle/>
          <a:p>
            <a:r>
              <a:rPr lang="en-US" sz="1400" dirty="0">
                <a:latin typeface="Gill Sans MT" panose="020B0502020104020203" pitchFamily="34" charset="77"/>
              </a:rPr>
              <a:t>$36,557</a:t>
            </a:r>
          </a:p>
        </p:txBody>
      </p:sp>
      <p:sp>
        <p:nvSpPr>
          <p:cNvPr id="32" name="TextBox 31">
            <a:extLst>
              <a:ext uri="{FF2B5EF4-FFF2-40B4-BE49-F238E27FC236}">
                <a16:creationId xmlns:a16="http://schemas.microsoft.com/office/drawing/2014/main" id="{F5409DA6-9712-7D43-878A-CAFC0D4C640C}"/>
              </a:ext>
            </a:extLst>
          </p:cNvPr>
          <p:cNvSpPr txBox="1"/>
          <p:nvPr/>
        </p:nvSpPr>
        <p:spPr>
          <a:xfrm>
            <a:off x="7882368" y="1176133"/>
            <a:ext cx="1867437" cy="307777"/>
          </a:xfrm>
          <a:prstGeom prst="rect">
            <a:avLst/>
          </a:prstGeom>
          <a:noFill/>
        </p:spPr>
        <p:txBody>
          <a:bodyPr wrap="square" rtlCol="0">
            <a:spAutoFit/>
          </a:bodyPr>
          <a:lstStyle/>
          <a:p>
            <a:r>
              <a:rPr lang="en-US" sz="1400" dirty="0">
                <a:latin typeface="Gill Sans MT" panose="020B0502020104020203" pitchFamily="34" charset="77"/>
              </a:rPr>
              <a:t>$141,755</a:t>
            </a:r>
          </a:p>
        </p:txBody>
      </p:sp>
      <p:sp>
        <p:nvSpPr>
          <p:cNvPr id="33" name="TextBox 32">
            <a:extLst>
              <a:ext uri="{FF2B5EF4-FFF2-40B4-BE49-F238E27FC236}">
                <a16:creationId xmlns:a16="http://schemas.microsoft.com/office/drawing/2014/main" id="{23BB78F8-2533-8945-9E1A-91327A4CC49E}"/>
              </a:ext>
            </a:extLst>
          </p:cNvPr>
          <p:cNvSpPr txBox="1"/>
          <p:nvPr/>
        </p:nvSpPr>
        <p:spPr>
          <a:xfrm>
            <a:off x="7952299" y="1406971"/>
            <a:ext cx="1867437" cy="307777"/>
          </a:xfrm>
          <a:prstGeom prst="rect">
            <a:avLst/>
          </a:prstGeom>
          <a:noFill/>
        </p:spPr>
        <p:txBody>
          <a:bodyPr wrap="square" rtlCol="0">
            <a:spAutoFit/>
          </a:bodyPr>
          <a:lstStyle/>
          <a:p>
            <a:r>
              <a:rPr lang="en-US" sz="1400" dirty="0">
                <a:latin typeface="Gill Sans MT" panose="020B0502020104020203" pitchFamily="34" charset="77"/>
              </a:rPr>
              <a:t>$17,928</a:t>
            </a:r>
          </a:p>
        </p:txBody>
      </p:sp>
      <p:sp>
        <p:nvSpPr>
          <p:cNvPr id="34" name="TextBox 33">
            <a:extLst>
              <a:ext uri="{FF2B5EF4-FFF2-40B4-BE49-F238E27FC236}">
                <a16:creationId xmlns:a16="http://schemas.microsoft.com/office/drawing/2014/main" id="{77D22503-F60F-E847-BCE0-1B4F373B9C69}"/>
              </a:ext>
            </a:extLst>
          </p:cNvPr>
          <p:cNvSpPr txBox="1"/>
          <p:nvPr/>
        </p:nvSpPr>
        <p:spPr>
          <a:xfrm>
            <a:off x="9388075" y="762413"/>
            <a:ext cx="1867437" cy="307777"/>
          </a:xfrm>
          <a:prstGeom prst="rect">
            <a:avLst/>
          </a:prstGeom>
          <a:noFill/>
        </p:spPr>
        <p:txBody>
          <a:bodyPr wrap="square" rtlCol="0">
            <a:spAutoFit/>
          </a:bodyPr>
          <a:lstStyle/>
          <a:p>
            <a:r>
              <a:rPr lang="en-US" sz="1400" dirty="0">
                <a:latin typeface="Gill Sans MT" panose="020B0502020104020203" pitchFamily="34" charset="77"/>
              </a:rPr>
              <a:t>$3,506</a:t>
            </a:r>
          </a:p>
        </p:txBody>
      </p:sp>
      <p:sp>
        <p:nvSpPr>
          <p:cNvPr id="35" name="TextBox 34">
            <a:extLst>
              <a:ext uri="{FF2B5EF4-FFF2-40B4-BE49-F238E27FC236}">
                <a16:creationId xmlns:a16="http://schemas.microsoft.com/office/drawing/2014/main" id="{53C71AE7-ADD9-0442-9A3B-0B3B17970071}"/>
              </a:ext>
            </a:extLst>
          </p:cNvPr>
          <p:cNvSpPr txBox="1"/>
          <p:nvPr/>
        </p:nvSpPr>
        <p:spPr>
          <a:xfrm>
            <a:off x="9293437" y="983879"/>
            <a:ext cx="1867437" cy="307777"/>
          </a:xfrm>
          <a:prstGeom prst="rect">
            <a:avLst/>
          </a:prstGeom>
          <a:noFill/>
        </p:spPr>
        <p:txBody>
          <a:bodyPr wrap="square" rtlCol="0">
            <a:spAutoFit/>
          </a:bodyPr>
          <a:lstStyle/>
          <a:p>
            <a:r>
              <a:rPr lang="en-US" sz="1400" dirty="0">
                <a:latin typeface="Gill Sans MT" panose="020B0502020104020203" pitchFamily="34" charset="77"/>
              </a:rPr>
              <a:t>$31,257</a:t>
            </a:r>
          </a:p>
        </p:txBody>
      </p:sp>
      <p:sp>
        <p:nvSpPr>
          <p:cNvPr id="36" name="TextBox 35">
            <a:extLst>
              <a:ext uri="{FF2B5EF4-FFF2-40B4-BE49-F238E27FC236}">
                <a16:creationId xmlns:a16="http://schemas.microsoft.com/office/drawing/2014/main" id="{F8A9D832-7B44-A34F-ABB7-0FBADFA96639}"/>
              </a:ext>
            </a:extLst>
          </p:cNvPr>
          <p:cNvSpPr txBox="1"/>
          <p:nvPr/>
        </p:nvSpPr>
        <p:spPr>
          <a:xfrm>
            <a:off x="9204129" y="1189465"/>
            <a:ext cx="1867437" cy="307777"/>
          </a:xfrm>
          <a:prstGeom prst="rect">
            <a:avLst/>
          </a:prstGeom>
          <a:noFill/>
        </p:spPr>
        <p:txBody>
          <a:bodyPr wrap="square" rtlCol="0">
            <a:spAutoFit/>
          </a:bodyPr>
          <a:lstStyle/>
          <a:p>
            <a:r>
              <a:rPr lang="en-US" sz="1400" dirty="0">
                <a:latin typeface="Gill Sans MT" panose="020B0502020104020203" pitchFamily="34" charset="77"/>
              </a:rPr>
              <a:t>$141,505</a:t>
            </a:r>
          </a:p>
        </p:txBody>
      </p:sp>
      <p:sp>
        <p:nvSpPr>
          <p:cNvPr id="37" name="TextBox 36">
            <a:extLst>
              <a:ext uri="{FF2B5EF4-FFF2-40B4-BE49-F238E27FC236}">
                <a16:creationId xmlns:a16="http://schemas.microsoft.com/office/drawing/2014/main" id="{D511C668-D137-B743-A35D-839644CEDAE9}"/>
              </a:ext>
            </a:extLst>
          </p:cNvPr>
          <p:cNvSpPr txBox="1"/>
          <p:nvPr/>
        </p:nvSpPr>
        <p:spPr>
          <a:xfrm>
            <a:off x="9302212" y="1379356"/>
            <a:ext cx="1867437" cy="307777"/>
          </a:xfrm>
          <a:prstGeom prst="rect">
            <a:avLst/>
          </a:prstGeom>
          <a:noFill/>
        </p:spPr>
        <p:txBody>
          <a:bodyPr wrap="square" rtlCol="0">
            <a:spAutoFit/>
          </a:bodyPr>
          <a:lstStyle/>
          <a:p>
            <a:r>
              <a:rPr lang="en-US" sz="1400" dirty="0">
                <a:latin typeface="Gill Sans MT" panose="020B0502020104020203" pitchFamily="34" charset="77"/>
              </a:rPr>
              <a:t>$17,125</a:t>
            </a:r>
          </a:p>
        </p:txBody>
      </p:sp>
      <p:sp>
        <p:nvSpPr>
          <p:cNvPr id="38" name="TextBox 37">
            <a:extLst>
              <a:ext uri="{FF2B5EF4-FFF2-40B4-BE49-F238E27FC236}">
                <a16:creationId xmlns:a16="http://schemas.microsoft.com/office/drawing/2014/main" id="{337FEE82-8574-9941-BA0E-BBA42D5B42A5}"/>
              </a:ext>
            </a:extLst>
          </p:cNvPr>
          <p:cNvSpPr txBox="1"/>
          <p:nvPr/>
        </p:nvSpPr>
        <p:spPr>
          <a:xfrm>
            <a:off x="10627548" y="794227"/>
            <a:ext cx="1867437" cy="307777"/>
          </a:xfrm>
          <a:prstGeom prst="rect">
            <a:avLst/>
          </a:prstGeom>
          <a:noFill/>
        </p:spPr>
        <p:txBody>
          <a:bodyPr wrap="square" rtlCol="0">
            <a:spAutoFit/>
          </a:bodyPr>
          <a:lstStyle/>
          <a:p>
            <a:r>
              <a:rPr lang="en-US" sz="1400" dirty="0">
                <a:latin typeface="Gill Sans MT" panose="020B0502020104020203" pitchFamily="34" charset="77"/>
              </a:rPr>
              <a:t>$53,335</a:t>
            </a:r>
          </a:p>
        </p:txBody>
      </p:sp>
      <p:sp>
        <p:nvSpPr>
          <p:cNvPr id="39" name="TextBox 38">
            <a:extLst>
              <a:ext uri="{FF2B5EF4-FFF2-40B4-BE49-F238E27FC236}">
                <a16:creationId xmlns:a16="http://schemas.microsoft.com/office/drawing/2014/main" id="{0EB21F8C-182B-C74E-80E9-19822F78B100}"/>
              </a:ext>
            </a:extLst>
          </p:cNvPr>
          <p:cNvSpPr txBox="1"/>
          <p:nvPr/>
        </p:nvSpPr>
        <p:spPr>
          <a:xfrm>
            <a:off x="10623730" y="997686"/>
            <a:ext cx="1867437" cy="307777"/>
          </a:xfrm>
          <a:prstGeom prst="rect">
            <a:avLst/>
          </a:prstGeom>
          <a:noFill/>
        </p:spPr>
        <p:txBody>
          <a:bodyPr wrap="square" rtlCol="0">
            <a:spAutoFit/>
          </a:bodyPr>
          <a:lstStyle/>
          <a:p>
            <a:r>
              <a:rPr lang="en-US" sz="1400" dirty="0">
                <a:latin typeface="Gill Sans MT" panose="020B0502020104020203" pitchFamily="34" charset="77"/>
              </a:rPr>
              <a:t>$26,725</a:t>
            </a:r>
          </a:p>
        </p:txBody>
      </p:sp>
      <p:sp>
        <p:nvSpPr>
          <p:cNvPr id="40" name="TextBox 39">
            <a:extLst>
              <a:ext uri="{FF2B5EF4-FFF2-40B4-BE49-F238E27FC236}">
                <a16:creationId xmlns:a16="http://schemas.microsoft.com/office/drawing/2014/main" id="{6FE56351-CC17-EA46-B7F4-E2316705CE0C}"/>
              </a:ext>
            </a:extLst>
          </p:cNvPr>
          <p:cNvSpPr txBox="1"/>
          <p:nvPr/>
        </p:nvSpPr>
        <p:spPr>
          <a:xfrm>
            <a:off x="10527950" y="1216374"/>
            <a:ext cx="1867437" cy="307777"/>
          </a:xfrm>
          <a:prstGeom prst="rect">
            <a:avLst/>
          </a:prstGeom>
          <a:noFill/>
        </p:spPr>
        <p:txBody>
          <a:bodyPr wrap="square" rtlCol="0">
            <a:spAutoFit/>
          </a:bodyPr>
          <a:lstStyle/>
          <a:p>
            <a:r>
              <a:rPr lang="en-US" sz="1400" dirty="0">
                <a:latin typeface="Gill Sans MT" panose="020B0502020104020203" pitchFamily="34" charset="77"/>
              </a:rPr>
              <a:t>$141,263</a:t>
            </a:r>
          </a:p>
        </p:txBody>
      </p:sp>
      <p:sp>
        <p:nvSpPr>
          <p:cNvPr id="41" name="TextBox 40">
            <a:extLst>
              <a:ext uri="{FF2B5EF4-FFF2-40B4-BE49-F238E27FC236}">
                <a16:creationId xmlns:a16="http://schemas.microsoft.com/office/drawing/2014/main" id="{B6F88425-DF04-AA4E-879F-441C6F53D555}"/>
              </a:ext>
            </a:extLst>
          </p:cNvPr>
          <p:cNvSpPr txBox="1"/>
          <p:nvPr/>
        </p:nvSpPr>
        <p:spPr>
          <a:xfrm>
            <a:off x="10602386" y="1406970"/>
            <a:ext cx="1867437" cy="307777"/>
          </a:xfrm>
          <a:prstGeom prst="rect">
            <a:avLst/>
          </a:prstGeom>
          <a:noFill/>
        </p:spPr>
        <p:txBody>
          <a:bodyPr wrap="square" rtlCol="0">
            <a:spAutoFit/>
          </a:bodyPr>
          <a:lstStyle/>
          <a:p>
            <a:r>
              <a:rPr lang="en-US" sz="1400" dirty="0">
                <a:latin typeface="Gill Sans MT" panose="020B0502020104020203" pitchFamily="34" charset="77"/>
              </a:rPr>
              <a:t>$16,362</a:t>
            </a:r>
          </a:p>
        </p:txBody>
      </p:sp>
      <p:cxnSp>
        <p:nvCxnSpPr>
          <p:cNvPr id="43" name="Straight Connector 42">
            <a:extLst>
              <a:ext uri="{FF2B5EF4-FFF2-40B4-BE49-F238E27FC236}">
                <a16:creationId xmlns:a16="http://schemas.microsoft.com/office/drawing/2014/main" id="{4FDE6874-6030-814C-9038-E22F31442542}"/>
              </a:ext>
            </a:extLst>
          </p:cNvPr>
          <p:cNvCxnSpPr>
            <a:cxnSpLocks/>
          </p:cNvCxnSpPr>
          <p:nvPr/>
        </p:nvCxnSpPr>
        <p:spPr>
          <a:xfrm>
            <a:off x="5279594" y="1735509"/>
            <a:ext cx="6256510"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AD94ED6-5165-9743-8DDB-B589B41A4C4C}"/>
              </a:ext>
            </a:extLst>
          </p:cNvPr>
          <p:cNvSpPr txBox="1"/>
          <p:nvPr/>
        </p:nvSpPr>
        <p:spPr>
          <a:xfrm>
            <a:off x="5297438" y="1764829"/>
            <a:ext cx="1867437" cy="307777"/>
          </a:xfrm>
          <a:prstGeom prst="rect">
            <a:avLst/>
          </a:prstGeom>
          <a:noFill/>
        </p:spPr>
        <p:txBody>
          <a:bodyPr wrap="square" rtlCol="0">
            <a:spAutoFit/>
          </a:bodyPr>
          <a:lstStyle/>
          <a:p>
            <a:r>
              <a:rPr lang="en-US" sz="1400" dirty="0">
                <a:latin typeface="Gill Sans MT" panose="020B0502020104020203" pitchFamily="34" charset="77"/>
              </a:rPr>
              <a:t>$327,095</a:t>
            </a:r>
          </a:p>
        </p:txBody>
      </p:sp>
      <p:sp>
        <p:nvSpPr>
          <p:cNvPr id="47" name="TextBox 46">
            <a:extLst>
              <a:ext uri="{FF2B5EF4-FFF2-40B4-BE49-F238E27FC236}">
                <a16:creationId xmlns:a16="http://schemas.microsoft.com/office/drawing/2014/main" id="{173E6D7A-7937-DE46-A239-CB75F5566253}"/>
              </a:ext>
            </a:extLst>
          </p:cNvPr>
          <p:cNvSpPr txBox="1"/>
          <p:nvPr/>
        </p:nvSpPr>
        <p:spPr>
          <a:xfrm>
            <a:off x="6540412" y="1761749"/>
            <a:ext cx="1867437" cy="307777"/>
          </a:xfrm>
          <a:prstGeom prst="rect">
            <a:avLst/>
          </a:prstGeom>
          <a:noFill/>
        </p:spPr>
        <p:txBody>
          <a:bodyPr wrap="square" rtlCol="0">
            <a:spAutoFit/>
          </a:bodyPr>
          <a:lstStyle/>
          <a:p>
            <a:r>
              <a:rPr lang="en-US" sz="1400" dirty="0">
                <a:latin typeface="Gill Sans MT" panose="020B0502020104020203" pitchFamily="34" charset="77"/>
              </a:rPr>
              <a:t>$207,928</a:t>
            </a:r>
          </a:p>
        </p:txBody>
      </p:sp>
      <p:sp>
        <p:nvSpPr>
          <p:cNvPr id="48" name="TextBox 47">
            <a:extLst>
              <a:ext uri="{FF2B5EF4-FFF2-40B4-BE49-F238E27FC236}">
                <a16:creationId xmlns:a16="http://schemas.microsoft.com/office/drawing/2014/main" id="{AD54B1B6-FC1C-B942-9124-96FD5B61CCF8}"/>
              </a:ext>
            </a:extLst>
          </p:cNvPr>
          <p:cNvSpPr txBox="1"/>
          <p:nvPr/>
        </p:nvSpPr>
        <p:spPr>
          <a:xfrm>
            <a:off x="7882367" y="1763124"/>
            <a:ext cx="1867437" cy="307777"/>
          </a:xfrm>
          <a:prstGeom prst="rect">
            <a:avLst/>
          </a:prstGeom>
          <a:noFill/>
        </p:spPr>
        <p:txBody>
          <a:bodyPr wrap="square" rtlCol="0">
            <a:spAutoFit/>
          </a:bodyPr>
          <a:lstStyle/>
          <a:p>
            <a:r>
              <a:rPr lang="en-US" sz="1400" dirty="0">
                <a:latin typeface="Gill Sans MT" panose="020B0502020104020203" pitchFamily="34" charset="77"/>
              </a:rPr>
              <a:t>$199,928</a:t>
            </a:r>
          </a:p>
        </p:txBody>
      </p:sp>
      <p:sp>
        <p:nvSpPr>
          <p:cNvPr id="49" name="TextBox 48">
            <a:extLst>
              <a:ext uri="{FF2B5EF4-FFF2-40B4-BE49-F238E27FC236}">
                <a16:creationId xmlns:a16="http://schemas.microsoft.com/office/drawing/2014/main" id="{BCC58366-BEFD-5840-BEB9-E4A63ABC1433}"/>
              </a:ext>
            </a:extLst>
          </p:cNvPr>
          <p:cNvSpPr txBox="1"/>
          <p:nvPr/>
        </p:nvSpPr>
        <p:spPr>
          <a:xfrm>
            <a:off x="9224322" y="1745932"/>
            <a:ext cx="1867437" cy="307777"/>
          </a:xfrm>
          <a:prstGeom prst="rect">
            <a:avLst/>
          </a:prstGeom>
          <a:noFill/>
        </p:spPr>
        <p:txBody>
          <a:bodyPr wrap="square" rtlCol="0">
            <a:spAutoFit/>
          </a:bodyPr>
          <a:lstStyle/>
          <a:p>
            <a:r>
              <a:rPr lang="en-US" sz="1400" dirty="0">
                <a:latin typeface="Gill Sans MT" panose="020B0502020104020203" pitchFamily="34" charset="77"/>
              </a:rPr>
              <a:t>$193,393</a:t>
            </a:r>
          </a:p>
        </p:txBody>
      </p:sp>
      <p:sp>
        <p:nvSpPr>
          <p:cNvPr id="50" name="TextBox 49">
            <a:extLst>
              <a:ext uri="{FF2B5EF4-FFF2-40B4-BE49-F238E27FC236}">
                <a16:creationId xmlns:a16="http://schemas.microsoft.com/office/drawing/2014/main" id="{31584988-C9C9-6744-8E74-3B5B965A0EAD}"/>
              </a:ext>
            </a:extLst>
          </p:cNvPr>
          <p:cNvSpPr txBox="1"/>
          <p:nvPr/>
        </p:nvSpPr>
        <p:spPr>
          <a:xfrm>
            <a:off x="10510327" y="1756354"/>
            <a:ext cx="1867437" cy="307777"/>
          </a:xfrm>
          <a:prstGeom prst="rect">
            <a:avLst/>
          </a:prstGeom>
          <a:noFill/>
        </p:spPr>
        <p:txBody>
          <a:bodyPr wrap="square" rtlCol="0">
            <a:spAutoFit/>
          </a:bodyPr>
          <a:lstStyle/>
          <a:p>
            <a:r>
              <a:rPr lang="en-US" sz="1400" dirty="0">
                <a:latin typeface="Gill Sans MT" panose="020B0502020104020203" pitchFamily="34" charset="77"/>
              </a:rPr>
              <a:t>$187,685</a:t>
            </a:r>
          </a:p>
        </p:txBody>
      </p:sp>
      <p:cxnSp>
        <p:nvCxnSpPr>
          <p:cNvPr id="52" name="Straight Connector 51">
            <a:extLst>
              <a:ext uri="{FF2B5EF4-FFF2-40B4-BE49-F238E27FC236}">
                <a16:creationId xmlns:a16="http://schemas.microsoft.com/office/drawing/2014/main" id="{0B2CEC24-C1AC-AF43-8DB6-2D19876080F9}"/>
              </a:ext>
            </a:extLst>
          </p:cNvPr>
          <p:cNvCxnSpPr>
            <a:cxnSpLocks/>
          </p:cNvCxnSpPr>
          <p:nvPr/>
        </p:nvCxnSpPr>
        <p:spPr>
          <a:xfrm>
            <a:off x="3770515" y="2995425"/>
            <a:ext cx="15875" cy="16538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E26FD71-BCBE-5B45-8DEC-308DCDC69BF3}"/>
              </a:ext>
            </a:extLst>
          </p:cNvPr>
          <p:cNvCxnSpPr>
            <a:cxnSpLocks/>
          </p:cNvCxnSpPr>
          <p:nvPr/>
        </p:nvCxnSpPr>
        <p:spPr>
          <a:xfrm flipH="1">
            <a:off x="3786390" y="4649273"/>
            <a:ext cx="70189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90710CBD-C5D1-9C45-92AB-9219E2A1AA28}"/>
              </a:ext>
            </a:extLst>
          </p:cNvPr>
          <p:cNvSpPr txBox="1"/>
          <p:nvPr/>
        </p:nvSpPr>
        <p:spPr>
          <a:xfrm>
            <a:off x="4345875" y="4648987"/>
            <a:ext cx="1867437" cy="307777"/>
          </a:xfrm>
          <a:prstGeom prst="rect">
            <a:avLst/>
          </a:prstGeom>
          <a:noFill/>
        </p:spPr>
        <p:txBody>
          <a:bodyPr wrap="square" rtlCol="0">
            <a:spAutoFit/>
          </a:bodyPr>
          <a:lstStyle/>
          <a:p>
            <a:r>
              <a:rPr lang="en-US" sz="1400" dirty="0">
                <a:latin typeface="Gill Sans MT" panose="020B0502020104020203" pitchFamily="34" charset="77"/>
              </a:rPr>
              <a:t>Year 1</a:t>
            </a:r>
          </a:p>
        </p:txBody>
      </p:sp>
      <p:sp>
        <p:nvSpPr>
          <p:cNvPr id="60" name="TextBox 59">
            <a:extLst>
              <a:ext uri="{FF2B5EF4-FFF2-40B4-BE49-F238E27FC236}">
                <a16:creationId xmlns:a16="http://schemas.microsoft.com/office/drawing/2014/main" id="{C2B25509-7544-5049-89F8-568993D41ABC}"/>
              </a:ext>
            </a:extLst>
          </p:cNvPr>
          <p:cNvSpPr txBox="1"/>
          <p:nvPr/>
        </p:nvSpPr>
        <p:spPr>
          <a:xfrm>
            <a:off x="5606693" y="4648987"/>
            <a:ext cx="1867437" cy="307777"/>
          </a:xfrm>
          <a:prstGeom prst="rect">
            <a:avLst/>
          </a:prstGeom>
          <a:noFill/>
        </p:spPr>
        <p:txBody>
          <a:bodyPr wrap="square" rtlCol="0">
            <a:spAutoFit/>
          </a:bodyPr>
          <a:lstStyle/>
          <a:p>
            <a:r>
              <a:rPr lang="en-US" sz="1400" dirty="0">
                <a:latin typeface="Gill Sans MT" panose="020B0502020104020203" pitchFamily="34" charset="77"/>
              </a:rPr>
              <a:t>Year 2</a:t>
            </a:r>
          </a:p>
        </p:txBody>
      </p:sp>
      <p:sp>
        <p:nvSpPr>
          <p:cNvPr id="61" name="TextBox 60">
            <a:extLst>
              <a:ext uri="{FF2B5EF4-FFF2-40B4-BE49-F238E27FC236}">
                <a16:creationId xmlns:a16="http://schemas.microsoft.com/office/drawing/2014/main" id="{9C3CAC67-6A37-0B44-B7C5-FE7A3CF0C35F}"/>
              </a:ext>
            </a:extLst>
          </p:cNvPr>
          <p:cNvSpPr txBox="1"/>
          <p:nvPr/>
        </p:nvSpPr>
        <p:spPr>
          <a:xfrm>
            <a:off x="6846651" y="4673000"/>
            <a:ext cx="1867437" cy="307777"/>
          </a:xfrm>
          <a:prstGeom prst="rect">
            <a:avLst/>
          </a:prstGeom>
          <a:noFill/>
        </p:spPr>
        <p:txBody>
          <a:bodyPr wrap="square" rtlCol="0">
            <a:spAutoFit/>
          </a:bodyPr>
          <a:lstStyle/>
          <a:p>
            <a:r>
              <a:rPr lang="en-US" sz="1400" dirty="0">
                <a:latin typeface="Gill Sans MT" panose="020B0502020104020203" pitchFamily="34" charset="77"/>
              </a:rPr>
              <a:t>Year 3</a:t>
            </a:r>
          </a:p>
        </p:txBody>
      </p:sp>
      <p:sp>
        <p:nvSpPr>
          <p:cNvPr id="62" name="TextBox 61">
            <a:extLst>
              <a:ext uri="{FF2B5EF4-FFF2-40B4-BE49-F238E27FC236}">
                <a16:creationId xmlns:a16="http://schemas.microsoft.com/office/drawing/2014/main" id="{D9CF1E97-70B2-5548-BA00-063C25897A0E}"/>
              </a:ext>
            </a:extLst>
          </p:cNvPr>
          <p:cNvSpPr txBox="1"/>
          <p:nvPr/>
        </p:nvSpPr>
        <p:spPr>
          <a:xfrm>
            <a:off x="8107469" y="4696726"/>
            <a:ext cx="1867437" cy="307777"/>
          </a:xfrm>
          <a:prstGeom prst="rect">
            <a:avLst/>
          </a:prstGeom>
          <a:noFill/>
        </p:spPr>
        <p:txBody>
          <a:bodyPr wrap="square" rtlCol="0">
            <a:spAutoFit/>
          </a:bodyPr>
          <a:lstStyle/>
          <a:p>
            <a:r>
              <a:rPr lang="en-US" sz="1400" dirty="0">
                <a:latin typeface="Gill Sans MT" panose="020B0502020104020203" pitchFamily="34" charset="77"/>
              </a:rPr>
              <a:t>Year 4</a:t>
            </a:r>
          </a:p>
        </p:txBody>
      </p:sp>
      <p:sp>
        <p:nvSpPr>
          <p:cNvPr id="63" name="TextBox 62">
            <a:extLst>
              <a:ext uri="{FF2B5EF4-FFF2-40B4-BE49-F238E27FC236}">
                <a16:creationId xmlns:a16="http://schemas.microsoft.com/office/drawing/2014/main" id="{CAC60810-48C4-C141-BFF3-CA252C7B4D3A}"/>
              </a:ext>
            </a:extLst>
          </p:cNvPr>
          <p:cNvSpPr txBox="1"/>
          <p:nvPr/>
        </p:nvSpPr>
        <p:spPr>
          <a:xfrm>
            <a:off x="9460264" y="4696725"/>
            <a:ext cx="1867437" cy="307777"/>
          </a:xfrm>
          <a:prstGeom prst="rect">
            <a:avLst/>
          </a:prstGeom>
          <a:noFill/>
        </p:spPr>
        <p:txBody>
          <a:bodyPr wrap="square" rtlCol="0">
            <a:spAutoFit/>
          </a:bodyPr>
          <a:lstStyle/>
          <a:p>
            <a:r>
              <a:rPr lang="en-US" sz="1400" dirty="0">
                <a:latin typeface="Gill Sans MT" panose="020B0502020104020203" pitchFamily="34" charset="77"/>
              </a:rPr>
              <a:t>Year 5</a:t>
            </a:r>
          </a:p>
        </p:txBody>
      </p:sp>
      <p:sp>
        <p:nvSpPr>
          <p:cNvPr id="65" name="TextBox 64">
            <a:extLst>
              <a:ext uri="{FF2B5EF4-FFF2-40B4-BE49-F238E27FC236}">
                <a16:creationId xmlns:a16="http://schemas.microsoft.com/office/drawing/2014/main" id="{9A9A74E6-E1C3-904F-9012-B296E47E7411}"/>
              </a:ext>
            </a:extLst>
          </p:cNvPr>
          <p:cNvSpPr txBox="1"/>
          <p:nvPr/>
        </p:nvSpPr>
        <p:spPr>
          <a:xfrm>
            <a:off x="3396204" y="4469231"/>
            <a:ext cx="1867437" cy="307777"/>
          </a:xfrm>
          <a:prstGeom prst="rect">
            <a:avLst/>
          </a:prstGeom>
          <a:noFill/>
        </p:spPr>
        <p:txBody>
          <a:bodyPr wrap="square" rtlCol="0">
            <a:spAutoFit/>
          </a:bodyPr>
          <a:lstStyle/>
          <a:p>
            <a:r>
              <a:rPr lang="en-US" sz="1400" dirty="0">
                <a:latin typeface="Gill Sans MT" panose="020B0502020104020203" pitchFamily="34" charset="77"/>
              </a:rPr>
              <a:t>$0</a:t>
            </a:r>
          </a:p>
        </p:txBody>
      </p:sp>
      <p:sp>
        <p:nvSpPr>
          <p:cNvPr id="66" name="TextBox 65">
            <a:extLst>
              <a:ext uri="{FF2B5EF4-FFF2-40B4-BE49-F238E27FC236}">
                <a16:creationId xmlns:a16="http://schemas.microsoft.com/office/drawing/2014/main" id="{27D5BAE6-B76D-2C42-957C-FE8511DA5E0A}"/>
              </a:ext>
            </a:extLst>
          </p:cNvPr>
          <p:cNvSpPr txBox="1"/>
          <p:nvPr/>
        </p:nvSpPr>
        <p:spPr>
          <a:xfrm>
            <a:off x="3028912" y="4238199"/>
            <a:ext cx="1867437" cy="307777"/>
          </a:xfrm>
          <a:prstGeom prst="rect">
            <a:avLst/>
          </a:prstGeom>
          <a:noFill/>
        </p:spPr>
        <p:txBody>
          <a:bodyPr wrap="square" rtlCol="0">
            <a:spAutoFit/>
          </a:bodyPr>
          <a:lstStyle/>
          <a:p>
            <a:r>
              <a:rPr lang="en-US" sz="1400" dirty="0">
                <a:latin typeface="Gill Sans MT" panose="020B0502020104020203" pitchFamily="34" charset="77"/>
              </a:rPr>
              <a:t>$50,000</a:t>
            </a:r>
          </a:p>
        </p:txBody>
      </p:sp>
      <p:sp>
        <p:nvSpPr>
          <p:cNvPr id="67" name="TextBox 66">
            <a:extLst>
              <a:ext uri="{FF2B5EF4-FFF2-40B4-BE49-F238E27FC236}">
                <a16:creationId xmlns:a16="http://schemas.microsoft.com/office/drawing/2014/main" id="{E683EFB2-C6A1-9647-A60F-8E68DADE3DBC}"/>
              </a:ext>
            </a:extLst>
          </p:cNvPr>
          <p:cNvSpPr txBox="1"/>
          <p:nvPr/>
        </p:nvSpPr>
        <p:spPr>
          <a:xfrm>
            <a:off x="2934055" y="3991786"/>
            <a:ext cx="1867437" cy="307777"/>
          </a:xfrm>
          <a:prstGeom prst="rect">
            <a:avLst/>
          </a:prstGeom>
          <a:noFill/>
        </p:spPr>
        <p:txBody>
          <a:bodyPr wrap="square" rtlCol="0">
            <a:spAutoFit/>
          </a:bodyPr>
          <a:lstStyle/>
          <a:p>
            <a:r>
              <a:rPr lang="en-US" sz="1400" dirty="0">
                <a:latin typeface="Gill Sans MT" panose="020B0502020104020203" pitchFamily="34" charset="77"/>
              </a:rPr>
              <a:t>$100,000</a:t>
            </a:r>
          </a:p>
        </p:txBody>
      </p:sp>
      <p:sp>
        <p:nvSpPr>
          <p:cNvPr id="68" name="TextBox 67">
            <a:extLst>
              <a:ext uri="{FF2B5EF4-FFF2-40B4-BE49-F238E27FC236}">
                <a16:creationId xmlns:a16="http://schemas.microsoft.com/office/drawing/2014/main" id="{3D034625-29BD-164B-B49F-E75FDFE48EA0}"/>
              </a:ext>
            </a:extLst>
          </p:cNvPr>
          <p:cNvSpPr txBox="1"/>
          <p:nvPr/>
        </p:nvSpPr>
        <p:spPr>
          <a:xfrm>
            <a:off x="2918181" y="3787364"/>
            <a:ext cx="1867437" cy="307777"/>
          </a:xfrm>
          <a:prstGeom prst="rect">
            <a:avLst/>
          </a:prstGeom>
          <a:noFill/>
        </p:spPr>
        <p:txBody>
          <a:bodyPr wrap="square" rtlCol="0">
            <a:spAutoFit/>
          </a:bodyPr>
          <a:lstStyle/>
          <a:p>
            <a:r>
              <a:rPr lang="en-US" sz="1400" dirty="0">
                <a:latin typeface="Gill Sans MT" panose="020B0502020104020203" pitchFamily="34" charset="77"/>
              </a:rPr>
              <a:t>$150,000</a:t>
            </a:r>
          </a:p>
        </p:txBody>
      </p:sp>
      <p:sp>
        <p:nvSpPr>
          <p:cNvPr id="69" name="TextBox 68">
            <a:extLst>
              <a:ext uri="{FF2B5EF4-FFF2-40B4-BE49-F238E27FC236}">
                <a16:creationId xmlns:a16="http://schemas.microsoft.com/office/drawing/2014/main" id="{0B0E9D11-9E7F-1B4F-92D6-D1FDA2C4DE0B}"/>
              </a:ext>
            </a:extLst>
          </p:cNvPr>
          <p:cNvSpPr txBox="1"/>
          <p:nvPr/>
        </p:nvSpPr>
        <p:spPr>
          <a:xfrm>
            <a:off x="2934056" y="3630932"/>
            <a:ext cx="1867437" cy="307777"/>
          </a:xfrm>
          <a:prstGeom prst="rect">
            <a:avLst/>
          </a:prstGeom>
          <a:noFill/>
        </p:spPr>
        <p:txBody>
          <a:bodyPr wrap="square" rtlCol="0">
            <a:spAutoFit/>
          </a:bodyPr>
          <a:lstStyle/>
          <a:p>
            <a:r>
              <a:rPr lang="en-US" sz="1400" dirty="0">
                <a:latin typeface="Gill Sans MT" panose="020B0502020104020203" pitchFamily="34" charset="77"/>
              </a:rPr>
              <a:t>$200,000</a:t>
            </a:r>
          </a:p>
        </p:txBody>
      </p:sp>
      <p:sp>
        <p:nvSpPr>
          <p:cNvPr id="70" name="TextBox 69">
            <a:extLst>
              <a:ext uri="{FF2B5EF4-FFF2-40B4-BE49-F238E27FC236}">
                <a16:creationId xmlns:a16="http://schemas.microsoft.com/office/drawing/2014/main" id="{A72393EF-8212-E34F-8CE0-AA52AE06A3C4}"/>
              </a:ext>
            </a:extLst>
          </p:cNvPr>
          <p:cNvSpPr txBox="1"/>
          <p:nvPr/>
        </p:nvSpPr>
        <p:spPr>
          <a:xfrm>
            <a:off x="2934363" y="3438089"/>
            <a:ext cx="1867437" cy="307777"/>
          </a:xfrm>
          <a:prstGeom prst="rect">
            <a:avLst/>
          </a:prstGeom>
          <a:noFill/>
        </p:spPr>
        <p:txBody>
          <a:bodyPr wrap="square" rtlCol="0">
            <a:spAutoFit/>
          </a:bodyPr>
          <a:lstStyle/>
          <a:p>
            <a:r>
              <a:rPr lang="en-US" sz="1400" dirty="0">
                <a:latin typeface="Gill Sans MT" panose="020B0502020104020203" pitchFamily="34" charset="77"/>
              </a:rPr>
              <a:t>$250,000</a:t>
            </a:r>
          </a:p>
        </p:txBody>
      </p:sp>
      <p:sp>
        <p:nvSpPr>
          <p:cNvPr id="71" name="TextBox 70">
            <a:extLst>
              <a:ext uri="{FF2B5EF4-FFF2-40B4-BE49-F238E27FC236}">
                <a16:creationId xmlns:a16="http://schemas.microsoft.com/office/drawing/2014/main" id="{38B07B11-2F36-7B4A-8354-7BAE48237B8E}"/>
              </a:ext>
            </a:extLst>
          </p:cNvPr>
          <p:cNvSpPr txBox="1"/>
          <p:nvPr/>
        </p:nvSpPr>
        <p:spPr>
          <a:xfrm>
            <a:off x="2934364" y="3231554"/>
            <a:ext cx="1867437" cy="307777"/>
          </a:xfrm>
          <a:prstGeom prst="rect">
            <a:avLst/>
          </a:prstGeom>
          <a:noFill/>
        </p:spPr>
        <p:txBody>
          <a:bodyPr wrap="square" rtlCol="0">
            <a:spAutoFit/>
          </a:bodyPr>
          <a:lstStyle/>
          <a:p>
            <a:r>
              <a:rPr lang="en-US" sz="1400" dirty="0">
                <a:latin typeface="Gill Sans MT" panose="020B0502020104020203" pitchFamily="34" charset="77"/>
              </a:rPr>
              <a:t>$300,000</a:t>
            </a:r>
          </a:p>
        </p:txBody>
      </p:sp>
      <p:sp>
        <p:nvSpPr>
          <p:cNvPr id="72" name="TextBox 71">
            <a:extLst>
              <a:ext uri="{FF2B5EF4-FFF2-40B4-BE49-F238E27FC236}">
                <a16:creationId xmlns:a16="http://schemas.microsoft.com/office/drawing/2014/main" id="{EAEF7014-7A03-794A-B58F-6430563CE0D9}"/>
              </a:ext>
            </a:extLst>
          </p:cNvPr>
          <p:cNvSpPr txBox="1"/>
          <p:nvPr/>
        </p:nvSpPr>
        <p:spPr>
          <a:xfrm>
            <a:off x="2935776" y="3013979"/>
            <a:ext cx="1867437" cy="307777"/>
          </a:xfrm>
          <a:prstGeom prst="rect">
            <a:avLst/>
          </a:prstGeom>
          <a:noFill/>
        </p:spPr>
        <p:txBody>
          <a:bodyPr wrap="square" rtlCol="0">
            <a:spAutoFit/>
          </a:bodyPr>
          <a:lstStyle/>
          <a:p>
            <a:r>
              <a:rPr lang="en-US" sz="1400" dirty="0">
                <a:latin typeface="Gill Sans MT" panose="020B0502020104020203" pitchFamily="34" charset="77"/>
              </a:rPr>
              <a:t>$350,000</a:t>
            </a:r>
          </a:p>
        </p:txBody>
      </p:sp>
      <p:sp>
        <p:nvSpPr>
          <p:cNvPr id="76" name="TextBox 75">
            <a:extLst>
              <a:ext uri="{FF2B5EF4-FFF2-40B4-BE49-F238E27FC236}">
                <a16:creationId xmlns:a16="http://schemas.microsoft.com/office/drawing/2014/main" id="{21566880-CD6D-B247-B505-142B47A8546B}"/>
              </a:ext>
            </a:extLst>
          </p:cNvPr>
          <p:cNvSpPr txBox="1"/>
          <p:nvPr/>
        </p:nvSpPr>
        <p:spPr>
          <a:xfrm>
            <a:off x="2168904" y="5283578"/>
            <a:ext cx="1867437" cy="307777"/>
          </a:xfrm>
          <a:prstGeom prst="rect">
            <a:avLst/>
          </a:prstGeom>
          <a:solidFill>
            <a:srgbClr val="FFC000"/>
          </a:solidFill>
          <a:ln>
            <a:solidFill>
              <a:schemeClr val="tx1"/>
            </a:solidFill>
          </a:ln>
        </p:spPr>
        <p:txBody>
          <a:bodyPr wrap="square" rtlCol="0">
            <a:spAutoFit/>
          </a:bodyPr>
          <a:lstStyle/>
          <a:p>
            <a:pPr algn="ctr"/>
            <a:r>
              <a:rPr lang="en-US" sz="1400" dirty="0">
                <a:latin typeface="Gill Sans MT" panose="020B0502020104020203" pitchFamily="34" charset="77"/>
              </a:rPr>
              <a:t>On-boarding costs</a:t>
            </a:r>
          </a:p>
        </p:txBody>
      </p:sp>
      <p:sp>
        <p:nvSpPr>
          <p:cNvPr id="77" name="TextBox 76">
            <a:extLst>
              <a:ext uri="{FF2B5EF4-FFF2-40B4-BE49-F238E27FC236}">
                <a16:creationId xmlns:a16="http://schemas.microsoft.com/office/drawing/2014/main" id="{D2938102-1FEB-A84B-B3B6-A40D4C09AAF6}"/>
              </a:ext>
            </a:extLst>
          </p:cNvPr>
          <p:cNvSpPr txBox="1"/>
          <p:nvPr/>
        </p:nvSpPr>
        <p:spPr>
          <a:xfrm>
            <a:off x="4562112" y="5290617"/>
            <a:ext cx="1153116" cy="307777"/>
          </a:xfrm>
          <a:prstGeom prst="rect">
            <a:avLst/>
          </a:prstGeom>
          <a:solidFill>
            <a:srgbClr val="92D050"/>
          </a:solidFill>
          <a:ln>
            <a:solidFill>
              <a:schemeClr val="tx1"/>
            </a:solidFill>
          </a:ln>
        </p:spPr>
        <p:txBody>
          <a:bodyPr wrap="square" rtlCol="0">
            <a:spAutoFit/>
          </a:bodyPr>
          <a:lstStyle/>
          <a:p>
            <a:r>
              <a:rPr lang="en-US" sz="1400" dirty="0">
                <a:latin typeface="Gill Sans MT" panose="020B0502020104020203" pitchFamily="34" charset="77"/>
              </a:rPr>
              <a:t>Cloud costs</a:t>
            </a:r>
          </a:p>
        </p:txBody>
      </p:sp>
      <p:sp>
        <p:nvSpPr>
          <p:cNvPr id="78" name="TextBox 77">
            <a:extLst>
              <a:ext uri="{FF2B5EF4-FFF2-40B4-BE49-F238E27FC236}">
                <a16:creationId xmlns:a16="http://schemas.microsoft.com/office/drawing/2014/main" id="{79F888D9-7DBF-AB4E-B9B2-ED4CD2B35BAF}"/>
              </a:ext>
            </a:extLst>
          </p:cNvPr>
          <p:cNvSpPr txBox="1"/>
          <p:nvPr/>
        </p:nvSpPr>
        <p:spPr>
          <a:xfrm>
            <a:off x="6415910" y="5290617"/>
            <a:ext cx="2517826" cy="307777"/>
          </a:xfrm>
          <a:prstGeom prst="rect">
            <a:avLst/>
          </a:prstGeom>
          <a:solidFill>
            <a:schemeClr val="bg1">
              <a:lumMod val="65000"/>
            </a:schemeClr>
          </a:solidFill>
          <a:ln>
            <a:solidFill>
              <a:schemeClr val="tx1"/>
            </a:solidFill>
          </a:ln>
        </p:spPr>
        <p:txBody>
          <a:bodyPr wrap="square" rtlCol="0">
            <a:spAutoFit/>
          </a:bodyPr>
          <a:lstStyle/>
          <a:p>
            <a:pPr algn="ctr"/>
            <a:r>
              <a:rPr lang="en-US" sz="1400" dirty="0">
                <a:latin typeface="Gill Sans MT" panose="020B0502020104020203" pitchFamily="34" charset="77"/>
              </a:rPr>
              <a:t>On-going Maintenance costs</a:t>
            </a:r>
          </a:p>
        </p:txBody>
      </p:sp>
      <p:sp>
        <p:nvSpPr>
          <p:cNvPr id="79" name="TextBox 78">
            <a:extLst>
              <a:ext uri="{FF2B5EF4-FFF2-40B4-BE49-F238E27FC236}">
                <a16:creationId xmlns:a16="http://schemas.microsoft.com/office/drawing/2014/main" id="{484F8AE2-3F6B-F740-883B-3C2BE14569CF}"/>
              </a:ext>
            </a:extLst>
          </p:cNvPr>
          <p:cNvSpPr txBox="1"/>
          <p:nvPr/>
        </p:nvSpPr>
        <p:spPr>
          <a:xfrm>
            <a:off x="9652513" y="5290618"/>
            <a:ext cx="1867437" cy="307777"/>
          </a:xfrm>
          <a:prstGeom prst="rect">
            <a:avLst/>
          </a:prstGeom>
          <a:solidFill>
            <a:srgbClr val="FF0000"/>
          </a:solidFill>
          <a:ln>
            <a:solidFill>
              <a:schemeClr val="tx1"/>
            </a:solidFill>
          </a:ln>
        </p:spPr>
        <p:txBody>
          <a:bodyPr wrap="square" rtlCol="0">
            <a:spAutoFit/>
          </a:bodyPr>
          <a:lstStyle/>
          <a:p>
            <a:pPr algn="ctr"/>
            <a:r>
              <a:rPr lang="en-US" sz="1400" dirty="0">
                <a:latin typeface="Gill Sans MT" panose="020B0502020104020203" pitchFamily="34" charset="77"/>
              </a:rPr>
              <a:t>Monitoring costs</a:t>
            </a:r>
          </a:p>
        </p:txBody>
      </p:sp>
      <p:sp>
        <p:nvSpPr>
          <p:cNvPr id="80" name="Rectangle 79">
            <a:extLst>
              <a:ext uri="{FF2B5EF4-FFF2-40B4-BE49-F238E27FC236}">
                <a16:creationId xmlns:a16="http://schemas.microsoft.com/office/drawing/2014/main" id="{CF8FDF50-2A12-904D-A239-6C76B2794BDE}"/>
              </a:ext>
            </a:extLst>
          </p:cNvPr>
          <p:cNvSpPr/>
          <p:nvPr/>
        </p:nvSpPr>
        <p:spPr>
          <a:xfrm>
            <a:off x="4169983" y="3999632"/>
            <a:ext cx="914400" cy="62270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0AEEBA2-6CC9-7C40-9F9D-44B5C8185844}"/>
              </a:ext>
            </a:extLst>
          </p:cNvPr>
          <p:cNvSpPr/>
          <p:nvPr/>
        </p:nvSpPr>
        <p:spPr>
          <a:xfrm>
            <a:off x="5503938" y="4341496"/>
            <a:ext cx="914400" cy="28084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0AF95141-D295-DA43-ABEC-3AE1B5F9AB4B}"/>
              </a:ext>
            </a:extLst>
          </p:cNvPr>
          <p:cNvSpPr/>
          <p:nvPr/>
        </p:nvSpPr>
        <p:spPr>
          <a:xfrm>
            <a:off x="6718482" y="4451831"/>
            <a:ext cx="914400" cy="17016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B0747173-AB78-7645-B8F5-7114A1B477AA}"/>
              </a:ext>
            </a:extLst>
          </p:cNvPr>
          <p:cNvSpPr/>
          <p:nvPr/>
        </p:nvSpPr>
        <p:spPr>
          <a:xfrm>
            <a:off x="8000512" y="4386884"/>
            <a:ext cx="914400" cy="21936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ADBAD99B-D2C4-E44D-8C10-9D48421268F1}"/>
              </a:ext>
            </a:extLst>
          </p:cNvPr>
          <p:cNvSpPr/>
          <p:nvPr/>
        </p:nvSpPr>
        <p:spPr>
          <a:xfrm>
            <a:off x="9315689" y="4363157"/>
            <a:ext cx="914400" cy="2489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F3E67828-F0BF-144B-BA9C-D05B53B1ECAF}"/>
              </a:ext>
            </a:extLst>
          </p:cNvPr>
          <p:cNvSpPr/>
          <p:nvPr/>
        </p:nvSpPr>
        <p:spPr>
          <a:xfrm>
            <a:off x="4181524" y="3786867"/>
            <a:ext cx="914400" cy="18976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EE719D28-8208-4440-9AB7-BF3547644FE6}"/>
              </a:ext>
            </a:extLst>
          </p:cNvPr>
          <p:cNvSpPr/>
          <p:nvPr/>
        </p:nvSpPr>
        <p:spPr>
          <a:xfrm>
            <a:off x="4181524" y="3399819"/>
            <a:ext cx="914400" cy="357087"/>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3D02525A-8C3D-BD48-9645-1481CB17E72E}"/>
              </a:ext>
            </a:extLst>
          </p:cNvPr>
          <p:cNvSpPr/>
          <p:nvPr/>
        </p:nvSpPr>
        <p:spPr>
          <a:xfrm>
            <a:off x="4183901" y="3151474"/>
            <a:ext cx="914400" cy="21626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3C6B9-EDF1-E744-923B-0CAB28DA31D8}"/>
              </a:ext>
            </a:extLst>
          </p:cNvPr>
          <p:cNvSpPr/>
          <p:nvPr/>
        </p:nvSpPr>
        <p:spPr>
          <a:xfrm>
            <a:off x="5496519" y="4117816"/>
            <a:ext cx="914400" cy="18976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5B8E6F5-5F3F-BA48-ADE0-1BAAD44F9DCA}"/>
              </a:ext>
            </a:extLst>
          </p:cNvPr>
          <p:cNvSpPr/>
          <p:nvPr/>
        </p:nvSpPr>
        <p:spPr>
          <a:xfrm>
            <a:off x="5503129" y="3855762"/>
            <a:ext cx="914400" cy="23540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7792F062-AA26-A542-927B-2EDB3F820E06}"/>
              </a:ext>
            </a:extLst>
          </p:cNvPr>
          <p:cNvSpPr/>
          <p:nvPr/>
        </p:nvSpPr>
        <p:spPr>
          <a:xfrm>
            <a:off x="5496519" y="3612846"/>
            <a:ext cx="914400" cy="21626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5E89CCA3-263C-1C47-B69C-C5236FEDBE55}"/>
              </a:ext>
            </a:extLst>
          </p:cNvPr>
          <p:cNvSpPr/>
          <p:nvPr/>
        </p:nvSpPr>
        <p:spPr>
          <a:xfrm>
            <a:off x="6717421" y="4243755"/>
            <a:ext cx="914400" cy="18976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0F25D14-4212-9043-9716-1A85124A17A4}"/>
              </a:ext>
            </a:extLst>
          </p:cNvPr>
          <p:cNvSpPr/>
          <p:nvPr/>
        </p:nvSpPr>
        <p:spPr>
          <a:xfrm>
            <a:off x="6717421" y="3982995"/>
            <a:ext cx="914400" cy="23540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3AAFDD25-92DE-624C-B096-CE5060158948}"/>
              </a:ext>
            </a:extLst>
          </p:cNvPr>
          <p:cNvSpPr/>
          <p:nvPr/>
        </p:nvSpPr>
        <p:spPr>
          <a:xfrm>
            <a:off x="6717421" y="3691846"/>
            <a:ext cx="914400" cy="26387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20D23DC0-D9C0-A440-88B4-49431EFF7462}"/>
              </a:ext>
            </a:extLst>
          </p:cNvPr>
          <p:cNvSpPr/>
          <p:nvPr/>
        </p:nvSpPr>
        <p:spPr>
          <a:xfrm>
            <a:off x="7996310" y="3829115"/>
            <a:ext cx="914400" cy="5382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B47F295-1499-EF49-BD90-801BCFBF6C95}"/>
              </a:ext>
            </a:extLst>
          </p:cNvPr>
          <p:cNvSpPr/>
          <p:nvPr/>
        </p:nvSpPr>
        <p:spPr>
          <a:xfrm>
            <a:off x="8000694" y="3568355"/>
            <a:ext cx="914400" cy="23540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360113B6-FF6C-1247-81D5-92AF0B18F0E9}"/>
              </a:ext>
            </a:extLst>
          </p:cNvPr>
          <p:cNvSpPr/>
          <p:nvPr/>
        </p:nvSpPr>
        <p:spPr>
          <a:xfrm>
            <a:off x="7996310" y="3266378"/>
            <a:ext cx="914400" cy="26387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5900308A-E8EE-C14F-A319-321CB0CBD6A2}"/>
              </a:ext>
            </a:extLst>
          </p:cNvPr>
          <p:cNvSpPr/>
          <p:nvPr/>
        </p:nvSpPr>
        <p:spPr>
          <a:xfrm>
            <a:off x="9309740" y="3927285"/>
            <a:ext cx="914400" cy="41155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EC58B43-0574-634C-9E51-5D45E9A1B525}"/>
              </a:ext>
            </a:extLst>
          </p:cNvPr>
          <p:cNvSpPr/>
          <p:nvPr/>
        </p:nvSpPr>
        <p:spPr>
          <a:xfrm>
            <a:off x="9309740" y="3467882"/>
            <a:ext cx="914400" cy="43614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D185E253-3F26-9A4F-8B0A-B1C8F021FF87}"/>
              </a:ext>
            </a:extLst>
          </p:cNvPr>
          <p:cNvSpPr/>
          <p:nvPr/>
        </p:nvSpPr>
        <p:spPr>
          <a:xfrm>
            <a:off x="9309740" y="3112193"/>
            <a:ext cx="914400" cy="3258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868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CCB2D1F-3440-6B4C-8DDB-192288E8E5E7}"/>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EE6F280B-704F-F144-BCE8-33BBC379D24B}"/>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9009D9E2-8B9B-0647-857C-B7E5B40AC174}"/>
              </a:ext>
            </a:extLst>
          </p:cNvPr>
          <p:cNvSpPr>
            <a:spLocks noGrp="1"/>
          </p:cNvSpPr>
          <p:nvPr>
            <p:ph type="sldNum" sz="quarter" idx="12"/>
          </p:nvPr>
        </p:nvSpPr>
        <p:spPr/>
        <p:txBody>
          <a:bodyPr/>
          <a:lstStyle/>
          <a:p>
            <a:fld id="{E780DAB0-66C9-6248-A472-5F79E02CB431}" type="slidenum">
              <a:rPr lang="en-US" smtClean="0"/>
              <a:t>19</a:t>
            </a:fld>
            <a:endParaRPr lang="en-US"/>
          </a:p>
        </p:txBody>
      </p:sp>
      <p:pic>
        <p:nvPicPr>
          <p:cNvPr id="7" name="Picture 6">
            <a:extLst>
              <a:ext uri="{FF2B5EF4-FFF2-40B4-BE49-F238E27FC236}">
                <a16:creationId xmlns:a16="http://schemas.microsoft.com/office/drawing/2014/main" id="{71A884C1-7042-224F-BD30-466DF9BBE368}"/>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brightnessContrast contrast="20000"/>
                    </a14:imgEffect>
                  </a14:imgLayer>
                </a14:imgProps>
              </a:ext>
            </a:extLst>
          </a:blip>
          <a:srcRect l="21394" t="-429" r="19972" b="18155"/>
          <a:stretch/>
        </p:blipFill>
        <p:spPr>
          <a:xfrm>
            <a:off x="2879943" y="1818082"/>
            <a:ext cx="2743200" cy="3015704"/>
          </a:xfrm>
          <a:prstGeom prst="rect">
            <a:avLst/>
          </a:prstGeom>
        </p:spPr>
      </p:pic>
      <p:pic>
        <p:nvPicPr>
          <p:cNvPr id="9" name="Picture 8">
            <a:extLst>
              <a:ext uri="{FF2B5EF4-FFF2-40B4-BE49-F238E27FC236}">
                <a16:creationId xmlns:a16="http://schemas.microsoft.com/office/drawing/2014/main" id="{460B7343-9EA1-594A-8770-E2521E104CD3}"/>
              </a:ext>
            </a:extLst>
          </p:cNvPr>
          <p:cNvPicPr>
            <a:picLocks noChangeAspect="1"/>
          </p:cNvPicPr>
          <p:nvPr/>
        </p:nvPicPr>
        <p:blipFill rotWithShape="1">
          <a:blip r:embed="rId4">
            <a:alphaModFix amt="85000"/>
            <a:extLst>
              <a:ext uri="{BEBA8EAE-BF5A-486C-A8C5-ECC9F3942E4B}">
                <a14:imgProps xmlns:a14="http://schemas.microsoft.com/office/drawing/2010/main">
                  <a14:imgLayer r:embed="rId5">
                    <a14:imgEffect>
                      <a14:sharpenSoften amount="-25000"/>
                    </a14:imgEffect>
                  </a14:imgLayer>
                </a14:imgProps>
              </a:ext>
            </a:extLst>
          </a:blip>
          <a:srcRect l="12109" r="22532" b="7143"/>
          <a:stretch/>
        </p:blipFill>
        <p:spPr>
          <a:xfrm>
            <a:off x="6096000" y="1818082"/>
            <a:ext cx="2833848" cy="3015704"/>
          </a:xfrm>
          <a:prstGeom prst="rect">
            <a:avLst/>
          </a:prstGeom>
        </p:spPr>
      </p:pic>
      <p:sp>
        <p:nvSpPr>
          <p:cNvPr id="10" name="TextBox 9">
            <a:extLst>
              <a:ext uri="{FF2B5EF4-FFF2-40B4-BE49-F238E27FC236}">
                <a16:creationId xmlns:a16="http://schemas.microsoft.com/office/drawing/2014/main" id="{7AE0EAB9-710D-BE41-9249-A0C1C14D522C}"/>
              </a:ext>
            </a:extLst>
          </p:cNvPr>
          <p:cNvSpPr txBox="1"/>
          <p:nvPr/>
        </p:nvSpPr>
        <p:spPr>
          <a:xfrm>
            <a:off x="3006135" y="4833786"/>
            <a:ext cx="2315699" cy="738664"/>
          </a:xfrm>
          <a:prstGeom prst="rect">
            <a:avLst/>
          </a:prstGeom>
          <a:noFill/>
        </p:spPr>
        <p:txBody>
          <a:bodyPr wrap="none" rtlCol="0">
            <a:spAutoFit/>
          </a:bodyPr>
          <a:lstStyle/>
          <a:p>
            <a:pPr algn="ctr"/>
            <a:r>
              <a:rPr lang="en-US" sz="1400" b="1" dirty="0" err="1">
                <a:latin typeface="Gill Sans MT" panose="020B0502020104020203" pitchFamily="34" charset="77"/>
              </a:rPr>
              <a:t>Brendhan</a:t>
            </a:r>
            <a:r>
              <a:rPr lang="en-US" sz="1400" b="1" dirty="0">
                <a:latin typeface="Gill Sans MT" panose="020B0502020104020203" pitchFamily="34" charset="77"/>
              </a:rPr>
              <a:t> Greaney</a:t>
            </a:r>
          </a:p>
          <a:p>
            <a:pPr algn="ctr"/>
            <a:r>
              <a:rPr lang="en-US" sz="1400" b="1" dirty="0">
                <a:latin typeface="Gill Sans MT" panose="020B0502020104020203" pitchFamily="34" charset="77"/>
              </a:rPr>
              <a:t>CEO</a:t>
            </a:r>
          </a:p>
          <a:p>
            <a:pPr algn="ctr"/>
            <a:r>
              <a:rPr lang="en-US" sz="1400" b="1" dirty="0" err="1">
                <a:latin typeface="Gill Sans MT" panose="020B0502020104020203" pitchFamily="34" charset="77"/>
              </a:rPr>
              <a:t>Tatua</a:t>
            </a:r>
            <a:r>
              <a:rPr lang="en-US" sz="1400" b="1" dirty="0">
                <a:latin typeface="Gill Sans MT" panose="020B0502020104020203" pitchFamily="34" charset="77"/>
              </a:rPr>
              <a:t> Co-operative Dairy</a:t>
            </a:r>
          </a:p>
        </p:txBody>
      </p:sp>
      <p:sp>
        <p:nvSpPr>
          <p:cNvPr id="11" name="TextBox 10">
            <a:extLst>
              <a:ext uri="{FF2B5EF4-FFF2-40B4-BE49-F238E27FC236}">
                <a16:creationId xmlns:a16="http://schemas.microsoft.com/office/drawing/2014/main" id="{251EB340-671D-E445-9C35-EF7517C8394E}"/>
              </a:ext>
            </a:extLst>
          </p:cNvPr>
          <p:cNvSpPr txBox="1"/>
          <p:nvPr/>
        </p:nvSpPr>
        <p:spPr>
          <a:xfrm>
            <a:off x="6363260" y="4833786"/>
            <a:ext cx="2178994" cy="738664"/>
          </a:xfrm>
          <a:prstGeom prst="rect">
            <a:avLst/>
          </a:prstGeom>
          <a:noFill/>
        </p:spPr>
        <p:txBody>
          <a:bodyPr wrap="none" rtlCol="0">
            <a:spAutoFit/>
          </a:bodyPr>
          <a:lstStyle/>
          <a:p>
            <a:pPr algn="ctr"/>
            <a:r>
              <a:rPr lang="en-US" sz="1400" b="1" dirty="0">
                <a:latin typeface="Gill Sans MT" panose="020B0502020104020203" pitchFamily="34" charset="77"/>
              </a:rPr>
              <a:t>Toni </a:t>
            </a:r>
            <a:r>
              <a:rPr lang="en-US" sz="1400" b="1" dirty="0" err="1">
                <a:latin typeface="Gill Sans MT" panose="020B0502020104020203" pitchFamily="34" charset="77"/>
              </a:rPr>
              <a:t>Brendish</a:t>
            </a:r>
            <a:endParaRPr lang="en-US" sz="1400" b="1" dirty="0">
              <a:latin typeface="Gill Sans MT" panose="020B0502020104020203" pitchFamily="34" charset="77"/>
            </a:endParaRPr>
          </a:p>
          <a:p>
            <a:pPr algn="ctr"/>
            <a:r>
              <a:rPr lang="en-US" sz="1400" b="1" dirty="0">
                <a:latin typeface="Gill Sans MT" panose="020B0502020104020203" pitchFamily="34" charset="77"/>
              </a:rPr>
              <a:t>CEO</a:t>
            </a:r>
          </a:p>
          <a:p>
            <a:pPr algn="ctr"/>
            <a:r>
              <a:rPr lang="en-US" sz="1400" b="1" dirty="0">
                <a:latin typeface="Gill Sans MT" panose="020B0502020104020203" pitchFamily="34" charset="77"/>
              </a:rPr>
              <a:t>Westland Milk Products</a:t>
            </a:r>
          </a:p>
        </p:txBody>
      </p:sp>
      <p:sp>
        <p:nvSpPr>
          <p:cNvPr id="13" name="Rectangle 12">
            <a:extLst>
              <a:ext uri="{FF2B5EF4-FFF2-40B4-BE49-F238E27FC236}">
                <a16:creationId xmlns:a16="http://schemas.microsoft.com/office/drawing/2014/main" id="{61F5D7F4-FA8B-D141-BACB-F5E823A02A40}"/>
              </a:ext>
            </a:extLst>
          </p:cNvPr>
          <p:cNvSpPr/>
          <p:nvPr/>
        </p:nvSpPr>
        <p:spPr>
          <a:xfrm>
            <a:off x="2380676" y="1183118"/>
            <a:ext cx="7430648"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Gill Sans MT" panose="020B0502020104020203" pitchFamily="34" charset="77"/>
              </a:rPr>
              <a:t>AGVC-D </a:t>
            </a:r>
            <a:r>
              <a:rPr lang="en-US" b="1" dirty="0">
                <a:solidFill>
                  <a:schemeClr val="bg1"/>
                </a:solidFill>
                <a:latin typeface="Gill Sans MT" panose="020B0502020104020203" pitchFamily="34" charset="77"/>
              </a:rPr>
              <a:t>GLOBAL LEADERS</a:t>
            </a:r>
          </a:p>
        </p:txBody>
      </p:sp>
      <p:pic>
        <p:nvPicPr>
          <p:cNvPr id="14" name="Picture 13" descr="A picture containing clipart&#13;&#10;&#13;&#10;Description automatically generated">
            <a:extLst>
              <a:ext uri="{FF2B5EF4-FFF2-40B4-BE49-F238E27FC236}">
                <a16:creationId xmlns:a16="http://schemas.microsoft.com/office/drawing/2014/main" id="{BA06A791-16BE-0646-A90B-C78917A02521}"/>
              </a:ext>
            </a:extLst>
          </p:cNvPr>
          <p:cNvPicPr>
            <a:picLocks noChangeAspect="1"/>
          </p:cNvPicPr>
          <p:nvPr/>
        </p:nvPicPr>
        <p:blipFill>
          <a:blip r:embed="rId6"/>
          <a:stretch>
            <a:fillRect/>
          </a:stretch>
        </p:blipFill>
        <p:spPr>
          <a:xfrm>
            <a:off x="125448" y="6051238"/>
            <a:ext cx="734565" cy="734565"/>
          </a:xfrm>
          <a:prstGeom prst="rect">
            <a:avLst/>
          </a:prstGeom>
        </p:spPr>
      </p:pic>
      <p:sp>
        <p:nvSpPr>
          <p:cNvPr id="12" name="Title 1">
            <a:extLst>
              <a:ext uri="{FF2B5EF4-FFF2-40B4-BE49-F238E27FC236}">
                <a16:creationId xmlns:a16="http://schemas.microsoft.com/office/drawing/2014/main" id="{B7665618-66E1-FF44-9D69-97556D952D2F}"/>
              </a:ext>
            </a:extLst>
          </p:cNvPr>
          <p:cNvSpPr>
            <a:spLocks noGrp="1"/>
          </p:cNvSpPr>
          <p:nvPr>
            <p:ph type="title"/>
          </p:nvPr>
        </p:nvSpPr>
        <p:spPr>
          <a:xfrm>
            <a:off x="115910" y="-330335"/>
            <a:ext cx="10515600" cy="1325563"/>
          </a:xfrm>
        </p:spPr>
        <p:txBody>
          <a:bodyPr>
            <a:normAutofit/>
          </a:bodyPr>
          <a:lstStyle/>
          <a:p>
            <a:r>
              <a:rPr lang="en-US" sz="3200" dirty="0">
                <a:latin typeface="Gill Sans MT" panose="020B0502020104020203" pitchFamily="34" charset="77"/>
              </a:rPr>
              <a:t>Global Leaders – AGVC-D</a:t>
            </a:r>
          </a:p>
        </p:txBody>
      </p:sp>
    </p:spTree>
    <p:extLst>
      <p:ext uri="{BB962C8B-B14F-4D97-AF65-F5344CB8AC3E}">
        <p14:creationId xmlns:p14="http://schemas.microsoft.com/office/powerpoint/2010/main" val="2556283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99B13D-B22F-F648-8D2D-23FE202D22BF}"/>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2A22EE45-58C8-5443-BDF5-637EA74BFC1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92956A4-D5F9-F943-AC32-C36573A4ECFD}"/>
              </a:ext>
            </a:extLst>
          </p:cNvPr>
          <p:cNvSpPr>
            <a:spLocks noGrp="1"/>
          </p:cNvSpPr>
          <p:nvPr>
            <p:ph type="sldNum" sz="quarter" idx="12"/>
          </p:nvPr>
        </p:nvSpPr>
        <p:spPr/>
        <p:txBody>
          <a:bodyPr/>
          <a:lstStyle/>
          <a:p>
            <a:fld id="{E780DAB0-66C9-6248-A472-5F79E02CB431}" type="slidenum">
              <a:rPr lang="en-US" smtClean="0"/>
              <a:t>20</a:t>
            </a:fld>
            <a:endParaRPr lang="en-US"/>
          </a:p>
        </p:txBody>
      </p:sp>
      <p:pic>
        <p:nvPicPr>
          <p:cNvPr id="7" name="Picture 6" descr="A picture containing clipart&#13;&#10;&#13;&#10;Description automatically generated">
            <a:extLst>
              <a:ext uri="{FF2B5EF4-FFF2-40B4-BE49-F238E27FC236}">
                <a16:creationId xmlns:a16="http://schemas.microsoft.com/office/drawing/2014/main" id="{D9887E5D-E55F-9445-95B8-18D234871E5A}"/>
              </a:ext>
            </a:extLst>
          </p:cNvPr>
          <p:cNvPicPr>
            <a:picLocks noChangeAspect="1"/>
          </p:cNvPicPr>
          <p:nvPr/>
        </p:nvPicPr>
        <p:blipFill>
          <a:blip r:embed="rId2"/>
          <a:stretch>
            <a:fillRect/>
          </a:stretch>
        </p:blipFill>
        <p:spPr>
          <a:xfrm>
            <a:off x="9156527" y="224687"/>
            <a:ext cx="2580884" cy="2580884"/>
          </a:xfrm>
          <a:prstGeom prst="rect">
            <a:avLst/>
          </a:prstGeom>
        </p:spPr>
      </p:pic>
      <p:sp>
        <p:nvSpPr>
          <p:cNvPr id="8" name="TextBox 7">
            <a:extLst>
              <a:ext uri="{FF2B5EF4-FFF2-40B4-BE49-F238E27FC236}">
                <a16:creationId xmlns:a16="http://schemas.microsoft.com/office/drawing/2014/main" id="{B816FA9A-80C9-4947-9260-A8479BF14357}"/>
              </a:ext>
            </a:extLst>
          </p:cNvPr>
          <p:cNvSpPr txBox="1"/>
          <p:nvPr/>
        </p:nvSpPr>
        <p:spPr>
          <a:xfrm>
            <a:off x="1113772" y="1361933"/>
            <a:ext cx="12192000" cy="1569660"/>
          </a:xfrm>
          <a:prstGeom prst="rect">
            <a:avLst/>
          </a:prstGeom>
          <a:noFill/>
        </p:spPr>
        <p:txBody>
          <a:bodyPr wrap="square" rtlCol="0">
            <a:spAutoFit/>
          </a:bodyPr>
          <a:lstStyle/>
          <a:p>
            <a:pPr algn="just"/>
            <a:r>
              <a:rPr lang="en-US" sz="4800" b="1" dirty="0">
                <a:latin typeface="Gill Sans MT" panose="020B0502020104020203" pitchFamily="34" charset="77"/>
              </a:rPr>
              <a:t>AGVC-D</a:t>
            </a:r>
          </a:p>
          <a:p>
            <a:pPr algn="just"/>
            <a:r>
              <a:rPr lang="en-US" sz="4800" b="1" dirty="0">
                <a:solidFill>
                  <a:srgbClr val="FF0000"/>
                </a:solidFill>
                <a:latin typeface="Gill Sans MT" panose="020B0502020104020203" pitchFamily="34" charset="77"/>
              </a:rPr>
              <a:t>Associate Firms’ Profile</a:t>
            </a:r>
          </a:p>
        </p:txBody>
      </p:sp>
      <p:sp>
        <p:nvSpPr>
          <p:cNvPr id="14" name="TextBox 13">
            <a:extLst>
              <a:ext uri="{FF2B5EF4-FFF2-40B4-BE49-F238E27FC236}">
                <a16:creationId xmlns:a16="http://schemas.microsoft.com/office/drawing/2014/main" id="{CA29ACF1-FFA9-7C4A-80C4-25BE1F16A5BA}"/>
              </a:ext>
            </a:extLst>
          </p:cNvPr>
          <p:cNvSpPr txBox="1"/>
          <p:nvPr/>
        </p:nvSpPr>
        <p:spPr>
          <a:xfrm>
            <a:off x="10196710" y="4197696"/>
            <a:ext cx="12192000" cy="1569660"/>
          </a:xfrm>
          <a:prstGeom prst="rect">
            <a:avLst/>
          </a:prstGeom>
          <a:noFill/>
        </p:spPr>
        <p:txBody>
          <a:bodyPr wrap="square" rtlCol="0">
            <a:spAutoFit/>
          </a:bodyPr>
          <a:lstStyle/>
          <a:p>
            <a:pPr algn="just"/>
            <a:r>
              <a:rPr lang="en-US" sz="9600" b="1" dirty="0">
                <a:latin typeface="Gill Sans MT" panose="020B0502020104020203" pitchFamily="34" charset="77"/>
              </a:rPr>
              <a:t>05</a:t>
            </a:r>
            <a:endParaRPr lang="en-US" sz="9600" b="1" dirty="0">
              <a:solidFill>
                <a:srgbClr val="FF0000"/>
              </a:solidFill>
              <a:latin typeface="Gill Sans MT" panose="020B0502020104020203" pitchFamily="34" charset="77"/>
            </a:endParaRPr>
          </a:p>
        </p:txBody>
      </p:sp>
    </p:spTree>
    <p:extLst>
      <p:ext uri="{BB962C8B-B14F-4D97-AF65-F5344CB8AC3E}">
        <p14:creationId xmlns:p14="http://schemas.microsoft.com/office/powerpoint/2010/main" val="1209817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6D61C6C-1D8D-EF4D-B89A-E9193FEF323F}"/>
              </a:ext>
            </a:extLst>
          </p:cNvPr>
          <p:cNvPicPr>
            <a:picLocks noChangeAspect="1"/>
          </p:cNvPicPr>
          <p:nvPr/>
        </p:nvPicPr>
        <p:blipFill rotWithShape="1">
          <a:blip r:embed="rId2"/>
          <a:srcRect l="26493" t="9501" r="8904" b="37603"/>
          <a:stretch/>
        </p:blipFill>
        <p:spPr>
          <a:xfrm>
            <a:off x="2262772" y="131932"/>
            <a:ext cx="849163" cy="899564"/>
          </a:xfrm>
          <a:prstGeom prst="rect">
            <a:avLst/>
          </a:prstGeom>
        </p:spPr>
      </p:pic>
      <p:pic>
        <p:nvPicPr>
          <p:cNvPr id="9" name="Picture 8">
            <a:extLst>
              <a:ext uri="{FF2B5EF4-FFF2-40B4-BE49-F238E27FC236}">
                <a16:creationId xmlns:a16="http://schemas.microsoft.com/office/drawing/2014/main" id="{7FE2A22E-1103-0E47-8D4D-ECC56225F981}"/>
              </a:ext>
            </a:extLst>
          </p:cNvPr>
          <p:cNvPicPr>
            <a:picLocks noChangeAspect="1"/>
          </p:cNvPicPr>
          <p:nvPr/>
        </p:nvPicPr>
        <p:blipFill rotWithShape="1">
          <a:blip r:embed="rId3"/>
          <a:srcRect l="9795" t="8745" r="15247" b="1995"/>
          <a:stretch/>
        </p:blipFill>
        <p:spPr>
          <a:xfrm>
            <a:off x="4998664" y="118898"/>
            <a:ext cx="846553" cy="899564"/>
          </a:xfrm>
          <a:prstGeom prst="rect">
            <a:avLst/>
          </a:prstGeom>
        </p:spPr>
      </p:pic>
      <p:cxnSp>
        <p:nvCxnSpPr>
          <p:cNvPr id="13" name="Straight Connector 12">
            <a:extLst>
              <a:ext uri="{FF2B5EF4-FFF2-40B4-BE49-F238E27FC236}">
                <a16:creationId xmlns:a16="http://schemas.microsoft.com/office/drawing/2014/main" id="{4B9262E0-FCAB-2B47-AA6B-5C9B56886597}"/>
              </a:ext>
            </a:extLst>
          </p:cNvPr>
          <p:cNvCxnSpPr>
            <a:cxnSpLocks/>
          </p:cNvCxnSpPr>
          <p:nvPr/>
        </p:nvCxnSpPr>
        <p:spPr>
          <a:xfrm>
            <a:off x="3208228" y="120014"/>
            <a:ext cx="0" cy="6617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60DE798-F494-0242-A06B-1E07EA84B0BB}"/>
              </a:ext>
            </a:extLst>
          </p:cNvPr>
          <p:cNvCxnSpPr>
            <a:cxnSpLocks/>
          </p:cNvCxnSpPr>
          <p:nvPr/>
        </p:nvCxnSpPr>
        <p:spPr>
          <a:xfrm>
            <a:off x="6008318" y="118898"/>
            <a:ext cx="0" cy="6617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1BAB62A-E16D-CF40-AC33-043572452AD6}"/>
              </a:ext>
            </a:extLst>
          </p:cNvPr>
          <p:cNvCxnSpPr>
            <a:cxnSpLocks/>
          </p:cNvCxnSpPr>
          <p:nvPr/>
        </p:nvCxnSpPr>
        <p:spPr>
          <a:xfrm>
            <a:off x="9165920" y="103502"/>
            <a:ext cx="0" cy="6617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F2D6DC4-72F7-DB49-8064-7D6755CD9C22}"/>
              </a:ext>
            </a:extLst>
          </p:cNvPr>
          <p:cNvPicPr>
            <a:picLocks noChangeAspect="1"/>
          </p:cNvPicPr>
          <p:nvPr/>
        </p:nvPicPr>
        <p:blipFill rotWithShape="1">
          <a:blip r:embed="rId4"/>
          <a:srcRect l="11801" t="4414" r="23596" b="19896"/>
          <a:stretch/>
        </p:blipFill>
        <p:spPr>
          <a:xfrm>
            <a:off x="8334253" y="122324"/>
            <a:ext cx="749995" cy="878703"/>
          </a:xfrm>
          <a:prstGeom prst="rect">
            <a:avLst/>
          </a:prstGeom>
        </p:spPr>
      </p:pic>
      <p:pic>
        <p:nvPicPr>
          <p:cNvPr id="19" name="Picture 18">
            <a:extLst>
              <a:ext uri="{FF2B5EF4-FFF2-40B4-BE49-F238E27FC236}">
                <a16:creationId xmlns:a16="http://schemas.microsoft.com/office/drawing/2014/main" id="{26529E2A-46EF-624C-8BFD-943D64595018}"/>
              </a:ext>
            </a:extLst>
          </p:cNvPr>
          <p:cNvPicPr>
            <a:picLocks noChangeAspect="1"/>
          </p:cNvPicPr>
          <p:nvPr/>
        </p:nvPicPr>
        <p:blipFill>
          <a:blip r:embed="rId5"/>
          <a:stretch>
            <a:fillRect/>
          </a:stretch>
        </p:blipFill>
        <p:spPr>
          <a:xfrm>
            <a:off x="508732" y="109513"/>
            <a:ext cx="759791" cy="759791"/>
          </a:xfrm>
          <a:prstGeom prst="rect">
            <a:avLst/>
          </a:prstGeom>
        </p:spPr>
      </p:pic>
      <p:sp>
        <p:nvSpPr>
          <p:cNvPr id="20" name="TextBox 19">
            <a:extLst>
              <a:ext uri="{FF2B5EF4-FFF2-40B4-BE49-F238E27FC236}">
                <a16:creationId xmlns:a16="http://schemas.microsoft.com/office/drawing/2014/main" id="{63308565-C95A-EA4C-A055-6A4C5BE5424D}"/>
              </a:ext>
            </a:extLst>
          </p:cNvPr>
          <p:cNvSpPr txBox="1"/>
          <p:nvPr/>
        </p:nvSpPr>
        <p:spPr>
          <a:xfrm>
            <a:off x="156201" y="80434"/>
            <a:ext cx="1650002" cy="276999"/>
          </a:xfrm>
          <a:prstGeom prst="rect">
            <a:avLst/>
          </a:prstGeom>
          <a:noFill/>
        </p:spPr>
        <p:txBody>
          <a:bodyPr wrap="none" rtlCol="0">
            <a:spAutoFit/>
          </a:bodyPr>
          <a:lstStyle/>
          <a:p>
            <a:pPr algn="ctr"/>
            <a:r>
              <a:rPr lang="en-US" sz="1200" b="1" dirty="0">
                <a:latin typeface="Gill Sans MT" panose="020B0502020104020203" pitchFamily="34" charset="77"/>
              </a:rPr>
              <a:t>BLUE RIVER DAIRY</a:t>
            </a:r>
          </a:p>
        </p:txBody>
      </p:sp>
      <p:pic>
        <p:nvPicPr>
          <p:cNvPr id="21" name="Picture 20">
            <a:extLst>
              <a:ext uri="{FF2B5EF4-FFF2-40B4-BE49-F238E27FC236}">
                <a16:creationId xmlns:a16="http://schemas.microsoft.com/office/drawing/2014/main" id="{93794778-4BC9-BD4C-A68B-87DB209C81D4}"/>
              </a:ext>
            </a:extLst>
          </p:cNvPr>
          <p:cNvPicPr>
            <a:picLocks noChangeAspect="1"/>
          </p:cNvPicPr>
          <p:nvPr/>
        </p:nvPicPr>
        <p:blipFill rotWithShape="1">
          <a:blip r:embed="rId6"/>
          <a:srcRect l="28254" t="40400" r="28123" b="46483"/>
          <a:stretch/>
        </p:blipFill>
        <p:spPr>
          <a:xfrm>
            <a:off x="427542" y="720146"/>
            <a:ext cx="922169" cy="298316"/>
          </a:xfrm>
          <a:prstGeom prst="rect">
            <a:avLst/>
          </a:prstGeom>
        </p:spPr>
      </p:pic>
      <p:sp>
        <p:nvSpPr>
          <p:cNvPr id="22" name="TextBox 21">
            <a:extLst>
              <a:ext uri="{FF2B5EF4-FFF2-40B4-BE49-F238E27FC236}">
                <a16:creationId xmlns:a16="http://schemas.microsoft.com/office/drawing/2014/main" id="{4F54C98E-A2A2-3C45-B59B-7FC409CC2FB4}"/>
              </a:ext>
            </a:extLst>
          </p:cNvPr>
          <p:cNvSpPr txBox="1"/>
          <p:nvPr/>
        </p:nvSpPr>
        <p:spPr>
          <a:xfrm>
            <a:off x="410599" y="1019612"/>
            <a:ext cx="1093569" cy="400110"/>
          </a:xfrm>
          <a:prstGeom prst="rect">
            <a:avLst/>
          </a:prstGeom>
          <a:noFill/>
        </p:spPr>
        <p:txBody>
          <a:bodyPr wrap="none" rtlCol="0">
            <a:spAutoFit/>
          </a:bodyPr>
          <a:lstStyle/>
          <a:p>
            <a:pPr algn="ctr"/>
            <a:r>
              <a:rPr lang="en-US" sz="1000" dirty="0">
                <a:latin typeface="Gill Sans MT" panose="020B0502020104020203" pitchFamily="34" charset="77"/>
              </a:rPr>
              <a:t>Robert </a:t>
            </a:r>
            <a:r>
              <a:rPr lang="en-US" sz="1000" dirty="0" err="1">
                <a:latin typeface="Gill Sans MT" panose="020B0502020104020203" pitchFamily="34" charset="77"/>
              </a:rPr>
              <a:t>Boekhout</a:t>
            </a:r>
            <a:endParaRPr lang="en-US" sz="1000" dirty="0">
              <a:latin typeface="Gill Sans MT" panose="020B0502020104020203" pitchFamily="34" charset="77"/>
            </a:endParaRPr>
          </a:p>
          <a:p>
            <a:pPr algn="ctr"/>
            <a:r>
              <a:rPr lang="en-US" sz="1000" dirty="0">
                <a:latin typeface="Gill Sans MT" panose="020B0502020104020203" pitchFamily="34" charset="77"/>
              </a:rPr>
              <a:t>General Manager</a:t>
            </a:r>
          </a:p>
        </p:txBody>
      </p:sp>
      <p:sp>
        <p:nvSpPr>
          <p:cNvPr id="23" name="Rectangle 22">
            <a:extLst>
              <a:ext uri="{FF2B5EF4-FFF2-40B4-BE49-F238E27FC236}">
                <a16:creationId xmlns:a16="http://schemas.microsoft.com/office/drawing/2014/main" id="{B7689E06-9FD1-EC46-BBCF-FCAD938DAC2E}"/>
              </a:ext>
            </a:extLst>
          </p:cNvPr>
          <p:cNvSpPr/>
          <p:nvPr/>
        </p:nvSpPr>
        <p:spPr>
          <a:xfrm>
            <a:off x="169367" y="1446176"/>
            <a:ext cx="2955717" cy="1025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5" name="Rectangle 24">
            <a:extLst>
              <a:ext uri="{FF2B5EF4-FFF2-40B4-BE49-F238E27FC236}">
                <a16:creationId xmlns:a16="http://schemas.microsoft.com/office/drawing/2014/main" id="{CC56A6AB-A65C-AF49-8557-D5FE59930653}"/>
              </a:ext>
            </a:extLst>
          </p:cNvPr>
          <p:cNvSpPr/>
          <p:nvPr/>
        </p:nvSpPr>
        <p:spPr>
          <a:xfrm>
            <a:off x="142868" y="2515434"/>
            <a:ext cx="2955717" cy="5750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6" name="TextBox 25">
            <a:extLst>
              <a:ext uri="{FF2B5EF4-FFF2-40B4-BE49-F238E27FC236}">
                <a16:creationId xmlns:a16="http://schemas.microsoft.com/office/drawing/2014/main" id="{C9603B4C-0460-0647-82E1-EDAA45255D1C}"/>
              </a:ext>
            </a:extLst>
          </p:cNvPr>
          <p:cNvSpPr txBox="1"/>
          <p:nvPr/>
        </p:nvSpPr>
        <p:spPr>
          <a:xfrm>
            <a:off x="135545" y="1490137"/>
            <a:ext cx="2869878" cy="1015663"/>
          </a:xfrm>
          <a:prstGeom prst="rect">
            <a:avLst/>
          </a:prstGeom>
          <a:noFill/>
        </p:spPr>
        <p:txBody>
          <a:bodyPr wrap="square" rtlCol="0">
            <a:spAutoFit/>
          </a:bodyPr>
          <a:lstStyle/>
          <a:p>
            <a:pPr algn="just"/>
            <a:r>
              <a:rPr lang="en-US" sz="1000" b="1" dirty="0"/>
              <a:t>DESCRIPTION</a:t>
            </a:r>
            <a:r>
              <a:rPr lang="en-US" sz="1000" dirty="0"/>
              <a:t>: Manufacturer of sheep milk products, 80% of milk powder exported; exclusively supplied by largest flock of milking ewes in NZ, owned by Antara Ag Farms; New Zealand Sheep Milk Co brand for domestic market, only manufacturer to make cow, sheep and goat IF</a:t>
            </a:r>
          </a:p>
        </p:txBody>
      </p:sp>
      <p:sp>
        <p:nvSpPr>
          <p:cNvPr id="27" name="TextBox 26">
            <a:extLst>
              <a:ext uri="{FF2B5EF4-FFF2-40B4-BE49-F238E27FC236}">
                <a16:creationId xmlns:a16="http://schemas.microsoft.com/office/drawing/2014/main" id="{BA346F44-9D65-5140-B600-502FEFF4E8BA}"/>
              </a:ext>
            </a:extLst>
          </p:cNvPr>
          <p:cNvSpPr txBox="1"/>
          <p:nvPr/>
        </p:nvSpPr>
        <p:spPr>
          <a:xfrm>
            <a:off x="140765" y="2509641"/>
            <a:ext cx="2869878" cy="553998"/>
          </a:xfrm>
          <a:prstGeom prst="rect">
            <a:avLst/>
          </a:prstGeom>
          <a:noFill/>
        </p:spPr>
        <p:txBody>
          <a:bodyPr wrap="square" rtlCol="0">
            <a:spAutoFit/>
          </a:bodyPr>
          <a:lstStyle/>
          <a:p>
            <a:pPr algn="just"/>
            <a:r>
              <a:rPr lang="en-US" sz="1000" b="1" dirty="0"/>
              <a:t>KEY PRODUCTS</a:t>
            </a:r>
            <a:r>
              <a:rPr lang="en-US" sz="1000" dirty="0"/>
              <a:t>: Cheese, milk powder, cow, sheep and goat infant formula, Blue River, New Zealand Sheep Milk Co., </a:t>
            </a:r>
            <a:r>
              <a:rPr lang="en-US" sz="1000" dirty="0" err="1"/>
              <a:t>Mualps</a:t>
            </a:r>
            <a:r>
              <a:rPr lang="en-US" sz="1000" dirty="0"/>
              <a:t>, Spring Goat brands </a:t>
            </a:r>
          </a:p>
        </p:txBody>
      </p:sp>
      <p:sp>
        <p:nvSpPr>
          <p:cNvPr id="28" name="Rectangle 27">
            <a:extLst>
              <a:ext uri="{FF2B5EF4-FFF2-40B4-BE49-F238E27FC236}">
                <a16:creationId xmlns:a16="http://schemas.microsoft.com/office/drawing/2014/main" id="{FD1FB645-B7EE-344A-B16A-CD715E87CFCA}"/>
              </a:ext>
            </a:extLst>
          </p:cNvPr>
          <p:cNvSpPr/>
          <p:nvPr/>
        </p:nvSpPr>
        <p:spPr>
          <a:xfrm>
            <a:off x="133088" y="3161471"/>
            <a:ext cx="2955717" cy="3784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9" name="TextBox 28">
            <a:extLst>
              <a:ext uri="{FF2B5EF4-FFF2-40B4-BE49-F238E27FC236}">
                <a16:creationId xmlns:a16="http://schemas.microsoft.com/office/drawing/2014/main" id="{14AC5ED3-0442-7741-A25F-C19D925D4596}"/>
              </a:ext>
            </a:extLst>
          </p:cNvPr>
          <p:cNvSpPr txBox="1"/>
          <p:nvPr/>
        </p:nvSpPr>
        <p:spPr>
          <a:xfrm>
            <a:off x="185787" y="3176912"/>
            <a:ext cx="2869878" cy="400110"/>
          </a:xfrm>
          <a:prstGeom prst="rect">
            <a:avLst/>
          </a:prstGeom>
          <a:noFill/>
        </p:spPr>
        <p:txBody>
          <a:bodyPr wrap="square" rtlCol="0">
            <a:spAutoFit/>
          </a:bodyPr>
          <a:lstStyle/>
          <a:p>
            <a:pPr algn="just"/>
            <a:r>
              <a:rPr lang="en-US" sz="1000" b="1" dirty="0"/>
              <a:t>OWNERSHIP: </a:t>
            </a:r>
            <a:r>
              <a:rPr lang="en-US" sz="1000" dirty="0"/>
              <a:t>China, Private (Chen) via Blue River</a:t>
            </a:r>
          </a:p>
          <a:p>
            <a:pPr algn="just"/>
            <a:r>
              <a:rPr lang="en-US" sz="1000" dirty="0"/>
              <a:t>Nutrition HK</a:t>
            </a:r>
          </a:p>
        </p:txBody>
      </p:sp>
      <p:sp>
        <p:nvSpPr>
          <p:cNvPr id="30" name="Rectangle 29">
            <a:extLst>
              <a:ext uri="{FF2B5EF4-FFF2-40B4-BE49-F238E27FC236}">
                <a16:creationId xmlns:a16="http://schemas.microsoft.com/office/drawing/2014/main" id="{2BC1ABA8-7267-4146-B548-D6EE489E1610}"/>
              </a:ext>
            </a:extLst>
          </p:cNvPr>
          <p:cNvSpPr/>
          <p:nvPr/>
        </p:nvSpPr>
        <p:spPr>
          <a:xfrm>
            <a:off x="142868" y="3588210"/>
            <a:ext cx="2955717"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2" name="TextBox 31">
            <a:extLst>
              <a:ext uri="{FF2B5EF4-FFF2-40B4-BE49-F238E27FC236}">
                <a16:creationId xmlns:a16="http://schemas.microsoft.com/office/drawing/2014/main" id="{5C25BF5E-1A14-E745-8991-B6B1219AD69D}"/>
              </a:ext>
            </a:extLst>
          </p:cNvPr>
          <p:cNvSpPr txBox="1"/>
          <p:nvPr/>
        </p:nvSpPr>
        <p:spPr>
          <a:xfrm>
            <a:off x="143744" y="3601601"/>
            <a:ext cx="2869878" cy="246221"/>
          </a:xfrm>
          <a:prstGeom prst="rect">
            <a:avLst/>
          </a:prstGeom>
          <a:noFill/>
        </p:spPr>
        <p:txBody>
          <a:bodyPr wrap="square" rtlCol="0">
            <a:spAutoFit/>
          </a:bodyPr>
          <a:lstStyle/>
          <a:p>
            <a:pPr algn="just"/>
            <a:r>
              <a:rPr lang="en-US" sz="1000" b="1" dirty="0"/>
              <a:t>COMPANY NUMBER: 4583083</a:t>
            </a:r>
            <a:endParaRPr lang="en-US" sz="1000" dirty="0"/>
          </a:p>
        </p:txBody>
      </p:sp>
      <p:sp>
        <p:nvSpPr>
          <p:cNvPr id="33" name="Rectangle 32">
            <a:extLst>
              <a:ext uri="{FF2B5EF4-FFF2-40B4-BE49-F238E27FC236}">
                <a16:creationId xmlns:a16="http://schemas.microsoft.com/office/drawing/2014/main" id="{E352BAED-FC7A-A345-BCCD-1D0E9C761397}"/>
              </a:ext>
            </a:extLst>
          </p:cNvPr>
          <p:cNvSpPr/>
          <p:nvPr/>
        </p:nvSpPr>
        <p:spPr>
          <a:xfrm>
            <a:off x="156201" y="3881229"/>
            <a:ext cx="2955717" cy="2462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4" name="TextBox 33">
            <a:extLst>
              <a:ext uri="{FF2B5EF4-FFF2-40B4-BE49-F238E27FC236}">
                <a16:creationId xmlns:a16="http://schemas.microsoft.com/office/drawing/2014/main" id="{513E40B4-4FB3-284F-BFA1-968F0648A78F}"/>
              </a:ext>
            </a:extLst>
          </p:cNvPr>
          <p:cNvSpPr txBox="1"/>
          <p:nvPr/>
        </p:nvSpPr>
        <p:spPr>
          <a:xfrm>
            <a:off x="185787" y="3928421"/>
            <a:ext cx="2869878" cy="246221"/>
          </a:xfrm>
          <a:prstGeom prst="rect">
            <a:avLst/>
          </a:prstGeom>
          <a:noFill/>
        </p:spPr>
        <p:txBody>
          <a:bodyPr wrap="square" rtlCol="0">
            <a:spAutoFit/>
          </a:bodyPr>
          <a:lstStyle/>
          <a:p>
            <a:pPr algn="just"/>
            <a:r>
              <a:rPr lang="en-US" sz="1000" b="1" dirty="0"/>
              <a:t>ADDRESS: </a:t>
            </a:r>
            <a:r>
              <a:rPr lang="en-US" sz="1000" dirty="0"/>
              <a:t>111 Ninth Street, Invercargill</a:t>
            </a:r>
          </a:p>
        </p:txBody>
      </p:sp>
      <p:sp>
        <p:nvSpPr>
          <p:cNvPr id="36" name="Rectangle 35">
            <a:extLst>
              <a:ext uri="{FF2B5EF4-FFF2-40B4-BE49-F238E27FC236}">
                <a16:creationId xmlns:a16="http://schemas.microsoft.com/office/drawing/2014/main" id="{C14BD25D-1A7A-1A44-8804-B14EE76235B5}"/>
              </a:ext>
            </a:extLst>
          </p:cNvPr>
          <p:cNvSpPr/>
          <p:nvPr/>
        </p:nvSpPr>
        <p:spPr>
          <a:xfrm>
            <a:off x="133089" y="4206570"/>
            <a:ext cx="2955717" cy="2462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7" name="TextBox 36">
            <a:extLst>
              <a:ext uri="{FF2B5EF4-FFF2-40B4-BE49-F238E27FC236}">
                <a16:creationId xmlns:a16="http://schemas.microsoft.com/office/drawing/2014/main" id="{C81989F2-F75C-8A40-B4CE-C205E5C15815}"/>
              </a:ext>
            </a:extLst>
          </p:cNvPr>
          <p:cNvSpPr txBox="1"/>
          <p:nvPr/>
        </p:nvSpPr>
        <p:spPr>
          <a:xfrm>
            <a:off x="197387" y="4213521"/>
            <a:ext cx="2869878" cy="246221"/>
          </a:xfrm>
          <a:prstGeom prst="rect">
            <a:avLst/>
          </a:prstGeom>
          <a:noFill/>
        </p:spPr>
        <p:txBody>
          <a:bodyPr wrap="square" rtlCol="0">
            <a:spAutoFit/>
          </a:bodyPr>
          <a:lstStyle/>
          <a:p>
            <a:pPr algn="just"/>
            <a:r>
              <a:rPr lang="en-US" sz="1000" b="1" dirty="0"/>
              <a:t>PHONE: </a:t>
            </a:r>
            <a:r>
              <a:rPr lang="en-US" sz="1000" dirty="0"/>
              <a:t>+64 3 211 5150</a:t>
            </a:r>
          </a:p>
        </p:txBody>
      </p:sp>
      <p:sp>
        <p:nvSpPr>
          <p:cNvPr id="38" name="Rectangle 37">
            <a:extLst>
              <a:ext uri="{FF2B5EF4-FFF2-40B4-BE49-F238E27FC236}">
                <a16:creationId xmlns:a16="http://schemas.microsoft.com/office/drawing/2014/main" id="{0667E0DB-02A7-0E49-B44F-8AF49592D786}"/>
              </a:ext>
            </a:extLst>
          </p:cNvPr>
          <p:cNvSpPr/>
          <p:nvPr/>
        </p:nvSpPr>
        <p:spPr>
          <a:xfrm>
            <a:off x="133088" y="4492240"/>
            <a:ext cx="2955717" cy="425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9" name="TextBox 38">
            <a:extLst>
              <a:ext uri="{FF2B5EF4-FFF2-40B4-BE49-F238E27FC236}">
                <a16:creationId xmlns:a16="http://schemas.microsoft.com/office/drawing/2014/main" id="{C3C82228-A733-894F-BE78-536B7A2C5EE4}"/>
              </a:ext>
            </a:extLst>
          </p:cNvPr>
          <p:cNvSpPr txBox="1"/>
          <p:nvPr/>
        </p:nvSpPr>
        <p:spPr>
          <a:xfrm>
            <a:off x="176007" y="4488854"/>
            <a:ext cx="2869878" cy="400110"/>
          </a:xfrm>
          <a:prstGeom prst="rect">
            <a:avLst/>
          </a:prstGeom>
          <a:noFill/>
        </p:spPr>
        <p:txBody>
          <a:bodyPr wrap="square" rtlCol="0">
            <a:spAutoFit/>
          </a:bodyPr>
          <a:lstStyle/>
          <a:p>
            <a:pPr algn="just"/>
            <a:r>
              <a:rPr lang="en-US" sz="1000" b="1" dirty="0"/>
              <a:t>WEBSITE: </a:t>
            </a:r>
            <a:r>
              <a:rPr lang="en-US" sz="1000" dirty="0">
                <a:hlinkClick r:id="rId7"/>
              </a:rPr>
              <a:t>www.blueriverdairy.co.nz</a:t>
            </a:r>
            <a:r>
              <a:rPr lang="en-US" sz="1000" dirty="0"/>
              <a:t>;</a:t>
            </a:r>
          </a:p>
          <a:p>
            <a:pPr algn="just"/>
            <a:r>
              <a:rPr lang="en-US" sz="1000" dirty="0" err="1"/>
              <a:t>Infantformula.nzsheepmilk.co.nz</a:t>
            </a:r>
            <a:endParaRPr lang="en-US" sz="1000" dirty="0"/>
          </a:p>
        </p:txBody>
      </p:sp>
      <p:sp>
        <p:nvSpPr>
          <p:cNvPr id="40" name="Rectangle 39">
            <a:extLst>
              <a:ext uri="{FF2B5EF4-FFF2-40B4-BE49-F238E27FC236}">
                <a16:creationId xmlns:a16="http://schemas.microsoft.com/office/drawing/2014/main" id="{3169EF24-7B20-4044-A5D6-725CFEC9EABE}"/>
              </a:ext>
            </a:extLst>
          </p:cNvPr>
          <p:cNvSpPr/>
          <p:nvPr/>
        </p:nvSpPr>
        <p:spPr>
          <a:xfrm>
            <a:off x="119463" y="4965648"/>
            <a:ext cx="2955717"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1" name="TextBox 40">
            <a:extLst>
              <a:ext uri="{FF2B5EF4-FFF2-40B4-BE49-F238E27FC236}">
                <a16:creationId xmlns:a16="http://schemas.microsoft.com/office/drawing/2014/main" id="{F7E513A7-F7FF-1348-BD42-1ED188DFA997}"/>
              </a:ext>
            </a:extLst>
          </p:cNvPr>
          <p:cNvSpPr txBox="1"/>
          <p:nvPr/>
        </p:nvSpPr>
        <p:spPr>
          <a:xfrm>
            <a:off x="196279" y="4980503"/>
            <a:ext cx="2869878" cy="246221"/>
          </a:xfrm>
          <a:prstGeom prst="rect">
            <a:avLst/>
          </a:prstGeom>
          <a:noFill/>
        </p:spPr>
        <p:txBody>
          <a:bodyPr wrap="square" rtlCol="0">
            <a:spAutoFit/>
          </a:bodyPr>
          <a:lstStyle/>
          <a:p>
            <a:pPr algn="just"/>
            <a:r>
              <a:rPr lang="en-US" sz="1000" b="1" dirty="0"/>
              <a:t>YEAR FORMED: </a:t>
            </a:r>
            <a:r>
              <a:rPr lang="en-US" sz="1000" dirty="0"/>
              <a:t>2004/2013</a:t>
            </a:r>
          </a:p>
        </p:txBody>
      </p:sp>
      <p:sp>
        <p:nvSpPr>
          <p:cNvPr id="42" name="Rectangle 41">
            <a:extLst>
              <a:ext uri="{FF2B5EF4-FFF2-40B4-BE49-F238E27FC236}">
                <a16:creationId xmlns:a16="http://schemas.microsoft.com/office/drawing/2014/main" id="{DCEF72F2-E5BC-8747-8268-8AC56561BE4E}"/>
              </a:ext>
            </a:extLst>
          </p:cNvPr>
          <p:cNvSpPr/>
          <p:nvPr/>
        </p:nvSpPr>
        <p:spPr>
          <a:xfrm>
            <a:off x="133088" y="5262773"/>
            <a:ext cx="2955717"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3" name="TextBox 42">
            <a:extLst>
              <a:ext uri="{FF2B5EF4-FFF2-40B4-BE49-F238E27FC236}">
                <a16:creationId xmlns:a16="http://schemas.microsoft.com/office/drawing/2014/main" id="{6BA225CE-F9E3-3244-92CA-4379D86562AF}"/>
              </a:ext>
            </a:extLst>
          </p:cNvPr>
          <p:cNvSpPr txBox="1"/>
          <p:nvPr/>
        </p:nvSpPr>
        <p:spPr>
          <a:xfrm>
            <a:off x="176007" y="5288164"/>
            <a:ext cx="2869878" cy="246221"/>
          </a:xfrm>
          <a:prstGeom prst="rect">
            <a:avLst/>
          </a:prstGeom>
          <a:noFill/>
        </p:spPr>
        <p:txBody>
          <a:bodyPr wrap="square" rtlCol="0">
            <a:spAutoFit/>
          </a:bodyPr>
          <a:lstStyle/>
          <a:p>
            <a:pPr algn="just"/>
            <a:r>
              <a:rPr lang="en-US" sz="1000" b="1" dirty="0"/>
              <a:t>STAFF EMPLOYED: </a:t>
            </a:r>
            <a:r>
              <a:rPr lang="en-US" sz="1000" dirty="0"/>
              <a:t>47</a:t>
            </a:r>
          </a:p>
        </p:txBody>
      </p:sp>
      <p:sp>
        <p:nvSpPr>
          <p:cNvPr id="45" name="Rectangle 44">
            <a:extLst>
              <a:ext uri="{FF2B5EF4-FFF2-40B4-BE49-F238E27FC236}">
                <a16:creationId xmlns:a16="http://schemas.microsoft.com/office/drawing/2014/main" id="{407FC149-637E-8849-8747-0D7C29B41492}"/>
              </a:ext>
            </a:extLst>
          </p:cNvPr>
          <p:cNvSpPr/>
          <p:nvPr/>
        </p:nvSpPr>
        <p:spPr>
          <a:xfrm>
            <a:off x="110440" y="5532851"/>
            <a:ext cx="2955717"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6" name="TextBox 45">
            <a:extLst>
              <a:ext uri="{FF2B5EF4-FFF2-40B4-BE49-F238E27FC236}">
                <a16:creationId xmlns:a16="http://schemas.microsoft.com/office/drawing/2014/main" id="{050EC98D-4E47-B141-A91C-E8A93BECE47A}"/>
              </a:ext>
            </a:extLst>
          </p:cNvPr>
          <p:cNvSpPr txBox="1"/>
          <p:nvPr/>
        </p:nvSpPr>
        <p:spPr>
          <a:xfrm>
            <a:off x="185787" y="5556668"/>
            <a:ext cx="2869878" cy="246221"/>
          </a:xfrm>
          <a:prstGeom prst="rect">
            <a:avLst/>
          </a:prstGeom>
          <a:noFill/>
        </p:spPr>
        <p:txBody>
          <a:bodyPr wrap="square" rtlCol="0">
            <a:spAutoFit/>
          </a:bodyPr>
          <a:lstStyle/>
          <a:p>
            <a:pPr algn="just"/>
            <a:r>
              <a:rPr lang="en-US" sz="1000" b="1" dirty="0"/>
              <a:t>REVENUE: $10-15m (FY16)</a:t>
            </a:r>
            <a:endParaRPr lang="en-US" sz="1000" dirty="0"/>
          </a:p>
        </p:txBody>
      </p:sp>
      <p:sp>
        <p:nvSpPr>
          <p:cNvPr id="47" name="Rectangle 46">
            <a:extLst>
              <a:ext uri="{FF2B5EF4-FFF2-40B4-BE49-F238E27FC236}">
                <a16:creationId xmlns:a16="http://schemas.microsoft.com/office/drawing/2014/main" id="{604FBC18-C6A2-3D43-9EE1-3CF41B9EEE7A}"/>
              </a:ext>
            </a:extLst>
          </p:cNvPr>
          <p:cNvSpPr/>
          <p:nvPr/>
        </p:nvSpPr>
        <p:spPr>
          <a:xfrm>
            <a:off x="110439" y="5825172"/>
            <a:ext cx="2955717" cy="9629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50" name="TextBox 49">
            <a:extLst>
              <a:ext uri="{FF2B5EF4-FFF2-40B4-BE49-F238E27FC236}">
                <a16:creationId xmlns:a16="http://schemas.microsoft.com/office/drawing/2014/main" id="{D8DB0601-BF29-D045-A2F0-DDA5B8337F48}"/>
              </a:ext>
            </a:extLst>
          </p:cNvPr>
          <p:cNvSpPr txBox="1"/>
          <p:nvPr/>
        </p:nvSpPr>
        <p:spPr>
          <a:xfrm>
            <a:off x="119463" y="5801549"/>
            <a:ext cx="2869878" cy="1061829"/>
          </a:xfrm>
          <a:prstGeom prst="rect">
            <a:avLst/>
          </a:prstGeom>
          <a:noFill/>
        </p:spPr>
        <p:txBody>
          <a:bodyPr wrap="square" rtlCol="0">
            <a:spAutoFit/>
          </a:bodyPr>
          <a:lstStyle/>
          <a:p>
            <a:pPr algn="just"/>
            <a:r>
              <a:rPr lang="en-US" sz="900" b="1" dirty="0"/>
              <a:t>COMPANY HIGHLIGHTS:</a:t>
            </a:r>
            <a:r>
              <a:rPr lang="en-US" sz="900" dirty="0"/>
              <a:t> BR </a:t>
            </a:r>
            <a:r>
              <a:rPr lang="en-US" sz="900" dirty="0" err="1"/>
              <a:t>mfg</a:t>
            </a:r>
            <a:r>
              <a:rPr lang="en-US" sz="900" dirty="0"/>
              <a:t> and brand acquired ‘15 by </a:t>
            </a:r>
            <a:r>
              <a:rPr lang="en-US" sz="900" dirty="0" err="1"/>
              <a:t>Yuanrong</a:t>
            </a:r>
            <a:r>
              <a:rPr lang="en-US" sz="900" dirty="0"/>
              <a:t> Chen(CN); investment $40m for second dryer planned at time of sale in ‘15; exported 300,000 cans in FY16, forecasting 3x that in ‘17 and 2m cans in 2 years; sheep milk infant wins Export Innovation Award in ‘16; </a:t>
            </a:r>
            <a:r>
              <a:rPr lang="en-US" sz="900" dirty="0" err="1"/>
              <a:t>upgrad</a:t>
            </a:r>
            <a:r>
              <a:rPr lang="en-US" sz="900" dirty="0"/>
              <a:t> of canning plant, addition of dry blending facility in ‘16</a:t>
            </a:r>
          </a:p>
        </p:txBody>
      </p:sp>
      <p:sp>
        <p:nvSpPr>
          <p:cNvPr id="51" name="Rectangle 50">
            <a:extLst>
              <a:ext uri="{FF2B5EF4-FFF2-40B4-BE49-F238E27FC236}">
                <a16:creationId xmlns:a16="http://schemas.microsoft.com/office/drawing/2014/main" id="{038FA02C-8EA5-8140-923B-E3B905DF7A9A}"/>
              </a:ext>
            </a:extLst>
          </p:cNvPr>
          <p:cNvSpPr/>
          <p:nvPr/>
        </p:nvSpPr>
        <p:spPr>
          <a:xfrm>
            <a:off x="3291372" y="1453214"/>
            <a:ext cx="2635396" cy="10156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pic>
        <p:nvPicPr>
          <p:cNvPr id="52" name="Picture 51">
            <a:extLst>
              <a:ext uri="{FF2B5EF4-FFF2-40B4-BE49-F238E27FC236}">
                <a16:creationId xmlns:a16="http://schemas.microsoft.com/office/drawing/2014/main" id="{166AE703-F3A9-2A4A-B050-70A9B7CAD47E}"/>
              </a:ext>
            </a:extLst>
          </p:cNvPr>
          <p:cNvPicPr>
            <a:picLocks noChangeAspect="1"/>
          </p:cNvPicPr>
          <p:nvPr/>
        </p:nvPicPr>
        <p:blipFill>
          <a:blip r:embed="rId8"/>
          <a:stretch>
            <a:fillRect/>
          </a:stretch>
        </p:blipFill>
        <p:spPr>
          <a:xfrm>
            <a:off x="3401080" y="337114"/>
            <a:ext cx="734896" cy="550463"/>
          </a:xfrm>
          <a:prstGeom prst="rect">
            <a:avLst/>
          </a:prstGeom>
        </p:spPr>
      </p:pic>
      <p:sp>
        <p:nvSpPr>
          <p:cNvPr id="53" name="TextBox 52">
            <a:extLst>
              <a:ext uri="{FF2B5EF4-FFF2-40B4-BE49-F238E27FC236}">
                <a16:creationId xmlns:a16="http://schemas.microsoft.com/office/drawing/2014/main" id="{CF5AF916-7241-0F4D-AF98-2B173949F9C6}"/>
              </a:ext>
            </a:extLst>
          </p:cNvPr>
          <p:cNvSpPr txBox="1"/>
          <p:nvPr/>
        </p:nvSpPr>
        <p:spPr>
          <a:xfrm>
            <a:off x="3155122" y="60115"/>
            <a:ext cx="1902124" cy="276999"/>
          </a:xfrm>
          <a:prstGeom prst="rect">
            <a:avLst/>
          </a:prstGeom>
          <a:noFill/>
        </p:spPr>
        <p:txBody>
          <a:bodyPr wrap="none" rtlCol="0">
            <a:spAutoFit/>
          </a:bodyPr>
          <a:lstStyle/>
          <a:p>
            <a:pPr algn="ctr"/>
            <a:r>
              <a:rPr lang="en-US" sz="1200" b="1" dirty="0">
                <a:latin typeface="Gill Sans MT" panose="020B0502020104020203" pitchFamily="34" charset="77"/>
              </a:rPr>
              <a:t>CANARY ENTERPRISE</a:t>
            </a:r>
          </a:p>
        </p:txBody>
      </p:sp>
      <p:sp>
        <p:nvSpPr>
          <p:cNvPr id="54" name="TextBox 53">
            <a:extLst>
              <a:ext uri="{FF2B5EF4-FFF2-40B4-BE49-F238E27FC236}">
                <a16:creationId xmlns:a16="http://schemas.microsoft.com/office/drawing/2014/main" id="{375E6A40-B0F6-CB40-97C9-0DCEC718F425}"/>
              </a:ext>
            </a:extLst>
          </p:cNvPr>
          <p:cNvSpPr txBox="1"/>
          <p:nvPr/>
        </p:nvSpPr>
        <p:spPr>
          <a:xfrm>
            <a:off x="3240977" y="950926"/>
            <a:ext cx="1074333" cy="400110"/>
          </a:xfrm>
          <a:prstGeom prst="rect">
            <a:avLst/>
          </a:prstGeom>
          <a:noFill/>
        </p:spPr>
        <p:txBody>
          <a:bodyPr wrap="none" rtlCol="0">
            <a:spAutoFit/>
          </a:bodyPr>
          <a:lstStyle/>
          <a:p>
            <a:pPr algn="ctr"/>
            <a:r>
              <a:rPr lang="en-US" sz="1000" dirty="0" err="1">
                <a:latin typeface="Gill Sans MT" panose="020B0502020104020203" pitchFamily="34" charset="77"/>
              </a:rPr>
              <a:t>Nic</a:t>
            </a:r>
            <a:r>
              <a:rPr lang="en-US" sz="1000" dirty="0">
                <a:latin typeface="Gill Sans MT" panose="020B0502020104020203" pitchFamily="34" charset="77"/>
              </a:rPr>
              <a:t> </a:t>
            </a:r>
            <a:r>
              <a:rPr lang="en-US" sz="1000" dirty="0" err="1">
                <a:latin typeface="Gill Sans MT" panose="020B0502020104020203" pitchFamily="34" charset="77"/>
              </a:rPr>
              <a:t>Wetere</a:t>
            </a:r>
            <a:endParaRPr lang="en-US" sz="1000" dirty="0">
              <a:latin typeface="Gill Sans MT" panose="020B0502020104020203" pitchFamily="34" charset="77"/>
            </a:endParaRPr>
          </a:p>
          <a:p>
            <a:pPr algn="ctr"/>
            <a:r>
              <a:rPr lang="en-US" sz="1000" dirty="0">
                <a:latin typeface="Gill Sans MT" panose="020B0502020104020203" pitchFamily="34" charset="77"/>
              </a:rPr>
              <a:t>General Manager</a:t>
            </a:r>
          </a:p>
        </p:txBody>
      </p:sp>
      <p:sp>
        <p:nvSpPr>
          <p:cNvPr id="55" name="TextBox 54">
            <a:extLst>
              <a:ext uri="{FF2B5EF4-FFF2-40B4-BE49-F238E27FC236}">
                <a16:creationId xmlns:a16="http://schemas.microsoft.com/office/drawing/2014/main" id="{9F132894-687D-C940-B0F4-409B618F4C69}"/>
              </a:ext>
            </a:extLst>
          </p:cNvPr>
          <p:cNvSpPr txBox="1"/>
          <p:nvPr/>
        </p:nvSpPr>
        <p:spPr>
          <a:xfrm>
            <a:off x="3276423" y="1485445"/>
            <a:ext cx="2655556" cy="1015663"/>
          </a:xfrm>
          <a:prstGeom prst="rect">
            <a:avLst/>
          </a:prstGeom>
          <a:noFill/>
        </p:spPr>
        <p:txBody>
          <a:bodyPr wrap="square" rtlCol="0">
            <a:spAutoFit/>
          </a:bodyPr>
          <a:lstStyle/>
          <a:p>
            <a:pPr algn="just"/>
            <a:r>
              <a:rPr lang="en-US" sz="1000" b="1" dirty="0"/>
              <a:t>DESCRIPTION</a:t>
            </a:r>
            <a:r>
              <a:rPr lang="en-US" sz="1000" dirty="0"/>
              <a:t>: Manufacturer of value added butter products, cheese, sauces and selected non-dairy supplied to food service, products are halal certified. Based in Waikato, 80% of products are exported to Australia, Asia and ME; also contract manufacturers</a:t>
            </a:r>
          </a:p>
        </p:txBody>
      </p:sp>
      <p:sp>
        <p:nvSpPr>
          <p:cNvPr id="56" name="Rectangle 55">
            <a:extLst>
              <a:ext uri="{FF2B5EF4-FFF2-40B4-BE49-F238E27FC236}">
                <a16:creationId xmlns:a16="http://schemas.microsoft.com/office/drawing/2014/main" id="{51AFA277-3D45-994D-88EC-9E5D9CCC3773}"/>
              </a:ext>
            </a:extLst>
          </p:cNvPr>
          <p:cNvSpPr/>
          <p:nvPr/>
        </p:nvSpPr>
        <p:spPr>
          <a:xfrm>
            <a:off x="3276424" y="2533340"/>
            <a:ext cx="2650344" cy="530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57" name="TextBox 56">
            <a:extLst>
              <a:ext uri="{FF2B5EF4-FFF2-40B4-BE49-F238E27FC236}">
                <a16:creationId xmlns:a16="http://schemas.microsoft.com/office/drawing/2014/main" id="{F96C7045-DF19-AF46-94FB-21CDCD165A30}"/>
              </a:ext>
            </a:extLst>
          </p:cNvPr>
          <p:cNvSpPr txBox="1"/>
          <p:nvPr/>
        </p:nvSpPr>
        <p:spPr>
          <a:xfrm>
            <a:off x="3276422" y="2533340"/>
            <a:ext cx="2650344" cy="553998"/>
          </a:xfrm>
          <a:prstGeom prst="rect">
            <a:avLst/>
          </a:prstGeom>
          <a:noFill/>
        </p:spPr>
        <p:txBody>
          <a:bodyPr wrap="square" rtlCol="0">
            <a:spAutoFit/>
          </a:bodyPr>
          <a:lstStyle/>
          <a:p>
            <a:pPr algn="just"/>
            <a:r>
              <a:rPr lang="en-US" sz="1000" b="1" dirty="0"/>
              <a:t>KEY PRODUCTS</a:t>
            </a:r>
            <a:r>
              <a:rPr lang="en-US" sz="1000" dirty="0"/>
              <a:t>: Butter portions, cheese portions, individual quick frozen sauces, filings, garnishes</a:t>
            </a:r>
          </a:p>
        </p:txBody>
      </p:sp>
      <p:sp>
        <p:nvSpPr>
          <p:cNvPr id="58" name="Rectangle 57">
            <a:extLst>
              <a:ext uri="{FF2B5EF4-FFF2-40B4-BE49-F238E27FC236}">
                <a16:creationId xmlns:a16="http://schemas.microsoft.com/office/drawing/2014/main" id="{2C6431D6-37F1-0849-B932-0360A5F6C9F3}"/>
              </a:ext>
            </a:extLst>
          </p:cNvPr>
          <p:cNvSpPr/>
          <p:nvPr/>
        </p:nvSpPr>
        <p:spPr>
          <a:xfrm>
            <a:off x="3291373" y="3122873"/>
            <a:ext cx="2635394" cy="3784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59" name="TextBox 58">
            <a:extLst>
              <a:ext uri="{FF2B5EF4-FFF2-40B4-BE49-F238E27FC236}">
                <a16:creationId xmlns:a16="http://schemas.microsoft.com/office/drawing/2014/main" id="{D025BD43-8806-1D4D-B66F-A5F1870D1C79}"/>
              </a:ext>
            </a:extLst>
          </p:cNvPr>
          <p:cNvSpPr txBox="1"/>
          <p:nvPr/>
        </p:nvSpPr>
        <p:spPr>
          <a:xfrm>
            <a:off x="3282303" y="3101237"/>
            <a:ext cx="2869878" cy="400110"/>
          </a:xfrm>
          <a:prstGeom prst="rect">
            <a:avLst/>
          </a:prstGeom>
          <a:noFill/>
        </p:spPr>
        <p:txBody>
          <a:bodyPr wrap="square" rtlCol="0">
            <a:spAutoFit/>
          </a:bodyPr>
          <a:lstStyle/>
          <a:p>
            <a:pPr algn="just"/>
            <a:r>
              <a:rPr lang="en-US" sz="1000" b="1" dirty="0"/>
              <a:t>OWNERSHIP:NZ; </a:t>
            </a:r>
            <a:r>
              <a:rPr lang="en-US" sz="1000" dirty="0"/>
              <a:t>Private(Gray, </a:t>
            </a:r>
            <a:r>
              <a:rPr lang="en-US" sz="1000" dirty="0" err="1"/>
              <a:t>Bartosh</a:t>
            </a:r>
            <a:r>
              <a:rPr lang="en-US" sz="1000" dirty="0"/>
              <a:t>, Scott, </a:t>
            </a:r>
          </a:p>
          <a:p>
            <a:pPr algn="just"/>
            <a:r>
              <a:rPr lang="en-US" sz="1000" dirty="0"/>
              <a:t>others</a:t>
            </a:r>
          </a:p>
        </p:txBody>
      </p:sp>
      <p:sp>
        <p:nvSpPr>
          <p:cNvPr id="60" name="Rectangle 59">
            <a:extLst>
              <a:ext uri="{FF2B5EF4-FFF2-40B4-BE49-F238E27FC236}">
                <a16:creationId xmlns:a16="http://schemas.microsoft.com/office/drawing/2014/main" id="{B623B82B-772A-0C46-9938-485500BFF80E}"/>
              </a:ext>
            </a:extLst>
          </p:cNvPr>
          <p:cNvSpPr/>
          <p:nvPr/>
        </p:nvSpPr>
        <p:spPr>
          <a:xfrm>
            <a:off x="3288172" y="3540658"/>
            <a:ext cx="2646072" cy="2937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61" name="TextBox 60">
            <a:extLst>
              <a:ext uri="{FF2B5EF4-FFF2-40B4-BE49-F238E27FC236}">
                <a16:creationId xmlns:a16="http://schemas.microsoft.com/office/drawing/2014/main" id="{931F455D-561E-1646-9D14-AA499B720788}"/>
              </a:ext>
            </a:extLst>
          </p:cNvPr>
          <p:cNvSpPr txBox="1"/>
          <p:nvPr/>
        </p:nvSpPr>
        <p:spPr>
          <a:xfrm>
            <a:off x="3250719" y="3577844"/>
            <a:ext cx="2869878" cy="246221"/>
          </a:xfrm>
          <a:prstGeom prst="rect">
            <a:avLst/>
          </a:prstGeom>
          <a:noFill/>
        </p:spPr>
        <p:txBody>
          <a:bodyPr wrap="square" rtlCol="0">
            <a:spAutoFit/>
          </a:bodyPr>
          <a:lstStyle/>
          <a:p>
            <a:pPr algn="just"/>
            <a:r>
              <a:rPr lang="en-US" sz="1000" b="1" dirty="0"/>
              <a:t>COMPANY NUMBER: 1116438</a:t>
            </a:r>
            <a:endParaRPr lang="en-US" sz="1000" dirty="0"/>
          </a:p>
        </p:txBody>
      </p:sp>
      <p:sp>
        <p:nvSpPr>
          <p:cNvPr id="62" name="Rectangle 61">
            <a:extLst>
              <a:ext uri="{FF2B5EF4-FFF2-40B4-BE49-F238E27FC236}">
                <a16:creationId xmlns:a16="http://schemas.microsoft.com/office/drawing/2014/main" id="{2A7881E0-E62C-AB40-A5D9-99BBC7457BB5}"/>
              </a:ext>
            </a:extLst>
          </p:cNvPr>
          <p:cNvSpPr/>
          <p:nvPr/>
        </p:nvSpPr>
        <p:spPr>
          <a:xfrm>
            <a:off x="3290450" y="3895476"/>
            <a:ext cx="2643794" cy="2937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63" name="TextBox 62">
            <a:extLst>
              <a:ext uri="{FF2B5EF4-FFF2-40B4-BE49-F238E27FC236}">
                <a16:creationId xmlns:a16="http://schemas.microsoft.com/office/drawing/2014/main" id="{E9732130-673C-AA41-BB30-81BA2E38AD6E}"/>
              </a:ext>
            </a:extLst>
          </p:cNvPr>
          <p:cNvSpPr txBox="1"/>
          <p:nvPr/>
        </p:nvSpPr>
        <p:spPr>
          <a:xfrm>
            <a:off x="3266177" y="3913067"/>
            <a:ext cx="2869878" cy="246221"/>
          </a:xfrm>
          <a:prstGeom prst="rect">
            <a:avLst/>
          </a:prstGeom>
          <a:noFill/>
        </p:spPr>
        <p:txBody>
          <a:bodyPr wrap="square" rtlCol="0">
            <a:spAutoFit/>
          </a:bodyPr>
          <a:lstStyle/>
          <a:p>
            <a:pPr algn="just"/>
            <a:r>
              <a:rPr lang="en-US" sz="1000" b="1" dirty="0"/>
              <a:t>ADDRESS: </a:t>
            </a:r>
            <a:r>
              <a:rPr lang="en-US" sz="1000" dirty="0"/>
              <a:t>33 </a:t>
            </a:r>
            <a:r>
              <a:rPr lang="en-US" sz="1000" dirty="0" err="1"/>
              <a:t>Kaimiro</a:t>
            </a:r>
            <a:r>
              <a:rPr lang="en-US" sz="1000" dirty="0"/>
              <a:t> Street, </a:t>
            </a:r>
            <a:r>
              <a:rPr lang="en-US" sz="1000" dirty="0" err="1"/>
              <a:t>Te</a:t>
            </a:r>
            <a:r>
              <a:rPr lang="en-US" sz="1000" dirty="0"/>
              <a:t> Rapa, Hamilton</a:t>
            </a:r>
          </a:p>
        </p:txBody>
      </p:sp>
      <p:sp>
        <p:nvSpPr>
          <p:cNvPr id="64" name="Rectangle 63">
            <a:extLst>
              <a:ext uri="{FF2B5EF4-FFF2-40B4-BE49-F238E27FC236}">
                <a16:creationId xmlns:a16="http://schemas.microsoft.com/office/drawing/2014/main" id="{DD1019A7-2F79-2F48-88CA-031B67EBC27C}"/>
              </a:ext>
            </a:extLst>
          </p:cNvPr>
          <p:cNvSpPr/>
          <p:nvPr/>
        </p:nvSpPr>
        <p:spPr>
          <a:xfrm>
            <a:off x="3276423" y="4235784"/>
            <a:ext cx="2650344" cy="2937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65" name="TextBox 64">
            <a:extLst>
              <a:ext uri="{FF2B5EF4-FFF2-40B4-BE49-F238E27FC236}">
                <a16:creationId xmlns:a16="http://schemas.microsoft.com/office/drawing/2014/main" id="{14D008DD-D4BB-A346-B9F7-BEFC516F48A4}"/>
              </a:ext>
            </a:extLst>
          </p:cNvPr>
          <p:cNvSpPr txBox="1"/>
          <p:nvPr/>
        </p:nvSpPr>
        <p:spPr>
          <a:xfrm>
            <a:off x="3282303" y="4265744"/>
            <a:ext cx="2869878" cy="246221"/>
          </a:xfrm>
          <a:prstGeom prst="rect">
            <a:avLst/>
          </a:prstGeom>
          <a:noFill/>
        </p:spPr>
        <p:txBody>
          <a:bodyPr wrap="square" rtlCol="0">
            <a:spAutoFit/>
          </a:bodyPr>
          <a:lstStyle/>
          <a:p>
            <a:pPr algn="just"/>
            <a:r>
              <a:rPr lang="en-US" sz="1000" b="1" dirty="0"/>
              <a:t>PHONE:+64 7 849 5043</a:t>
            </a:r>
            <a:endParaRPr lang="en-US" sz="1000" dirty="0"/>
          </a:p>
        </p:txBody>
      </p:sp>
      <p:sp>
        <p:nvSpPr>
          <p:cNvPr id="66" name="Rectangle 65">
            <a:extLst>
              <a:ext uri="{FF2B5EF4-FFF2-40B4-BE49-F238E27FC236}">
                <a16:creationId xmlns:a16="http://schemas.microsoft.com/office/drawing/2014/main" id="{610BDCFF-A2FD-C149-A7B0-579D339CC1DF}"/>
              </a:ext>
            </a:extLst>
          </p:cNvPr>
          <p:cNvSpPr/>
          <p:nvPr/>
        </p:nvSpPr>
        <p:spPr>
          <a:xfrm>
            <a:off x="3266252" y="4584225"/>
            <a:ext cx="2667992" cy="2423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67" name="TextBox 66">
            <a:extLst>
              <a:ext uri="{FF2B5EF4-FFF2-40B4-BE49-F238E27FC236}">
                <a16:creationId xmlns:a16="http://schemas.microsoft.com/office/drawing/2014/main" id="{32BB9904-5479-D747-BB94-5429BFDA1862}"/>
              </a:ext>
            </a:extLst>
          </p:cNvPr>
          <p:cNvSpPr txBox="1"/>
          <p:nvPr/>
        </p:nvSpPr>
        <p:spPr>
          <a:xfrm>
            <a:off x="3260763" y="4580393"/>
            <a:ext cx="2869878" cy="246221"/>
          </a:xfrm>
          <a:prstGeom prst="rect">
            <a:avLst/>
          </a:prstGeom>
          <a:noFill/>
        </p:spPr>
        <p:txBody>
          <a:bodyPr wrap="square" rtlCol="0">
            <a:spAutoFit/>
          </a:bodyPr>
          <a:lstStyle/>
          <a:p>
            <a:pPr algn="just"/>
            <a:r>
              <a:rPr lang="en-US" sz="1000" b="1" dirty="0"/>
              <a:t>WEBSITE: </a:t>
            </a:r>
            <a:r>
              <a:rPr lang="en-US" sz="1000" dirty="0">
                <a:hlinkClick r:id="rId9"/>
              </a:rPr>
              <a:t>www.canaryfoods.co.nz</a:t>
            </a:r>
            <a:endParaRPr lang="en-US" sz="1000" dirty="0"/>
          </a:p>
        </p:txBody>
      </p:sp>
      <p:sp>
        <p:nvSpPr>
          <p:cNvPr id="69" name="Rectangle 68">
            <a:extLst>
              <a:ext uri="{FF2B5EF4-FFF2-40B4-BE49-F238E27FC236}">
                <a16:creationId xmlns:a16="http://schemas.microsoft.com/office/drawing/2014/main" id="{A12859FD-5DA3-D84D-A5C4-4C06A612EDE6}"/>
              </a:ext>
            </a:extLst>
          </p:cNvPr>
          <p:cNvSpPr/>
          <p:nvPr/>
        </p:nvSpPr>
        <p:spPr>
          <a:xfrm>
            <a:off x="3265566" y="4867615"/>
            <a:ext cx="2661200" cy="2935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70" name="TextBox 69">
            <a:extLst>
              <a:ext uri="{FF2B5EF4-FFF2-40B4-BE49-F238E27FC236}">
                <a16:creationId xmlns:a16="http://schemas.microsoft.com/office/drawing/2014/main" id="{63BAF287-DE40-A140-83B3-6A6968CF3207}"/>
              </a:ext>
            </a:extLst>
          </p:cNvPr>
          <p:cNvSpPr txBox="1"/>
          <p:nvPr/>
        </p:nvSpPr>
        <p:spPr>
          <a:xfrm>
            <a:off x="3260763" y="4891255"/>
            <a:ext cx="2869878" cy="246221"/>
          </a:xfrm>
          <a:prstGeom prst="rect">
            <a:avLst/>
          </a:prstGeom>
          <a:noFill/>
        </p:spPr>
        <p:txBody>
          <a:bodyPr wrap="square" rtlCol="0">
            <a:spAutoFit/>
          </a:bodyPr>
          <a:lstStyle/>
          <a:p>
            <a:pPr algn="just"/>
            <a:r>
              <a:rPr lang="en-US" sz="1000" b="1" dirty="0"/>
              <a:t>YEAR FORMED: </a:t>
            </a:r>
            <a:r>
              <a:rPr lang="en-US" sz="1000" dirty="0"/>
              <a:t>2001</a:t>
            </a:r>
          </a:p>
        </p:txBody>
      </p:sp>
      <p:sp>
        <p:nvSpPr>
          <p:cNvPr id="72" name="Rectangle 71">
            <a:extLst>
              <a:ext uri="{FF2B5EF4-FFF2-40B4-BE49-F238E27FC236}">
                <a16:creationId xmlns:a16="http://schemas.microsoft.com/office/drawing/2014/main" id="{F08E8361-DA68-D345-91A1-2BD56E8829D1}"/>
              </a:ext>
            </a:extLst>
          </p:cNvPr>
          <p:cNvSpPr/>
          <p:nvPr/>
        </p:nvSpPr>
        <p:spPr>
          <a:xfrm>
            <a:off x="3266252" y="5211869"/>
            <a:ext cx="2660514" cy="2935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73" name="TextBox 72">
            <a:extLst>
              <a:ext uri="{FF2B5EF4-FFF2-40B4-BE49-F238E27FC236}">
                <a16:creationId xmlns:a16="http://schemas.microsoft.com/office/drawing/2014/main" id="{BCDDDB13-DC16-5D40-AE85-4039E43964FF}"/>
              </a:ext>
            </a:extLst>
          </p:cNvPr>
          <p:cNvSpPr txBox="1"/>
          <p:nvPr/>
        </p:nvSpPr>
        <p:spPr>
          <a:xfrm>
            <a:off x="3276422" y="5229518"/>
            <a:ext cx="2869878" cy="246221"/>
          </a:xfrm>
          <a:prstGeom prst="rect">
            <a:avLst/>
          </a:prstGeom>
          <a:noFill/>
        </p:spPr>
        <p:txBody>
          <a:bodyPr wrap="square" rtlCol="0">
            <a:spAutoFit/>
          </a:bodyPr>
          <a:lstStyle/>
          <a:p>
            <a:pPr algn="just"/>
            <a:r>
              <a:rPr lang="en-US" sz="1000" b="1" dirty="0"/>
              <a:t>STAFF EMPLOYED:40</a:t>
            </a:r>
            <a:endParaRPr lang="en-US" sz="1000" dirty="0"/>
          </a:p>
        </p:txBody>
      </p:sp>
      <p:sp>
        <p:nvSpPr>
          <p:cNvPr id="74" name="Rectangle 73">
            <a:extLst>
              <a:ext uri="{FF2B5EF4-FFF2-40B4-BE49-F238E27FC236}">
                <a16:creationId xmlns:a16="http://schemas.microsoft.com/office/drawing/2014/main" id="{2BDF2A41-E492-C04A-8225-A82600B3AB70}"/>
              </a:ext>
            </a:extLst>
          </p:cNvPr>
          <p:cNvSpPr/>
          <p:nvPr/>
        </p:nvSpPr>
        <p:spPr>
          <a:xfrm>
            <a:off x="3270907" y="5547375"/>
            <a:ext cx="2663337" cy="2541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75" name="TextBox 74">
            <a:extLst>
              <a:ext uri="{FF2B5EF4-FFF2-40B4-BE49-F238E27FC236}">
                <a16:creationId xmlns:a16="http://schemas.microsoft.com/office/drawing/2014/main" id="{7D9E6B77-DE12-7D43-9306-6BC9CBC51018}"/>
              </a:ext>
            </a:extLst>
          </p:cNvPr>
          <p:cNvSpPr txBox="1"/>
          <p:nvPr/>
        </p:nvSpPr>
        <p:spPr>
          <a:xfrm>
            <a:off x="3270907" y="5545460"/>
            <a:ext cx="2869878" cy="246221"/>
          </a:xfrm>
          <a:prstGeom prst="rect">
            <a:avLst/>
          </a:prstGeom>
          <a:noFill/>
        </p:spPr>
        <p:txBody>
          <a:bodyPr wrap="square" rtlCol="0">
            <a:spAutoFit/>
          </a:bodyPr>
          <a:lstStyle/>
          <a:p>
            <a:pPr algn="just"/>
            <a:r>
              <a:rPr lang="en-US" sz="1000" b="1" dirty="0"/>
              <a:t>REVENUE: $25-35m (FY16)</a:t>
            </a:r>
            <a:endParaRPr lang="en-US" sz="1000" dirty="0"/>
          </a:p>
        </p:txBody>
      </p:sp>
      <p:sp>
        <p:nvSpPr>
          <p:cNvPr id="76" name="Rectangle 75">
            <a:extLst>
              <a:ext uri="{FF2B5EF4-FFF2-40B4-BE49-F238E27FC236}">
                <a16:creationId xmlns:a16="http://schemas.microsoft.com/office/drawing/2014/main" id="{AE6E205F-8D22-8D47-A511-51B30407DEB0}"/>
              </a:ext>
            </a:extLst>
          </p:cNvPr>
          <p:cNvSpPr/>
          <p:nvPr/>
        </p:nvSpPr>
        <p:spPr>
          <a:xfrm>
            <a:off x="3270908" y="5851759"/>
            <a:ext cx="2655858" cy="9629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77" name="TextBox 76">
            <a:extLst>
              <a:ext uri="{FF2B5EF4-FFF2-40B4-BE49-F238E27FC236}">
                <a16:creationId xmlns:a16="http://schemas.microsoft.com/office/drawing/2014/main" id="{57043226-BDB9-AA44-BDF5-3FB81109EB44}"/>
              </a:ext>
            </a:extLst>
          </p:cNvPr>
          <p:cNvSpPr txBox="1"/>
          <p:nvPr/>
        </p:nvSpPr>
        <p:spPr>
          <a:xfrm>
            <a:off x="3242068" y="5831770"/>
            <a:ext cx="2643928" cy="1061829"/>
          </a:xfrm>
          <a:prstGeom prst="rect">
            <a:avLst/>
          </a:prstGeom>
          <a:noFill/>
        </p:spPr>
        <p:txBody>
          <a:bodyPr wrap="square" rtlCol="0">
            <a:spAutoFit/>
          </a:bodyPr>
          <a:lstStyle/>
          <a:p>
            <a:pPr algn="just"/>
            <a:r>
              <a:rPr lang="en-US" sz="900" b="1" dirty="0"/>
              <a:t>COMPANY HIGHLIGHTS:  </a:t>
            </a:r>
            <a:r>
              <a:rPr lang="en-US" sz="900" dirty="0"/>
              <a:t>Canary is #1 supplier to airline </a:t>
            </a:r>
            <a:r>
              <a:rPr lang="en-US" sz="900" dirty="0" err="1"/>
              <a:t>cateres</a:t>
            </a:r>
            <a:r>
              <a:rPr lang="en-US" sz="900" dirty="0"/>
              <a:t> of butter portions for first and business class passengers in Australasia, Asia and ME. In 2012 awarded QBE Exporter of the Year under 35M. Due to the growth of company in 2016; a new production line has been introduced to increase capacity. </a:t>
            </a:r>
          </a:p>
        </p:txBody>
      </p:sp>
      <p:pic>
        <p:nvPicPr>
          <p:cNvPr id="79" name="Picture 78" descr="A close up of a logo&#13;&#10;&#13;&#10;Description automatically generated">
            <a:extLst>
              <a:ext uri="{FF2B5EF4-FFF2-40B4-BE49-F238E27FC236}">
                <a16:creationId xmlns:a16="http://schemas.microsoft.com/office/drawing/2014/main" id="{B730EA95-7C61-1248-A3BE-496D44C37BBB}"/>
              </a:ext>
            </a:extLst>
          </p:cNvPr>
          <p:cNvPicPr>
            <a:picLocks noChangeAspect="1"/>
          </p:cNvPicPr>
          <p:nvPr/>
        </p:nvPicPr>
        <p:blipFill>
          <a:blip r:embed="rId10"/>
          <a:stretch>
            <a:fillRect/>
          </a:stretch>
        </p:blipFill>
        <p:spPr>
          <a:xfrm>
            <a:off x="6296895" y="185684"/>
            <a:ext cx="864216" cy="864216"/>
          </a:xfrm>
          <a:prstGeom prst="rect">
            <a:avLst/>
          </a:prstGeom>
        </p:spPr>
      </p:pic>
      <p:sp>
        <p:nvSpPr>
          <p:cNvPr id="80" name="TextBox 79">
            <a:extLst>
              <a:ext uri="{FF2B5EF4-FFF2-40B4-BE49-F238E27FC236}">
                <a16:creationId xmlns:a16="http://schemas.microsoft.com/office/drawing/2014/main" id="{07C543F9-C4FD-1747-91AC-3352030F582C}"/>
              </a:ext>
            </a:extLst>
          </p:cNvPr>
          <p:cNvSpPr txBox="1"/>
          <p:nvPr/>
        </p:nvSpPr>
        <p:spPr>
          <a:xfrm>
            <a:off x="5957529" y="71552"/>
            <a:ext cx="2384371" cy="276999"/>
          </a:xfrm>
          <a:prstGeom prst="rect">
            <a:avLst/>
          </a:prstGeom>
          <a:noFill/>
        </p:spPr>
        <p:txBody>
          <a:bodyPr wrap="none" rtlCol="0">
            <a:spAutoFit/>
          </a:bodyPr>
          <a:lstStyle/>
          <a:p>
            <a:pPr algn="ctr"/>
            <a:r>
              <a:rPr lang="en-US" sz="1200" b="1" dirty="0">
                <a:latin typeface="Gill Sans MT" panose="020B0502020104020203" pitchFamily="34" charset="77"/>
              </a:rPr>
              <a:t>DAIRY GOAT COOPERATIVE</a:t>
            </a:r>
          </a:p>
        </p:txBody>
      </p:sp>
      <p:sp>
        <p:nvSpPr>
          <p:cNvPr id="81" name="TextBox 80">
            <a:extLst>
              <a:ext uri="{FF2B5EF4-FFF2-40B4-BE49-F238E27FC236}">
                <a16:creationId xmlns:a16="http://schemas.microsoft.com/office/drawing/2014/main" id="{320FC149-187F-C348-9911-403E21542DD0}"/>
              </a:ext>
            </a:extLst>
          </p:cNvPr>
          <p:cNvSpPr txBox="1"/>
          <p:nvPr/>
        </p:nvSpPr>
        <p:spPr>
          <a:xfrm>
            <a:off x="6112093" y="950926"/>
            <a:ext cx="1398140" cy="400110"/>
          </a:xfrm>
          <a:prstGeom prst="rect">
            <a:avLst/>
          </a:prstGeom>
          <a:noFill/>
        </p:spPr>
        <p:txBody>
          <a:bodyPr wrap="none" rtlCol="0">
            <a:spAutoFit/>
          </a:bodyPr>
          <a:lstStyle/>
          <a:p>
            <a:pPr algn="ctr"/>
            <a:r>
              <a:rPr lang="en-US" sz="1000" dirty="0">
                <a:latin typeface="Gill Sans MT" panose="020B0502020104020203" pitchFamily="34" charset="77"/>
              </a:rPr>
              <a:t>Tony Giles</a:t>
            </a:r>
          </a:p>
          <a:p>
            <a:pPr algn="ctr"/>
            <a:r>
              <a:rPr lang="en-US" sz="1000" dirty="0">
                <a:latin typeface="Gill Sans MT" panose="020B0502020104020203" pitchFamily="34" charset="77"/>
              </a:rPr>
              <a:t>Chief Executive Officer</a:t>
            </a:r>
          </a:p>
        </p:txBody>
      </p:sp>
      <p:sp>
        <p:nvSpPr>
          <p:cNvPr id="85" name="Rectangle 84">
            <a:extLst>
              <a:ext uri="{FF2B5EF4-FFF2-40B4-BE49-F238E27FC236}">
                <a16:creationId xmlns:a16="http://schemas.microsoft.com/office/drawing/2014/main" id="{CA514AD3-EDEE-1C45-82A4-DDCF0AFC7D85}"/>
              </a:ext>
            </a:extLst>
          </p:cNvPr>
          <p:cNvSpPr/>
          <p:nvPr/>
        </p:nvSpPr>
        <p:spPr>
          <a:xfrm>
            <a:off x="6069162" y="1461620"/>
            <a:ext cx="2955717" cy="1025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86" name="TextBox 85">
            <a:extLst>
              <a:ext uri="{FF2B5EF4-FFF2-40B4-BE49-F238E27FC236}">
                <a16:creationId xmlns:a16="http://schemas.microsoft.com/office/drawing/2014/main" id="{50D7733E-473F-5D48-A363-D4F34D2D5F86}"/>
              </a:ext>
            </a:extLst>
          </p:cNvPr>
          <p:cNvSpPr txBox="1"/>
          <p:nvPr/>
        </p:nvSpPr>
        <p:spPr>
          <a:xfrm>
            <a:off x="6112093" y="1485444"/>
            <a:ext cx="2859991" cy="1015663"/>
          </a:xfrm>
          <a:prstGeom prst="rect">
            <a:avLst/>
          </a:prstGeom>
          <a:noFill/>
        </p:spPr>
        <p:txBody>
          <a:bodyPr wrap="square" rtlCol="0">
            <a:spAutoFit/>
          </a:bodyPr>
          <a:lstStyle/>
          <a:p>
            <a:pPr algn="just"/>
            <a:r>
              <a:rPr lang="en-US" sz="1000" b="1" dirty="0"/>
              <a:t>DESCRIPTION:</a:t>
            </a:r>
            <a:r>
              <a:rPr lang="en-US" sz="1000" dirty="0"/>
              <a:t> World’s biggest manufacturer of goat milk infant formula and other dairy goat milk based nutritionals; exports to 25 countries; 4 plants at one site; 45m L/year supply from 73 supplying shareholders; JV in Taiwan with Orient </a:t>
            </a:r>
            <a:r>
              <a:rPr lang="en-US" sz="1000" dirty="0" err="1"/>
              <a:t>Europharma</a:t>
            </a:r>
            <a:r>
              <a:rPr lang="en-US" sz="1000" dirty="0"/>
              <a:t> with KARIHOME brand</a:t>
            </a:r>
          </a:p>
        </p:txBody>
      </p:sp>
      <p:sp>
        <p:nvSpPr>
          <p:cNvPr id="87" name="Rectangle 86">
            <a:extLst>
              <a:ext uri="{FF2B5EF4-FFF2-40B4-BE49-F238E27FC236}">
                <a16:creationId xmlns:a16="http://schemas.microsoft.com/office/drawing/2014/main" id="{21C13557-D513-E24F-B455-8DE1CDD285DD}"/>
              </a:ext>
            </a:extLst>
          </p:cNvPr>
          <p:cNvSpPr/>
          <p:nvPr/>
        </p:nvSpPr>
        <p:spPr>
          <a:xfrm>
            <a:off x="6083989" y="2560211"/>
            <a:ext cx="2938069" cy="4076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88" name="TextBox 87">
            <a:extLst>
              <a:ext uri="{FF2B5EF4-FFF2-40B4-BE49-F238E27FC236}">
                <a16:creationId xmlns:a16="http://schemas.microsoft.com/office/drawing/2014/main" id="{C6746B7C-66E6-5149-AD51-330AB1920EE0}"/>
              </a:ext>
            </a:extLst>
          </p:cNvPr>
          <p:cNvSpPr txBox="1"/>
          <p:nvPr/>
        </p:nvSpPr>
        <p:spPr>
          <a:xfrm>
            <a:off x="6143908" y="2573591"/>
            <a:ext cx="2650344" cy="400110"/>
          </a:xfrm>
          <a:prstGeom prst="rect">
            <a:avLst/>
          </a:prstGeom>
          <a:noFill/>
        </p:spPr>
        <p:txBody>
          <a:bodyPr wrap="square" rtlCol="0">
            <a:spAutoFit/>
          </a:bodyPr>
          <a:lstStyle/>
          <a:p>
            <a:pPr algn="just"/>
            <a:r>
              <a:rPr lang="en-US" sz="1000" b="1" dirty="0"/>
              <a:t>KEY PRODUCTS</a:t>
            </a:r>
            <a:r>
              <a:rPr lang="en-US" sz="1000" dirty="0"/>
              <a:t>: Goat milk nutritional powder products</a:t>
            </a:r>
          </a:p>
        </p:txBody>
      </p:sp>
      <p:sp>
        <p:nvSpPr>
          <p:cNvPr id="89" name="Rectangle 88">
            <a:extLst>
              <a:ext uri="{FF2B5EF4-FFF2-40B4-BE49-F238E27FC236}">
                <a16:creationId xmlns:a16="http://schemas.microsoft.com/office/drawing/2014/main" id="{CBA917A6-F532-754E-8F12-9EA06675E765}"/>
              </a:ext>
            </a:extLst>
          </p:cNvPr>
          <p:cNvSpPr/>
          <p:nvPr/>
        </p:nvSpPr>
        <p:spPr>
          <a:xfrm>
            <a:off x="6100988" y="3012235"/>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0" name="TextBox 89">
            <a:extLst>
              <a:ext uri="{FF2B5EF4-FFF2-40B4-BE49-F238E27FC236}">
                <a16:creationId xmlns:a16="http://schemas.microsoft.com/office/drawing/2014/main" id="{E8DDC996-9DC3-BD4D-8F69-C1F58033019D}"/>
              </a:ext>
            </a:extLst>
          </p:cNvPr>
          <p:cNvSpPr txBox="1"/>
          <p:nvPr/>
        </p:nvSpPr>
        <p:spPr>
          <a:xfrm>
            <a:off x="6143908" y="3014575"/>
            <a:ext cx="2650344" cy="246221"/>
          </a:xfrm>
          <a:prstGeom prst="rect">
            <a:avLst/>
          </a:prstGeom>
          <a:noFill/>
        </p:spPr>
        <p:txBody>
          <a:bodyPr wrap="square" rtlCol="0">
            <a:spAutoFit/>
          </a:bodyPr>
          <a:lstStyle/>
          <a:p>
            <a:pPr algn="just"/>
            <a:r>
              <a:rPr lang="en-US" sz="1000" b="1" dirty="0"/>
              <a:t>OWNERSHIP</a:t>
            </a:r>
            <a:r>
              <a:rPr lang="en-US" sz="1000" dirty="0"/>
              <a:t>: NZ; Co-operatives (73 farmers)</a:t>
            </a:r>
          </a:p>
        </p:txBody>
      </p:sp>
      <p:sp>
        <p:nvSpPr>
          <p:cNvPr id="91" name="Rectangle 90">
            <a:extLst>
              <a:ext uri="{FF2B5EF4-FFF2-40B4-BE49-F238E27FC236}">
                <a16:creationId xmlns:a16="http://schemas.microsoft.com/office/drawing/2014/main" id="{B04D1137-9D2C-C649-A3B6-527960C7FDEC}"/>
              </a:ext>
            </a:extLst>
          </p:cNvPr>
          <p:cNvSpPr/>
          <p:nvPr/>
        </p:nvSpPr>
        <p:spPr>
          <a:xfrm>
            <a:off x="6115573" y="3314209"/>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2" name="TextBox 91">
            <a:extLst>
              <a:ext uri="{FF2B5EF4-FFF2-40B4-BE49-F238E27FC236}">
                <a16:creationId xmlns:a16="http://schemas.microsoft.com/office/drawing/2014/main" id="{14E62C3E-0942-434D-B339-029E481ED164}"/>
              </a:ext>
            </a:extLst>
          </p:cNvPr>
          <p:cNvSpPr txBox="1"/>
          <p:nvPr/>
        </p:nvSpPr>
        <p:spPr>
          <a:xfrm>
            <a:off x="6144534" y="3317518"/>
            <a:ext cx="2650344" cy="246221"/>
          </a:xfrm>
          <a:prstGeom prst="rect">
            <a:avLst/>
          </a:prstGeom>
          <a:noFill/>
        </p:spPr>
        <p:txBody>
          <a:bodyPr wrap="square" rtlCol="0">
            <a:spAutoFit/>
          </a:bodyPr>
          <a:lstStyle/>
          <a:p>
            <a:pPr algn="just"/>
            <a:r>
              <a:rPr lang="en-US" sz="1000" b="1" dirty="0"/>
              <a:t>ADDRESS: </a:t>
            </a:r>
            <a:r>
              <a:rPr lang="en-US" sz="1000" dirty="0"/>
              <a:t>18 Gallagher Drive, Hamilton</a:t>
            </a:r>
            <a:endParaRPr lang="en-US" sz="1000" b="1" dirty="0"/>
          </a:p>
        </p:txBody>
      </p:sp>
      <p:sp>
        <p:nvSpPr>
          <p:cNvPr id="93" name="Rectangle 92">
            <a:extLst>
              <a:ext uri="{FF2B5EF4-FFF2-40B4-BE49-F238E27FC236}">
                <a16:creationId xmlns:a16="http://schemas.microsoft.com/office/drawing/2014/main" id="{2EC3F2EB-0158-4F4C-8B09-DF63F5807756}"/>
              </a:ext>
            </a:extLst>
          </p:cNvPr>
          <p:cNvSpPr/>
          <p:nvPr/>
        </p:nvSpPr>
        <p:spPr>
          <a:xfrm>
            <a:off x="6118453" y="3620457"/>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4" name="TextBox 93">
            <a:extLst>
              <a:ext uri="{FF2B5EF4-FFF2-40B4-BE49-F238E27FC236}">
                <a16:creationId xmlns:a16="http://schemas.microsoft.com/office/drawing/2014/main" id="{17E52F6A-E511-6446-B460-66756725784B}"/>
              </a:ext>
            </a:extLst>
          </p:cNvPr>
          <p:cNvSpPr txBox="1"/>
          <p:nvPr/>
        </p:nvSpPr>
        <p:spPr>
          <a:xfrm>
            <a:off x="6158064" y="3607803"/>
            <a:ext cx="2650344" cy="246221"/>
          </a:xfrm>
          <a:prstGeom prst="rect">
            <a:avLst/>
          </a:prstGeom>
          <a:noFill/>
        </p:spPr>
        <p:txBody>
          <a:bodyPr wrap="square" rtlCol="0">
            <a:spAutoFit/>
          </a:bodyPr>
          <a:lstStyle/>
          <a:p>
            <a:pPr algn="just"/>
            <a:r>
              <a:rPr lang="en-US" sz="1000" b="1" dirty="0"/>
              <a:t>PHONE: +64 7 839 2919</a:t>
            </a:r>
          </a:p>
        </p:txBody>
      </p:sp>
      <p:sp>
        <p:nvSpPr>
          <p:cNvPr id="95" name="Rectangle 94">
            <a:extLst>
              <a:ext uri="{FF2B5EF4-FFF2-40B4-BE49-F238E27FC236}">
                <a16:creationId xmlns:a16="http://schemas.microsoft.com/office/drawing/2014/main" id="{C9F0EC10-055B-1C4A-A7EF-9FE0F918204C}"/>
              </a:ext>
            </a:extLst>
          </p:cNvPr>
          <p:cNvSpPr/>
          <p:nvPr/>
        </p:nvSpPr>
        <p:spPr>
          <a:xfrm>
            <a:off x="6118453" y="3909542"/>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6" name="TextBox 95">
            <a:extLst>
              <a:ext uri="{FF2B5EF4-FFF2-40B4-BE49-F238E27FC236}">
                <a16:creationId xmlns:a16="http://schemas.microsoft.com/office/drawing/2014/main" id="{567CD6B4-AC1F-D24D-8ADD-A73F6CBCE4B6}"/>
              </a:ext>
            </a:extLst>
          </p:cNvPr>
          <p:cNvSpPr txBox="1"/>
          <p:nvPr/>
        </p:nvSpPr>
        <p:spPr>
          <a:xfrm>
            <a:off x="6169282" y="3917896"/>
            <a:ext cx="2869878" cy="400110"/>
          </a:xfrm>
          <a:prstGeom prst="rect">
            <a:avLst/>
          </a:prstGeom>
          <a:noFill/>
        </p:spPr>
        <p:txBody>
          <a:bodyPr wrap="square" rtlCol="0">
            <a:spAutoFit/>
          </a:bodyPr>
          <a:lstStyle/>
          <a:p>
            <a:pPr algn="just"/>
            <a:r>
              <a:rPr lang="en-US" sz="1000" b="1" dirty="0"/>
              <a:t>WEBSITE: </a:t>
            </a:r>
            <a:r>
              <a:rPr lang="en-US" sz="1000" b="1" dirty="0">
                <a:hlinkClick r:id="rId11"/>
              </a:rPr>
              <a:t>www.dgc.co.nz</a:t>
            </a:r>
            <a:endParaRPr lang="en-US" sz="1000" b="1" dirty="0"/>
          </a:p>
          <a:p>
            <a:pPr algn="just"/>
            <a:endParaRPr lang="en-US" sz="1000" dirty="0"/>
          </a:p>
        </p:txBody>
      </p:sp>
      <p:sp>
        <p:nvSpPr>
          <p:cNvPr id="97" name="Rectangle 96">
            <a:extLst>
              <a:ext uri="{FF2B5EF4-FFF2-40B4-BE49-F238E27FC236}">
                <a16:creationId xmlns:a16="http://schemas.microsoft.com/office/drawing/2014/main" id="{E263B87B-D74C-8B4E-8E63-982A9C3BE792}"/>
              </a:ext>
            </a:extLst>
          </p:cNvPr>
          <p:cNvSpPr/>
          <p:nvPr/>
        </p:nvSpPr>
        <p:spPr>
          <a:xfrm>
            <a:off x="6121597" y="4210126"/>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8" name="TextBox 97">
            <a:extLst>
              <a:ext uri="{FF2B5EF4-FFF2-40B4-BE49-F238E27FC236}">
                <a16:creationId xmlns:a16="http://schemas.microsoft.com/office/drawing/2014/main" id="{1D7DE93F-FAEF-2744-8AA5-B6872679DE9E}"/>
              </a:ext>
            </a:extLst>
          </p:cNvPr>
          <p:cNvSpPr txBox="1"/>
          <p:nvPr/>
        </p:nvSpPr>
        <p:spPr>
          <a:xfrm>
            <a:off x="6183764" y="4206570"/>
            <a:ext cx="2869878" cy="400110"/>
          </a:xfrm>
          <a:prstGeom prst="rect">
            <a:avLst/>
          </a:prstGeom>
          <a:noFill/>
        </p:spPr>
        <p:txBody>
          <a:bodyPr wrap="square" rtlCol="0">
            <a:spAutoFit/>
          </a:bodyPr>
          <a:lstStyle/>
          <a:p>
            <a:pPr algn="just"/>
            <a:r>
              <a:rPr lang="en-US" sz="1000" b="1" dirty="0"/>
              <a:t>YEAR FORMED: 1984</a:t>
            </a:r>
          </a:p>
          <a:p>
            <a:pPr algn="just"/>
            <a:endParaRPr lang="en-US" sz="1000" dirty="0"/>
          </a:p>
        </p:txBody>
      </p:sp>
      <p:sp>
        <p:nvSpPr>
          <p:cNvPr id="100" name="Rectangle 99">
            <a:extLst>
              <a:ext uri="{FF2B5EF4-FFF2-40B4-BE49-F238E27FC236}">
                <a16:creationId xmlns:a16="http://schemas.microsoft.com/office/drawing/2014/main" id="{C064AE63-AB99-CB4A-8082-C33EA139E276}"/>
              </a:ext>
            </a:extLst>
          </p:cNvPr>
          <p:cNvSpPr/>
          <p:nvPr/>
        </p:nvSpPr>
        <p:spPr>
          <a:xfrm>
            <a:off x="6120896" y="4512490"/>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01" name="TextBox 100">
            <a:extLst>
              <a:ext uri="{FF2B5EF4-FFF2-40B4-BE49-F238E27FC236}">
                <a16:creationId xmlns:a16="http://schemas.microsoft.com/office/drawing/2014/main" id="{15C1FB40-EFEE-1A45-8D0B-92BA0697099E}"/>
              </a:ext>
            </a:extLst>
          </p:cNvPr>
          <p:cNvSpPr txBox="1"/>
          <p:nvPr/>
        </p:nvSpPr>
        <p:spPr>
          <a:xfrm>
            <a:off x="6198246" y="4510710"/>
            <a:ext cx="2869878" cy="400110"/>
          </a:xfrm>
          <a:prstGeom prst="rect">
            <a:avLst/>
          </a:prstGeom>
          <a:noFill/>
        </p:spPr>
        <p:txBody>
          <a:bodyPr wrap="square" rtlCol="0">
            <a:spAutoFit/>
          </a:bodyPr>
          <a:lstStyle/>
          <a:p>
            <a:pPr algn="just"/>
            <a:r>
              <a:rPr lang="en-US" sz="1000" b="1" dirty="0"/>
              <a:t>STAFF EMPLOYED: 215</a:t>
            </a:r>
          </a:p>
          <a:p>
            <a:pPr algn="just"/>
            <a:endParaRPr lang="en-US" sz="1000" dirty="0"/>
          </a:p>
        </p:txBody>
      </p:sp>
      <p:sp>
        <p:nvSpPr>
          <p:cNvPr id="103" name="Rectangle 102">
            <a:extLst>
              <a:ext uri="{FF2B5EF4-FFF2-40B4-BE49-F238E27FC236}">
                <a16:creationId xmlns:a16="http://schemas.microsoft.com/office/drawing/2014/main" id="{84D8522E-3E99-0243-933E-3DD228209E17}"/>
              </a:ext>
            </a:extLst>
          </p:cNvPr>
          <p:cNvSpPr/>
          <p:nvPr/>
        </p:nvSpPr>
        <p:spPr>
          <a:xfrm>
            <a:off x="6131376" y="4824274"/>
            <a:ext cx="2938069" cy="2532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04" name="TextBox 103">
            <a:extLst>
              <a:ext uri="{FF2B5EF4-FFF2-40B4-BE49-F238E27FC236}">
                <a16:creationId xmlns:a16="http://schemas.microsoft.com/office/drawing/2014/main" id="{AA2D7E07-E083-5149-B445-9EDFEAB03EA9}"/>
              </a:ext>
            </a:extLst>
          </p:cNvPr>
          <p:cNvSpPr txBox="1"/>
          <p:nvPr/>
        </p:nvSpPr>
        <p:spPr>
          <a:xfrm>
            <a:off x="6196925" y="4817247"/>
            <a:ext cx="2869878" cy="400110"/>
          </a:xfrm>
          <a:prstGeom prst="rect">
            <a:avLst/>
          </a:prstGeom>
          <a:noFill/>
        </p:spPr>
        <p:txBody>
          <a:bodyPr wrap="square" rtlCol="0">
            <a:spAutoFit/>
          </a:bodyPr>
          <a:lstStyle/>
          <a:p>
            <a:pPr algn="just"/>
            <a:r>
              <a:rPr lang="en-US" sz="1000" b="1" dirty="0"/>
              <a:t>REVENUE: $178m (FY16)</a:t>
            </a:r>
          </a:p>
          <a:p>
            <a:pPr algn="just"/>
            <a:endParaRPr lang="en-US" sz="1000" dirty="0"/>
          </a:p>
        </p:txBody>
      </p:sp>
      <p:sp>
        <p:nvSpPr>
          <p:cNvPr id="105" name="Rectangle 104">
            <a:extLst>
              <a:ext uri="{FF2B5EF4-FFF2-40B4-BE49-F238E27FC236}">
                <a16:creationId xmlns:a16="http://schemas.microsoft.com/office/drawing/2014/main" id="{55852D00-A701-F14E-A379-1C89E22D517F}"/>
              </a:ext>
            </a:extLst>
          </p:cNvPr>
          <p:cNvSpPr/>
          <p:nvPr/>
        </p:nvSpPr>
        <p:spPr>
          <a:xfrm>
            <a:off x="6131208" y="5127469"/>
            <a:ext cx="2938069" cy="8947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endParaRPr>
          </a:p>
        </p:txBody>
      </p:sp>
      <p:sp>
        <p:nvSpPr>
          <p:cNvPr id="106" name="TextBox 105">
            <a:extLst>
              <a:ext uri="{FF2B5EF4-FFF2-40B4-BE49-F238E27FC236}">
                <a16:creationId xmlns:a16="http://schemas.microsoft.com/office/drawing/2014/main" id="{53904571-EC50-4E4A-9510-6C46E761CEFF}"/>
              </a:ext>
            </a:extLst>
          </p:cNvPr>
          <p:cNvSpPr txBox="1"/>
          <p:nvPr/>
        </p:nvSpPr>
        <p:spPr>
          <a:xfrm>
            <a:off x="6167334" y="5134948"/>
            <a:ext cx="2869878" cy="861774"/>
          </a:xfrm>
          <a:prstGeom prst="rect">
            <a:avLst/>
          </a:prstGeom>
          <a:noFill/>
        </p:spPr>
        <p:txBody>
          <a:bodyPr wrap="square" rtlCol="0">
            <a:spAutoFit/>
          </a:bodyPr>
          <a:lstStyle/>
          <a:p>
            <a:pPr algn="just"/>
            <a:r>
              <a:rPr lang="en-US" sz="1000" b="1" dirty="0"/>
              <a:t>COMPANY HIGHLIGHTS</a:t>
            </a:r>
            <a:r>
              <a:rPr lang="en-US" sz="1000" dirty="0"/>
              <a:t>: Built second dryer with 4x capacity for $67m In ‘14; looking to expand into EU in ‘14; parameters with University of Auckland for $6.63m, 3 year research grant from MBIE to increase goat productivity in ‘15</a:t>
            </a:r>
          </a:p>
        </p:txBody>
      </p:sp>
      <p:sp>
        <p:nvSpPr>
          <p:cNvPr id="107" name="Rectangle 106">
            <a:extLst>
              <a:ext uri="{FF2B5EF4-FFF2-40B4-BE49-F238E27FC236}">
                <a16:creationId xmlns:a16="http://schemas.microsoft.com/office/drawing/2014/main" id="{CDB62AC6-F950-6B4A-9544-94F506D887A5}"/>
              </a:ext>
            </a:extLst>
          </p:cNvPr>
          <p:cNvSpPr/>
          <p:nvPr/>
        </p:nvSpPr>
        <p:spPr>
          <a:xfrm>
            <a:off x="9242552" y="1476060"/>
            <a:ext cx="2887134" cy="7306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pic>
        <p:nvPicPr>
          <p:cNvPr id="108" name="Picture 107">
            <a:extLst>
              <a:ext uri="{FF2B5EF4-FFF2-40B4-BE49-F238E27FC236}">
                <a16:creationId xmlns:a16="http://schemas.microsoft.com/office/drawing/2014/main" id="{3FEB93AA-6EA1-424A-9B99-D6E73D046D5C}"/>
              </a:ext>
            </a:extLst>
          </p:cNvPr>
          <p:cNvPicPr>
            <a:picLocks noChangeAspect="1"/>
          </p:cNvPicPr>
          <p:nvPr/>
        </p:nvPicPr>
        <p:blipFill>
          <a:blip r:embed="rId12"/>
          <a:stretch>
            <a:fillRect/>
          </a:stretch>
        </p:blipFill>
        <p:spPr>
          <a:xfrm>
            <a:off x="9292681" y="185684"/>
            <a:ext cx="800073" cy="800073"/>
          </a:xfrm>
          <a:prstGeom prst="rect">
            <a:avLst/>
          </a:prstGeom>
        </p:spPr>
      </p:pic>
      <p:sp>
        <p:nvSpPr>
          <p:cNvPr id="109" name="TextBox 108">
            <a:extLst>
              <a:ext uri="{FF2B5EF4-FFF2-40B4-BE49-F238E27FC236}">
                <a16:creationId xmlns:a16="http://schemas.microsoft.com/office/drawing/2014/main" id="{270E9C31-F06D-B94C-900E-D613C79B1180}"/>
              </a:ext>
            </a:extLst>
          </p:cNvPr>
          <p:cNvSpPr txBox="1"/>
          <p:nvPr/>
        </p:nvSpPr>
        <p:spPr>
          <a:xfrm>
            <a:off x="9240850" y="59026"/>
            <a:ext cx="1562224" cy="276999"/>
          </a:xfrm>
          <a:prstGeom prst="rect">
            <a:avLst/>
          </a:prstGeom>
          <a:noFill/>
        </p:spPr>
        <p:txBody>
          <a:bodyPr wrap="none" rtlCol="0">
            <a:spAutoFit/>
          </a:bodyPr>
          <a:lstStyle/>
          <a:p>
            <a:pPr algn="ctr"/>
            <a:r>
              <a:rPr lang="en-US" sz="1200" b="1" dirty="0">
                <a:latin typeface="Gill Sans MT" panose="020B0502020104020203" pitchFamily="34" charset="77"/>
              </a:rPr>
              <a:t>DAIRYWORKS NZ</a:t>
            </a:r>
          </a:p>
        </p:txBody>
      </p:sp>
      <p:sp>
        <p:nvSpPr>
          <p:cNvPr id="110" name="TextBox 109">
            <a:extLst>
              <a:ext uri="{FF2B5EF4-FFF2-40B4-BE49-F238E27FC236}">
                <a16:creationId xmlns:a16="http://schemas.microsoft.com/office/drawing/2014/main" id="{B8A6BC7D-8486-E546-8387-8E87BDD278EA}"/>
              </a:ext>
            </a:extLst>
          </p:cNvPr>
          <p:cNvSpPr txBox="1"/>
          <p:nvPr/>
        </p:nvSpPr>
        <p:spPr>
          <a:xfrm>
            <a:off x="9432873" y="947713"/>
            <a:ext cx="1074333" cy="400110"/>
          </a:xfrm>
          <a:prstGeom prst="rect">
            <a:avLst/>
          </a:prstGeom>
          <a:noFill/>
        </p:spPr>
        <p:txBody>
          <a:bodyPr wrap="none" rtlCol="0">
            <a:spAutoFit/>
          </a:bodyPr>
          <a:lstStyle/>
          <a:p>
            <a:pPr algn="ctr"/>
            <a:r>
              <a:rPr lang="en-US" sz="1000" dirty="0">
                <a:latin typeface="Gill Sans MT" panose="020B0502020104020203" pitchFamily="34" charset="77"/>
              </a:rPr>
              <a:t>Peter Cross</a:t>
            </a:r>
          </a:p>
          <a:p>
            <a:pPr algn="ctr"/>
            <a:r>
              <a:rPr lang="en-US" sz="1000" dirty="0">
                <a:latin typeface="Gill Sans MT" panose="020B0502020104020203" pitchFamily="34" charset="77"/>
              </a:rPr>
              <a:t>General Manager</a:t>
            </a:r>
          </a:p>
        </p:txBody>
      </p:sp>
      <p:sp>
        <p:nvSpPr>
          <p:cNvPr id="111" name="TextBox 110">
            <a:extLst>
              <a:ext uri="{FF2B5EF4-FFF2-40B4-BE49-F238E27FC236}">
                <a16:creationId xmlns:a16="http://schemas.microsoft.com/office/drawing/2014/main" id="{5C5BB66B-0952-F44E-971C-473A345D2A98}"/>
              </a:ext>
            </a:extLst>
          </p:cNvPr>
          <p:cNvSpPr txBox="1"/>
          <p:nvPr/>
        </p:nvSpPr>
        <p:spPr>
          <a:xfrm>
            <a:off x="9235789" y="1498809"/>
            <a:ext cx="2859991" cy="707886"/>
          </a:xfrm>
          <a:prstGeom prst="rect">
            <a:avLst/>
          </a:prstGeom>
          <a:noFill/>
        </p:spPr>
        <p:txBody>
          <a:bodyPr wrap="square" rtlCol="0">
            <a:spAutoFit/>
          </a:bodyPr>
          <a:lstStyle/>
          <a:p>
            <a:pPr algn="just"/>
            <a:r>
              <a:rPr lang="en-US" sz="1000" b="1" dirty="0"/>
              <a:t>DESCRIPTION:</a:t>
            </a:r>
            <a:r>
              <a:rPr lang="en-US" sz="1000" dirty="0"/>
              <a:t> Manufacturer of cheese, butter, milk powder, ice cream, retail, contract packaging, food service from site in Christchurch; </a:t>
            </a:r>
            <a:r>
              <a:rPr lang="en-US" sz="1000" dirty="0" err="1"/>
              <a:t>Dairyworks</a:t>
            </a:r>
            <a:r>
              <a:rPr lang="en-US" sz="1000" dirty="0"/>
              <a:t>, Rolling Meadow, Alpine, Deep South Island</a:t>
            </a:r>
          </a:p>
        </p:txBody>
      </p:sp>
      <p:sp>
        <p:nvSpPr>
          <p:cNvPr id="113" name="Rectangle 112">
            <a:extLst>
              <a:ext uri="{FF2B5EF4-FFF2-40B4-BE49-F238E27FC236}">
                <a16:creationId xmlns:a16="http://schemas.microsoft.com/office/drawing/2014/main" id="{11750CCB-BB96-3D4D-B331-554897E57827}"/>
              </a:ext>
            </a:extLst>
          </p:cNvPr>
          <p:cNvSpPr/>
          <p:nvPr/>
        </p:nvSpPr>
        <p:spPr>
          <a:xfrm>
            <a:off x="9242553" y="2265043"/>
            <a:ext cx="2887132" cy="4076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14" name="TextBox 113">
            <a:extLst>
              <a:ext uri="{FF2B5EF4-FFF2-40B4-BE49-F238E27FC236}">
                <a16:creationId xmlns:a16="http://schemas.microsoft.com/office/drawing/2014/main" id="{AE3C888C-CFBC-424C-AB45-F11B559F8AA3}"/>
              </a:ext>
            </a:extLst>
          </p:cNvPr>
          <p:cNvSpPr txBox="1"/>
          <p:nvPr/>
        </p:nvSpPr>
        <p:spPr>
          <a:xfrm>
            <a:off x="9278154" y="2245999"/>
            <a:ext cx="2859991" cy="400110"/>
          </a:xfrm>
          <a:prstGeom prst="rect">
            <a:avLst/>
          </a:prstGeom>
          <a:noFill/>
        </p:spPr>
        <p:txBody>
          <a:bodyPr wrap="square" rtlCol="0">
            <a:spAutoFit/>
          </a:bodyPr>
          <a:lstStyle/>
          <a:p>
            <a:pPr algn="just"/>
            <a:r>
              <a:rPr lang="en-US" sz="1000" b="1" dirty="0"/>
              <a:t>KEY PRODUCTS: </a:t>
            </a:r>
            <a:r>
              <a:rPr lang="en-US" sz="1000" dirty="0"/>
              <a:t>Cheese, Butter, ice cream, milk powder</a:t>
            </a:r>
          </a:p>
        </p:txBody>
      </p:sp>
      <p:sp>
        <p:nvSpPr>
          <p:cNvPr id="116" name="Rectangle 115">
            <a:extLst>
              <a:ext uri="{FF2B5EF4-FFF2-40B4-BE49-F238E27FC236}">
                <a16:creationId xmlns:a16="http://schemas.microsoft.com/office/drawing/2014/main" id="{135367D5-0B4A-A64D-894F-AE8432A9AC62}"/>
              </a:ext>
            </a:extLst>
          </p:cNvPr>
          <p:cNvSpPr/>
          <p:nvPr/>
        </p:nvSpPr>
        <p:spPr>
          <a:xfrm>
            <a:off x="9240850" y="2700551"/>
            <a:ext cx="2897295" cy="3116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17" name="TextBox 116">
            <a:extLst>
              <a:ext uri="{FF2B5EF4-FFF2-40B4-BE49-F238E27FC236}">
                <a16:creationId xmlns:a16="http://schemas.microsoft.com/office/drawing/2014/main" id="{1F36CEC8-EE62-4647-A88A-6E105A50BA22}"/>
              </a:ext>
            </a:extLst>
          </p:cNvPr>
          <p:cNvSpPr txBox="1"/>
          <p:nvPr/>
        </p:nvSpPr>
        <p:spPr>
          <a:xfrm>
            <a:off x="9260765" y="2733282"/>
            <a:ext cx="2498834" cy="246221"/>
          </a:xfrm>
          <a:prstGeom prst="rect">
            <a:avLst/>
          </a:prstGeom>
          <a:noFill/>
        </p:spPr>
        <p:txBody>
          <a:bodyPr wrap="square" rtlCol="0">
            <a:spAutoFit/>
          </a:bodyPr>
          <a:lstStyle/>
          <a:p>
            <a:pPr algn="just"/>
            <a:r>
              <a:rPr lang="en-US" sz="1000" b="1" dirty="0"/>
              <a:t>OWNERSHIP: </a:t>
            </a:r>
            <a:r>
              <a:rPr lang="en-US" sz="1000" dirty="0"/>
              <a:t>NZ, Private (Cross)</a:t>
            </a:r>
          </a:p>
        </p:txBody>
      </p:sp>
      <p:sp>
        <p:nvSpPr>
          <p:cNvPr id="118" name="Rectangle 117">
            <a:extLst>
              <a:ext uri="{FF2B5EF4-FFF2-40B4-BE49-F238E27FC236}">
                <a16:creationId xmlns:a16="http://schemas.microsoft.com/office/drawing/2014/main" id="{96DADA81-2489-054D-9C43-998299445F89}"/>
              </a:ext>
            </a:extLst>
          </p:cNvPr>
          <p:cNvSpPr/>
          <p:nvPr/>
        </p:nvSpPr>
        <p:spPr>
          <a:xfrm>
            <a:off x="9254912" y="3063639"/>
            <a:ext cx="2874773" cy="2538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19" name="TextBox 118">
            <a:extLst>
              <a:ext uri="{FF2B5EF4-FFF2-40B4-BE49-F238E27FC236}">
                <a16:creationId xmlns:a16="http://schemas.microsoft.com/office/drawing/2014/main" id="{D2D7DD24-1E08-9A42-BE18-2F9F43E92FE0}"/>
              </a:ext>
            </a:extLst>
          </p:cNvPr>
          <p:cNvSpPr txBox="1"/>
          <p:nvPr/>
        </p:nvSpPr>
        <p:spPr>
          <a:xfrm>
            <a:off x="9262396" y="3087338"/>
            <a:ext cx="2498834" cy="246221"/>
          </a:xfrm>
          <a:prstGeom prst="rect">
            <a:avLst/>
          </a:prstGeom>
          <a:noFill/>
        </p:spPr>
        <p:txBody>
          <a:bodyPr wrap="square" rtlCol="0">
            <a:spAutoFit/>
          </a:bodyPr>
          <a:lstStyle/>
          <a:p>
            <a:pPr algn="just"/>
            <a:r>
              <a:rPr lang="en-US" sz="1000" b="1" dirty="0"/>
              <a:t>COMPANY NUMBER: </a:t>
            </a:r>
            <a:r>
              <a:rPr lang="en-US" sz="1000" dirty="0"/>
              <a:t>1224382</a:t>
            </a:r>
          </a:p>
        </p:txBody>
      </p:sp>
      <p:sp>
        <p:nvSpPr>
          <p:cNvPr id="120" name="Rectangle 119">
            <a:extLst>
              <a:ext uri="{FF2B5EF4-FFF2-40B4-BE49-F238E27FC236}">
                <a16:creationId xmlns:a16="http://schemas.microsoft.com/office/drawing/2014/main" id="{0C801F57-AF7A-8340-8D6D-10FFCAB10D1E}"/>
              </a:ext>
            </a:extLst>
          </p:cNvPr>
          <p:cNvSpPr/>
          <p:nvPr/>
        </p:nvSpPr>
        <p:spPr>
          <a:xfrm>
            <a:off x="9254912" y="3388793"/>
            <a:ext cx="2874774" cy="4456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21" name="TextBox 120">
            <a:extLst>
              <a:ext uri="{FF2B5EF4-FFF2-40B4-BE49-F238E27FC236}">
                <a16:creationId xmlns:a16="http://schemas.microsoft.com/office/drawing/2014/main" id="{8629D84C-FD9D-A842-A611-75FFC2BA8347}"/>
              </a:ext>
            </a:extLst>
          </p:cNvPr>
          <p:cNvSpPr txBox="1"/>
          <p:nvPr/>
        </p:nvSpPr>
        <p:spPr>
          <a:xfrm>
            <a:off x="9283762" y="3423955"/>
            <a:ext cx="2755573" cy="400110"/>
          </a:xfrm>
          <a:prstGeom prst="rect">
            <a:avLst/>
          </a:prstGeom>
          <a:noFill/>
        </p:spPr>
        <p:txBody>
          <a:bodyPr wrap="square" rtlCol="0">
            <a:spAutoFit/>
          </a:bodyPr>
          <a:lstStyle/>
          <a:p>
            <a:pPr algn="just"/>
            <a:r>
              <a:rPr lang="en-US" sz="1000" b="1" dirty="0"/>
              <a:t>ADDRESS: </a:t>
            </a:r>
            <a:r>
              <a:rPr lang="en-US" sz="1000" dirty="0"/>
              <a:t>719 </a:t>
            </a:r>
            <a:r>
              <a:rPr lang="en-US" sz="1000" dirty="0" err="1"/>
              <a:t>Halswell</a:t>
            </a:r>
            <a:r>
              <a:rPr lang="en-US" sz="1000" dirty="0"/>
              <a:t> Junction Road, Hornby, Christchurch</a:t>
            </a:r>
            <a:endParaRPr lang="en-US" sz="1000" b="1" dirty="0"/>
          </a:p>
        </p:txBody>
      </p:sp>
      <p:sp>
        <p:nvSpPr>
          <p:cNvPr id="122" name="Rectangle 121">
            <a:extLst>
              <a:ext uri="{FF2B5EF4-FFF2-40B4-BE49-F238E27FC236}">
                <a16:creationId xmlns:a16="http://schemas.microsoft.com/office/drawing/2014/main" id="{860A67DC-2D59-FE49-845B-D40E9DF3C66F}"/>
              </a:ext>
            </a:extLst>
          </p:cNvPr>
          <p:cNvSpPr/>
          <p:nvPr/>
        </p:nvSpPr>
        <p:spPr>
          <a:xfrm>
            <a:off x="9267952" y="3882306"/>
            <a:ext cx="2870194" cy="2451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23" name="TextBox 122">
            <a:extLst>
              <a:ext uri="{FF2B5EF4-FFF2-40B4-BE49-F238E27FC236}">
                <a16:creationId xmlns:a16="http://schemas.microsoft.com/office/drawing/2014/main" id="{3CEAB608-A66C-F34B-9286-3B6527FCC367}"/>
              </a:ext>
            </a:extLst>
          </p:cNvPr>
          <p:cNvSpPr txBox="1"/>
          <p:nvPr/>
        </p:nvSpPr>
        <p:spPr>
          <a:xfrm>
            <a:off x="9239542" y="3873860"/>
            <a:ext cx="2650344" cy="246221"/>
          </a:xfrm>
          <a:prstGeom prst="rect">
            <a:avLst/>
          </a:prstGeom>
          <a:noFill/>
        </p:spPr>
        <p:txBody>
          <a:bodyPr wrap="square" rtlCol="0">
            <a:spAutoFit/>
          </a:bodyPr>
          <a:lstStyle/>
          <a:p>
            <a:pPr algn="just"/>
            <a:r>
              <a:rPr lang="en-US" sz="1000" b="1" dirty="0"/>
              <a:t>PHONE: +64 3 344 5801</a:t>
            </a:r>
          </a:p>
        </p:txBody>
      </p:sp>
      <p:sp>
        <p:nvSpPr>
          <p:cNvPr id="124" name="Rectangle 123">
            <a:extLst>
              <a:ext uri="{FF2B5EF4-FFF2-40B4-BE49-F238E27FC236}">
                <a16:creationId xmlns:a16="http://schemas.microsoft.com/office/drawing/2014/main" id="{362F2F44-2EA4-D648-BAC9-AD36D3B9331D}"/>
              </a:ext>
            </a:extLst>
          </p:cNvPr>
          <p:cNvSpPr/>
          <p:nvPr/>
        </p:nvSpPr>
        <p:spPr>
          <a:xfrm>
            <a:off x="9253931" y="4199521"/>
            <a:ext cx="2870195" cy="260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25" name="TextBox 124">
            <a:extLst>
              <a:ext uri="{FF2B5EF4-FFF2-40B4-BE49-F238E27FC236}">
                <a16:creationId xmlns:a16="http://schemas.microsoft.com/office/drawing/2014/main" id="{27B6128B-D664-6447-8466-FB0DB7019707}"/>
              </a:ext>
            </a:extLst>
          </p:cNvPr>
          <p:cNvSpPr txBox="1"/>
          <p:nvPr/>
        </p:nvSpPr>
        <p:spPr>
          <a:xfrm>
            <a:off x="9252801" y="4206570"/>
            <a:ext cx="2869130" cy="400110"/>
          </a:xfrm>
          <a:prstGeom prst="rect">
            <a:avLst/>
          </a:prstGeom>
          <a:noFill/>
        </p:spPr>
        <p:txBody>
          <a:bodyPr wrap="square" rtlCol="0">
            <a:spAutoFit/>
          </a:bodyPr>
          <a:lstStyle/>
          <a:p>
            <a:pPr algn="just"/>
            <a:r>
              <a:rPr lang="en-US" sz="1000" b="1" dirty="0"/>
              <a:t>WEBSITE: </a:t>
            </a:r>
            <a:r>
              <a:rPr lang="en-US" sz="1000" b="1" dirty="0">
                <a:hlinkClick r:id="rId13"/>
              </a:rPr>
              <a:t>www.dairyworks.co.nz</a:t>
            </a:r>
            <a:endParaRPr lang="en-US" sz="1000" b="1" dirty="0"/>
          </a:p>
          <a:p>
            <a:pPr algn="just"/>
            <a:endParaRPr lang="en-US" sz="1000" b="1" dirty="0"/>
          </a:p>
        </p:txBody>
      </p:sp>
      <p:sp>
        <p:nvSpPr>
          <p:cNvPr id="126" name="Rectangle 125">
            <a:extLst>
              <a:ext uri="{FF2B5EF4-FFF2-40B4-BE49-F238E27FC236}">
                <a16:creationId xmlns:a16="http://schemas.microsoft.com/office/drawing/2014/main" id="{DAC072AC-9268-FC44-B2ED-499E73017691}"/>
              </a:ext>
            </a:extLst>
          </p:cNvPr>
          <p:cNvSpPr/>
          <p:nvPr/>
        </p:nvSpPr>
        <p:spPr>
          <a:xfrm>
            <a:off x="9252053" y="4503552"/>
            <a:ext cx="2869878" cy="260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endParaRPr>
          </a:p>
        </p:txBody>
      </p:sp>
      <p:sp>
        <p:nvSpPr>
          <p:cNvPr id="128" name="TextBox 127">
            <a:extLst>
              <a:ext uri="{FF2B5EF4-FFF2-40B4-BE49-F238E27FC236}">
                <a16:creationId xmlns:a16="http://schemas.microsoft.com/office/drawing/2014/main" id="{C0296F30-DFBC-9247-98F9-69386AA2AD68}"/>
              </a:ext>
            </a:extLst>
          </p:cNvPr>
          <p:cNvSpPr txBox="1"/>
          <p:nvPr/>
        </p:nvSpPr>
        <p:spPr>
          <a:xfrm>
            <a:off x="9290660" y="4510710"/>
            <a:ext cx="2869878" cy="400110"/>
          </a:xfrm>
          <a:prstGeom prst="rect">
            <a:avLst/>
          </a:prstGeom>
          <a:noFill/>
        </p:spPr>
        <p:txBody>
          <a:bodyPr wrap="square" rtlCol="0">
            <a:spAutoFit/>
          </a:bodyPr>
          <a:lstStyle/>
          <a:p>
            <a:pPr algn="just"/>
            <a:r>
              <a:rPr lang="en-US" sz="1000" b="1" dirty="0"/>
              <a:t>YEAR FORMED: 1984</a:t>
            </a:r>
          </a:p>
          <a:p>
            <a:pPr algn="just"/>
            <a:endParaRPr lang="en-US" sz="1000" dirty="0"/>
          </a:p>
        </p:txBody>
      </p:sp>
      <p:sp>
        <p:nvSpPr>
          <p:cNvPr id="130" name="Rectangle 129">
            <a:extLst>
              <a:ext uri="{FF2B5EF4-FFF2-40B4-BE49-F238E27FC236}">
                <a16:creationId xmlns:a16="http://schemas.microsoft.com/office/drawing/2014/main" id="{2EC142A9-631A-AF4D-8373-6135A4DCA5AA}"/>
              </a:ext>
            </a:extLst>
          </p:cNvPr>
          <p:cNvSpPr/>
          <p:nvPr/>
        </p:nvSpPr>
        <p:spPr>
          <a:xfrm>
            <a:off x="9259807" y="4807692"/>
            <a:ext cx="2869878" cy="260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endParaRPr>
          </a:p>
        </p:txBody>
      </p:sp>
      <p:sp>
        <p:nvSpPr>
          <p:cNvPr id="132" name="TextBox 131">
            <a:extLst>
              <a:ext uri="{FF2B5EF4-FFF2-40B4-BE49-F238E27FC236}">
                <a16:creationId xmlns:a16="http://schemas.microsoft.com/office/drawing/2014/main" id="{A63382DA-340E-F845-8F92-B2873C562789}"/>
              </a:ext>
            </a:extLst>
          </p:cNvPr>
          <p:cNvSpPr txBox="1"/>
          <p:nvPr/>
        </p:nvSpPr>
        <p:spPr>
          <a:xfrm>
            <a:off x="9314252" y="4833393"/>
            <a:ext cx="2869878" cy="400110"/>
          </a:xfrm>
          <a:prstGeom prst="rect">
            <a:avLst/>
          </a:prstGeom>
          <a:noFill/>
        </p:spPr>
        <p:txBody>
          <a:bodyPr wrap="square" rtlCol="0">
            <a:spAutoFit/>
          </a:bodyPr>
          <a:lstStyle/>
          <a:p>
            <a:pPr algn="just"/>
            <a:r>
              <a:rPr lang="en-US" sz="1000" b="1" dirty="0"/>
              <a:t>STAFF EMPLOYED: 150</a:t>
            </a:r>
          </a:p>
          <a:p>
            <a:pPr algn="just"/>
            <a:endParaRPr lang="en-US" sz="1000" dirty="0"/>
          </a:p>
        </p:txBody>
      </p:sp>
      <p:pic>
        <p:nvPicPr>
          <p:cNvPr id="135" name="Picture 134" descr="A picture containing clipart&#13;&#10;&#13;&#10;Description automatically generated">
            <a:extLst>
              <a:ext uri="{FF2B5EF4-FFF2-40B4-BE49-F238E27FC236}">
                <a16:creationId xmlns:a16="http://schemas.microsoft.com/office/drawing/2014/main" id="{51F662B5-8BCD-C143-9FFB-1F5DDB9FC5C3}"/>
              </a:ext>
            </a:extLst>
          </p:cNvPr>
          <p:cNvPicPr>
            <a:picLocks noChangeAspect="1"/>
          </p:cNvPicPr>
          <p:nvPr/>
        </p:nvPicPr>
        <p:blipFill>
          <a:blip r:embed="rId14"/>
          <a:stretch>
            <a:fillRect/>
          </a:stretch>
        </p:blipFill>
        <p:spPr>
          <a:xfrm>
            <a:off x="11442335" y="6105518"/>
            <a:ext cx="734565" cy="734565"/>
          </a:xfrm>
          <a:prstGeom prst="rect">
            <a:avLst/>
          </a:prstGeom>
        </p:spPr>
      </p:pic>
      <p:sp>
        <p:nvSpPr>
          <p:cNvPr id="137" name="Rectangle 136">
            <a:extLst>
              <a:ext uri="{FF2B5EF4-FFF2-40B4-BE49-F238E27FC236}">
                <a16:creationId xmlns:a16="http://schemas.microsoft.com/office/drawing/2014/main" id="{F9ECCD7E-6E05-0746-9506-570ED3E05B3D}"/>
              </a:ext>
            </a:extLst>
          </p:cNvPr>
          <p:cNvSpPr/>
          <p:nvPr/>
        </p:nvSpPr>
        <p:spPr>
          <a:xfrm>
            <a:off x="9256579" y="5121719"/>
            <a:ext cx="2869878" cy="9834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endParaRPr>
          </a:p>
        </p:txBody>
      </p:sp>
      <p:sp>
        <p:nvSpPr>
          <p:cNvPr id="138" name="TextBox 137">
            <a:extLst>
              <a:ext uri="{FF2B5EF4-FFF2-40B4-BE49-F238E27FC236}">
                <a16:creationId xmlns:a16="http://schemas.microsoft.com/office/drawing/2014/main" id="{B0AF1FB5-0814-AE46-AFCD-69B1B275A4D6}"/>
              </a:ext>
            </a:extLst>
          </p:cNvPr>
          <p:cNvSpPr txBox="1"/>
          <p:nvPr/>
        </p:nvSpPr>
        <p:spPr>
          <a:xfrm>
            <a:off x="9231048" y="5114255"/>
            <a:ext cx="2869878" cy="1169551"/>
          </a:xfrm>
          <a:prstGeom prst="rect">
            <a:avLst/>
          </a:prstGeom>
          <a:noFill/>
        </p:spPr>
        <p:txBody>
          <a:bodyPr wrap="square" rtlCol="0">
            <a:spAutoFit/>
          </a:bodyPr>
          <a:lstStyle/>
          <a:p>
            <a:pPr algn="just"/>
            <a:r>
              <a:rPr lang="en-US" sz="1000" b="1" dirty="0"/>
              <a:t>COMPANY HIGHLIGHTS: </a:t>
            </a:r>
            <a:r>
              <a:rPr lang="en-US" sz="1000" dirty="0"/>
              <a:t>Winner of NZ Champion Cheese, </a:t>
            </a:r>
            <a:r>
              <a:rPr lang="en-US" sz="1000" dirty="0" err="1"/>
              <a:t>Caspak</a:t>
            </a:r>
            <a:r>
              <a:rPr lang="en-US" sz="1000" dirty="0"/>
              <a:t> Packaging Awards in ‘14 and ‘15; started producing ice cream in Invercargill in Jan ‘15’ closed Invercargill factory and invested in new Christchurch site; acquired Deep South ice cream brand in ‘16</a:t>
            </a:r>
            <a:endParaRPr lang="en-US" sz="1000" b="1" dirty="0"/>
          </a:p>
          <a:p>
            <a:pPr algn="just"/>
            <a:endParaRPr lang="en-US" sz="1000" dirty="0"/>
          </a:p>
        </p:txBody>
      </p:sp>
      <p:pic>
        <p:nvPicPr>
          <p:cNvPr id="139" name="Picture 138">
            <a:extLst>
              <a:ext uri="{FF2B5EF4-FFF2-40B4-BE49-F238E27FC236}">
                <a16:creationId xmlns:a16="http://schemas.microsoft.com/office/drawing/2014/main" id="{E5C63724-17E8-714D-80F3-BBCC8D93A901}"/>
              </a:ext>
            </a:extLst>
          </p:cNvPr>
          <p:cNvPicPr>
            <a:picLocks noChangeAspect="1"/>
          </p:cNvPicPr>
          <p:nvPr/>
        </p:nvPicPr>
        <p:blipFill rotWithShape="1">
          <a:blip r:embed="rId15"/>
          <a:srcRect l="48756" t="5466" r="13064" b="37317"/>
          <a:stretch/>
        </p:blipFill>
        <p:spPr>
          <a:xfrm>
            <a:off x="11269018" y="103502"/>
            <a:ext cx="824975" cy="868199"/>
          </a:xfrm>
          <a:prstGeom prst="rect">
            <a:avLst/>
          </a:prstGeom>
        </p:spPr>
      </p:pic>
    </p:spTree>
    <p:extLst>
      <p:ext uri="{BB962C8B-B14F-4D97-AF65-F5344CB8AC3E}">
        <p14:creationId xmlns:p14="http://schemas.microsoft.com/office/powerpoint/2010/main" val="2437667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ipart&#13;&#10;&#13;&#10;Description automatically generated">
            <a:extLst>
              <a:ext uri="{FF2B5EF4-FFF2-40B4-BE49-F238E27FC236}">
                <a16:creationId xmlns:a16="http://schemas.microsoft.com/office/drawing/2014/main" id="{DE409910-67BD-E048-93DB-E6D8FEEAF9F9}"/>
              </a:ext>
            </a:extLst>
          </p:cNvPr>
          <p:cNvPicPr>
            <a:picLocks noChangeAspect="1"/>
          </p:cNvPicPr>
          <p:nvPr/>
        </p:nvPicPr>
        <p:blipFill>
          <a:blip r:embed="rId2"/>
          <a:stretch>
            <a:fillRect/>
          </a:stretch>
        </p:blipFill>
        <p:spPr>
          <a:xfrm>
            <a:off x="275767" y="5436296"/>
            <a:ext cx="1199707" cy="1199707"/>
          </a:xfrm>
          <a:prstGeom prst="rect">
            <a:avLst/>
          </a:prstGeom>
        </p:spPr>
      </p:pic>
      <p:sp>
        <p:nvSpPr>
          <p:cNvPr id="5" name="Date Placeholder 4">
            <a:extLst>
              <a:ext uri="{FF2B5EF4-FFF2-40B4-BE49-F238E27FC236}">
                <a16:creationId xmlns:a16="http://schemas.microsoft.com/office/drawing/2014/main" id="{A54A7088-0FBC-B54B-A3AD-FD452682E098}"/>
              </a:ext>
            </a:extLst>
          </p:cNvPr>
          <p:cNvSpPr>
            <a:spLocks noGrp="1"/>
          </p:cNvSpPr>
          <p:nvPr>
            <p:ph type="dt" sz="half" idx="10"/>
          </p:nvPr>
        </p:nvSpPr>
        <p:spPr>
          <a:xfrm>
            <a:off x="1475474" y="6310312"/>
            <a:ext cx="2743200" cy="365125"/>
          </a:xfrm>
        </p:spPr>
        <p:txBody>
          <a:bodyPr/>
          <a:lstStyle/>
          <a:p>
            <a:r>
              <a:rPr lang="en-IN"/>
              <a:t>Thursday, May 11th 2019</a:t>
            </a:r>
            <a:endParaRPr lang="en-US"/>
          </a:p>
        </p:txBody>
      </p:sp>
      <p:sp>
        <p:nvSpPr>
          <p:cNvPr id="6" name="Footer Placeholder 5">
            <a:extLst>
              <a:ext uri="{FF2B5EF4-FFF2-40B4-BE49-F238E27FC236}">
                <a16:creationId xmlns:a16="http://schemas.microsoft.com/office/drawing/2014/main" id="{9C1F2EB2-EDB5-864E-B2B8-9C7D46550F00}"/>
              </a:ext>
            </a:extLst>
          </p:cNvPr>
          <p:cNvSpPr>
            <a:spLocks noGrp="1"/>
          </p:cNvSpPr>
          <p:nvPr>
            <p:ph type="ftr" sz="quarter" idx="11"/>
          </p:nvPr>
        </p:nvSpPr>
        <p:spPr/>
        <p:txBody>
          <a:bodyPr/>
          <a:lstStyle/>
          <a:p>
            <a:r>
              <a:rPr lang="en-US"/>
              <a:t>AMNAYA Copyright (C)</a:t>
            </a:r>
          </a:p>
        </p:txBody>
      </p:sp>
      <p:sp>
        <p:nvSpPr>
          <p:cNvPr id="7" name="Slide Number Placeholder 6">
            <a:extLst>
              <a:ext uri="{FF2B5EF4-FFF2-40B4-BE49-F238E27FC236}">
                <a16:creationId xmlns:a16="http://schemas.microsoft.com/office/drawing/2014/main" id="{B65940C4-C666-9841-BD93-42B6B7A586AE}"/>
              </a:ext>
            </a:extLst>
          </p:cNvPr>
          <p:cNvSpPr>
            <a:spLocks noGrp="1"/>
          </p:cNvSpPr>
          <p:nvPr>
            <p:ph type="sldNum" sz="quarter" idx="12"/>
          </p:nvPr>
        </p:nvSpPr>
        <p:spPr/>
        <p:txBody>
          <a:bodyPr/>
          <a:lstStyle/>
          <a:p>
            <a:fld id="{E780DAB0-66C9-6248-A472-5F79E02CB431}" type="slidenum">
              <a:rPr lang="en-US" smtClean="0"/>
              <a:t>22</a:t>
            </a:fld>
            <a:endParaRPr lang="en-US"/>
          </a:p>
        </p:txBody>
      </p:sp>
      <p:sp>
        <p:nvSpPr>
          <p:cNvPr id="8" name="TextBox 7">
            <a:extLst>
              <a:ext uri="{FF2B5EF4-FFF2-40B4-BE49-F238E27FC236}">
                <a16:creationId xmlns:a16="http://schemas.microsoft.com/office/drawing/2014/main" id="{DD0BC0D6-26CF-604E-B105-45ACE6169251}"/>
              </a:ext>
            </a:extLst>
          </p:cNvPr>
          <p:cNvSpPr txBox="1"/>
          <p:nvPr/>
        </p:nvSpPr>
        <p:spPr>
          <a:xfrm>
            <a:off x="5929023" y="4388535"/>
            <a:ext cx="5845405" cy="1015663"/>
          </a:xfrm>
          <a:prstGeom prst="rect">
            <a:avLst/>
          </a:prstGeom>
          <a:noFill/>
        </p:spPr>
        <p:txBody>
          <a:bodyPr wrap="square" rtlCol="0">
            <a:spAutoFit/>
          </a:bodyPr>
          <a:lstStyle/>
          <a:p>
            <a:pPr algn="just"/>
            <a:r>
              <a:rPr lang="en-US" sz="2000" dirty="0">
                <a:latin typeface="Gill Sans MT" panose="020B0502020104020203" pitchFamily="34" charset="77"/>
              </a:rPr>
              <a:t>AGVC-D leverages a significant per capita milk surplus and low cost production system into a strong and growing position in the global dairy trade - </a:t>
            </a:r>
            <a:r>
              <a:rPr lang="en-US" sz="2000" b="1" dirty="0">
                <a:solidFill>
                  <a:srgbClr val="FF0000"/>
                </a:solidFill>
                <a:latin typeface="Gill Sans MT" panose="020B0502020104020203" pitchFamily="34" charset="77"/>
              </a:rPr>
              <a:t>AGVC-D</a:t>
            </a:r>
          </a:p>
        </p:txBody>
      </p:sp>
      <p:sp>
        <p:nvSpPr>
          <p:cNvPr id="9" name="TextBox 8">
            <a:extLst>
              <a:ext uri="{FF2B5EF4-FFF2-40B4-BE49-F238E27FC236}">
                <a16:creationId xmlns:a16="http://schemas.microsoft.com/office/drawing/2014/main" id="{9C8E3D6E-5A67-1A44-8D56-5E4E2513CE99}"/>
              </a:ext>
            </a:extLst>
          </p:cNvPr>
          <p:cNvSpPr txBox="1"/>
          <p:nvPr/>
        </p:nvSpPr>
        <p:spPr>
          <a:xfrm>
            <a:off x="112734" y="707808"/>
            <a:ext cx="5398718" cy="646331"/>
          </a:xfrm>
          <a:prstGeom prst="rect">
            <a:avLst/>
          </a:prstGeom>
          <a:noFill/>
        </p:spPr>
        <p:txBody>
          <a:bodyPr wrap="square" rtlCol="0">
            <a:spAutoFit/>
          </a:bodyPr>
          <a:lstStyle/>
          <a:p>
            <a:pPr algn="just"/>
            <a:r>
              <a:rPr lang="en-US" sz="1200" b="1" dirty="0">
                <a:latin typeface="Gill Sans MT" panose="020B0502020104020203" pitchFamily="34" charset="77"/>
              </a:rPr>
              <a:t>CONSUMPTION</a:t>
            </a:r>
          </a:p>
          <a:p>
            <a:pPr marL="171450" indent="-171450" algn="just">
              <a:buFont typeface="Wingdings" pitchFamily="2" charset="2"/>
              <a:buChar char="Ø"/>
            </a:pPr>
            <a:r>
              <a:rPr lang="en-US" sz="1200" dirty="0">
                <a:latin typeface="Gill Sans MT" panose="020B0502020104020203" pitchFamily="34" charset="77"/>
              </a:rPr>
              <a:t>Global milk consumption is concentrated in the Americas, Europe and South Asia</a:t>
            </a:r>
          </a:p>
          <a:p>
            <a:pPr marL="171450" indent="-171450" algn="just">
              <a:buFont typeface="Wingdings" pitchFamily="2" charset="2"/>
              <a:buChar char="Ø"/>
            </a:pPr>
            <a:r>
              <a:rPr lang="en-US" sz="1200" dirty="0">
                <a:latin typeface="Gill Sans MT" panose="020B0502020104020203" pitchFamily="34" charset="77"/>
              </a:rPr>
              <a:t>Global per capita milk consumption is showing relatively low growth (-1%) </a:t>
            </a:r>
          </a:p>
        </p:txBody>
      </p:sp>
      <p:sp>
        <p:nvSpPr>
          <p:cNvPr id="10" name="TextBox 9">
            <a:extLst>
              <a:ext uri="{FF2B5EF4-FFF2-40B4-BE49-F238E27FC236}">
                <a16:creationId xmlns:a16="http://schemas.microsoft.com/office/drawing/2014/main" id="{AFDABA4A-7191-A64C-B081-825CD401501F}"/>
              </a:ext>
            </a:extLst>
          </p:cNvPr>
          <p:cNvSpPr txBox="1"/>
          <p:nvPr/>
        </p:nvSpPr>
        <p:spPr>
          <a:xfrm>
            <a:off x="112734" y="1581824"/>
            <a:ext cx="5398718" cy="1569660"/>
          </a:xfrm>
          <a:prstGeom prst="rect">
            <a:avLst/>
          </a:prstGeom>
          <a:noFill/>
        </p:spPr>
        <p:txBody>
          <a:bodyPr wrap="square" rtlCol="0">
            <a:spAutoFit/>
          </a:bodyPr>
          <a:lstStyle/>
          <a:p>
            <a:pPr algn="just"/>
            <a:r>
              <a:rPr lang="en-US" sz="1200" b="1" dirty="0">
                <a:latin typeface="Gill Sans MT" panose="020B0502020104020203" pitchFamily="34" charset="77"/>
              </a:rPr>
              <a:t>PRODUCTION</a:t>
            </a:r>
          </a:p>
          <a:p>
            <a:pPr marL="171450" indent="-171450" algn="just">
              <a:buFont typeface="Wingdings" pitchFamily="2" charset="2"/>
              <a:buChar char="Ø"/>
            </a:pPr>
            <a:r>
              <a:rPr lang="en-US" sz="1200" dirty="0">
                <a:latin typeface="Gill Sans MT" panose="020B0502020104020203" pitchFamily="34" charset="77"/>
              </a:rPr>
              <a:t>Global milk production is 802m</a:t>
            </a:r>
            <a:r>
              <a:rPr lang="en-US" sz="1200" baseline="30000" dirty="0">
                <a:latin typeface="Gill Sans MT" panose="020B0502020104020203" pitchFamily="34" charset="77"/>
              </a:rPr>
              <a:t>  </a:t>
            </a:r>
            <a:r>
              <a:rPr lang="en-US" sz="1200" dirty="0">
                <a:latin typeface="Gill Sans MT" panose="020B0502020104020203" pitchFamily="34" charset="77"/>
              </a:rPr>
              <a:t>tons of raw milk (82% cow milk, 14% water buffalo, 4% all other), growing at 2% CAGR</a:t>
            </a:r>
            <a:endParaRPr lang="en-US" sz="1200" baseline="30000" dirty="0">
              <a:latin typeface="Gill Sans MT" panose="020B0502020104020203" pitchFamily="34" charset="77"/>
            </a:endParaRPr>
          </a:p>
          <a:p>
            <a:pPr marL="171450" indent="-171450" algn="just">
              <a:buFont typeface="Wingdings" pitchFamily="2" charset="2"/>
              <a:buChar char="Ø"/>
            </a:pPr>
            <a:r>
              <a:rPr lang="en-US" sz="1200" dirty="0">
                <a:latin typeface="Gill Sans MT" panose="020B0502020104020203" pitchFamily="34" charset="77"/>
              </a:rPr>
              <a:t>Total global production is spread across the globe with growth varying by region</a:t>
            </a:r>
          </a:p>
          <a:p>
            <a:pPr marL="171450" indent="-171450" algn="just">
              <a:buFont typeface="Wingdings" pitchFamily="2" charset="2"/>
              <a:buChar char="Ø"/>
            </a:pPr>
            <a:r>
              <a:rPr lang="en-US" sz="1200" dirty="0">
                <a:latin typeface="Gill Sans MT" panose="020B0502020104020203" pitchFamily="34" charset="77"/>
              </a:rPr>
              <a:t>AGVC-D will produce 3% of the world supply and is growing production</a:t>
            </a:r>
          </a:p>
          <a:p>
            <a:pPr marL="171450" indent="-171450" algn="just">
              <a:buFont typeface="Wingdings" pitchFamily="2" charset="2"/>
              <a:buChar char="Ø"/>
            </a:pPr>
            <a:r>
              <a:rPr lang="en-US" sz="1200" dirty="0">
                <a:latin typeface="Gill Sans MT" panose="020B0502020104020203" pitchFamily="34" charset="77"/>
              </a:rPr>
              <a:t>Per capita milk production varies widely by nation, with much of the world producing very little per person.</a:t>
            </a:r>
          </a:p>
          <a:p>
            <a:pPr marL="171450" indent="-171450" algn="just">
              <a:buFont typeface="Wingdings" pitchFamily="2" charset="2"/>
              <a:buChar char="Ø"/>
            </a:pPr>
            <a:r>
              <a:rPr lang="en-US" sz="1200" dirty="0">
                <a:latin typeface="Gill Sans MT" panose="020B0502020104020203" pitchFamily="34" charset="77"/>
              </a:rPr>
              <a:t>AGVC-D produces a significant milk surplus relative to its population</a:t>
            </a:r>
          </a:p>
        </p:txBody>
      </p:sp>
      <p:sp>
        <p:nvSpPr>
          <p:cNvPr id="11" name="TextBox 10">
            <a:extLst>
              <a:ext uri="{FF2B5EF4-FFF2-40B4-BE49-F238E27FC236}">
                <a16:creationId xmlns:a16="http://schemas.microsoft.com/office/drawing/2014/main" id="{03E77039-D482-D548-B90B-FCB0F9FAA873}"/>
              </a:ext>
            </a:extLst>
          </p:cNvPr>
          <p:cNvSpPr txBox="1"/>
          <p:nvPr/>
        </p:nvSpPr>
        <p:spPr>
          <a:xfrm>
            <a:off x="112734" y="3379169"/>
            <a:ext cx="5398718" cy="646331"/>
          </a:xfrm>
          <a:prstGeom prst="rect">
            <a:avLst/>
          </a:prstGeom>
          <a:noFill/>
        </p:spPr>
        <p:txBody>
          <a:bodyPr wrap="square" rtlCol="0">
            <a:spAutoFit/>
          </a:bodyPr>
          <a:lstStyle/>
          <a:p>
            <a:pPr algn="just"/>
            <a:r>
              <a:rPr lang="en-US" sz="1200" b="1" dirty="0">
                <a:latin typeface="Gill Sans MT" panose="020B0502020104020203" pitchFamily="34" charset="77"/>
              </a:rPr>
              <a:t>GLOBAL TRADE</a:t>
            </a:r>
          </a:p>
          <a:p>
            <a:pPr marL="171450" indent="-171450" algn="just">
              <a:buFont typeface="Wingdings" pitchFamily="2" charset="2"/>
              <a:buChar char="Ø"/>
            </a:pPr>
            <a:r>
              <a:rPr lang="en-US" sz="1200" dirty="0">
                <a:latin typeface="Gill Sans MT" panose="020B0502020104020203" pitchFamily="34" charset="77"/>
              </a:rPr>
              <a:t>Global cross-border dairy trade volumes are growing (4% CAGR)</a:t>
            </a:r>
          </a:p>
          <a:p>
            <a:pPr marL="171450" indent="-171450" algn="just">
              <a:buFont typeface="Wingdings" pitchFamily="2" charset="2"/>
              <a:buChar char="Ø"/>
            </a:pPr>
            <a:r>
              <a:rPr lang="en-US" sz="1200" dirty="0">
                <a:latin typeface="Gill Sans MT" panose="020B0502020104020203" pitchFamily="34" charset="77"/>
              </a:rPr>
              <a:t>Price gains are moderate across the cycle leading to moderate value growth</a:t>
            </a:r>
          </a:p>
        </p:txBody>
      </p:sp>
      <p:sp>
        <p:nvSpPr>
          <p:cNvPr id="12" name="TextBox 11">
            <a:extLst>
              <a:ext uri="{FF2B5EF4-FFF2-40B4-BE49-F238E27FC236}">
                <a16:creationId xmlns:a16="http://schemas.microsoft.com/office/drawing/2014/main" id="{1D417780-9BFF-924D-8CC6-9524AC612C97}"/>
              </a:ext>
            </a:extLst>
          </p:cNvPr>
          <p:cNvSpPr txBox="1"/>
          <p:nvPr/>
        </p:nvSpPr>
        <p:spPr>
          <a:xfrm>
            <a:off x="112734" y="4253185"/>
            <a:ext cx="5398718" cy="1200329"/>
          </a:xfrm>
          <a:prstGeom prst="rect">
            <a:avLst/>
          </a:prstGeom>
          <a:noFill/>
        </p:spPr>
        <p:txBody>
          <a:bodyPr wrap="square" rtlCol="0">
            <a:spAutoFit/>
          </a:bodyPr>
          <a:lstStyle/>
          <a:p>
            <a:pPr algn="just"/>
            <a:r>
              <a:rPr lang="en-US" sz="1200" b="1" dirty="0">
                <a:latin typeface="Gill Sans MT" panose="020B0502020104020203" pitchFamily="34" charset="77"/>
              </a:rPr>
              <a:t>DEMAND: PRODUCT CATEGORIES</a:t>
            </a:r>
          </a:p>
          <a:p>
            <a:pPr marL="171450" indent="-171450" algn="just">
              <a:buFont typeface="Wingdings" pitchFamily="2" charset="2"/>
              <a:buChar char="Ø"/>
            </a:pPr>
            <a:r>
              <a:rPr lang="en-US" sz="1200" dirty="0">
                <a:latin typeface="Gill Sans MT" panose="020B0502020104020203" pitchFamily="34" charset="77"/>
              </a:rPr>
              <a:t>The total global dairy product trade is spread across the wide range of products</a:t>
            </a:r>
          </a:p>
          <a:p>
            <a:pPr marL="171450" indent="-171450" algn="just">
              <a:buFont typeface="Wingdings" pitchFamily="2" charset="2"/>
              <a:buChar char="Ø"/>
            </a:pPr>
            <a:r>
              <a:rPr lang="en-US" sz="1200" dirty="0">
                <a:latin typeface="Gill Sans MT" panose="020B0502020104020203" pitchFamily="34" charset="77"/>
              </a:rPr>
              <a:t>Cheddar cheese ($16.4b), whole milk powder (WMP) ($8.3b) and skim milk powder (SMP) ($16.8b) stand out for their absolute volumes</a:t>
            </a:r>
          </a:p>
          <a:p>
            <a:pPr marL="171450" indent="-171450" algn="just">
              <a:buFont typeface="Wingdings" pitchFamily="2" charset="2"/>
              <a:buChar char="Ø"/>
            </a:pPr>
            <a:r>
              <a:rPr lang="en-US" sz="1200" dirty="0">
                <a:latin typeface="Gill Sans MT" panose="020B0502020104020203" pitchFamily="34" charset="77"/>
              </a:rPr>
              <a:t>Milk albumins, fresh cheese (“mozzarella”), SMP and regular fluid milk stand out for global growth over the past five years</a:t>
            </a:r>
          </a:p>
        </p:txBody>
      </p:sp>
      <p:sp>
        <p:nvSpPr>
          <p:cNvPr id="13" name="TextBox 12">
            <a:extLst>
              <a:ext uri="{FF2B5EF4-FFF2-40B4-BE49-F238E27FC236}">
                <a16:creationId xmlns:a16="http://schemas.microsoft.com/office/drawing/2014/main" id="{49C93061-87A4-0C42-8DE7-039D18FE12C9}"/>
              </a:ext>
            </a:extLst>
          </p:cNvPr>
          <p:cNvSpPr txBox="1"/>
          <p:nvPr/>
        </p:nvSpPr>
        <p:spPr>
          <a:xfrm>
            <a:off x="6152367" y="707808"/>
            <a:ext cx="5398718" cy="1200329"/>
          </a:xfrm>
          <a:prstGeom prst="rect">
            <a:avLst/>
          </a:prstGeom>
          <a:noFill/>
        </p:spPr>
        <p:txBody>
          <a:bodyPr wrap="square" rtlCol="0">
            <a:spAutoFit/>
          </a:bodyPr>
          <a:lstStyle/>
          <a:p>
            <a:pPr algn="just"/>
            <a:r>
              <a:rPr lang="en-US" sz="1200" b="1" dirty="0">
                <a:latin typeface="Gill Sans MT" panose="020B0502020104020203" pitchFamily="34" charset="77"/>
              </a:rPr>
              <a:t>DEMAND: IMPORT MARKETS</a:t>
            </a:r>
          </a:p>
          <a:p>
            <a:pPr marL="171450" indent="-171450" algn="just">
              <a:buFont typeface="Wingdings" pitchFamily="2" charset="2"/>
              <a:buChar char="Ø"/>
            </a:pPr>
            <a:r>
              <a:rPr lang="en-US" sz="1200" dirty="0">
                <a:latin typeface="Gill Sans MT" panose="020B0502020104020203" pitchFamily="34" charset="77"/>
              </a:rPr>
              <a:t>Total global cross-border demand for dairy products was US$68.9b in 2015.</a:t>
            </a:r>
          </a:p>
          <a:p>
            <a:pPr marL="171450" indent="-171450" algn="just">
              <a:buFont typeface="Wingdings" pitchFamily="2" charset="2"/>
              <a:buChar char="Ø"/>
            </a:pPr>
            <a:r>
              <a:rPr lang="en-US" sz="1200" dirty="0">
                <a:latin typeface="Gill Sans MT" panose="020B0502020104020203" pitchFamily="34" charset="77"/>
              </a:rPr>
              <a:t>Europe (including inter-EU) is the single largest market</a:t>
            </a:r>
          </a:p>
          <a:p>
            <a:pPr marL="171450" indent="-171450" algn="just">
              <a:buFont typeface="Wingdings" pitchFamily="2" charset="2"/>
              <a:buChar char="Ø"/>
            </a:pPr>
            <a:r>
              <a:rPr lang="en-US" sz="1200" dirty="0">
                <a:latin typeface="Gill Sans MT" panose="020B0502020104020203" pitchFamily="34" charset="77"/>
              </a:rPr>
              <a:t>China/Hong Kong stand out for dairy import market growth</a:t>
            </a:r>
          </a:p>
          <a:p>
            <a:pPr marL="171450" indent="-171450" algn="just">
              <a:buFont typeface="Wingdings" pitchFamily="2" charset="2"/>
              <a:buChar char="Ø"/>
            </a:pPr>
            <a:r>
              <a:rPr lang="en-US" sz="1200" dirty="0">
                <a:latin typeface="Gill Sans MT" panose="020B0502020104020203" pitchFamily="34" charset="77"/>
              </a:rPr>
              <a:t>Markets vary in average dairy import price, with the USA standing out as a high value market. </a:t>
            </a:r>
          </a:p>
        </p:txBody>
      </p:sp>
      <p:sp>
        <p:nvSpPr>
          <p:cNvPr id="15" name="TextBox 14">
            <a:extLst>
              <a:ext uri="{FF2B5EF4-FFF2-40B4-BE49-F238E27FC236}">
                <a16:creationId xmlns:a16="http://schemas.microsoft.com/office/drawing/2014/main" id="{E7C20347-C22F-B949-AD11-AC1906D4E4D0}"/>
              </a:ext>
            </a:extLst>
          </p:cNvPr>
          <p:cNvSpPr txBox="1"/>
          <p:nvPr/>
        </p:nvSpPr>
        <p:spPr>
          <a:xfrm>
            <a:off x="6152367" y="2178840"/>
            <a:ext cx="5398718" cy="1938992"/>
          </a:xfrm>
          <a:prstGeom prst="rect">
            <a:avLst/>
          </a:prstGeom>
          <a:noFill/>
        </p:spPr>
        <p:txBody>
          <a:bodyPr wrap="square" rtlCol="0">
            <a:spAutoFit/>
          </a:bodyPr>
          <a:lstStyle/>
          <a:p>
            <a:pPr algn="just"/>
            <a:r>
              <a:rPr lang="en-US" sz="1200" b="1" dirty="0">
                <a:latin typeface="Gill Sans MT" panose="020B0502020104020203" pitchFamily="34" charset="77"/>
              </a:rPr>
              <a:t>SUPPLY: EXPORTERS</a:t>
            </a:r>
          </a:p>
          <a:p>
            <a:pPr marL="171450" indent="-171450" algn="just">
              <a:buFont typeface="Wingdings" pitchFamily="2" charset="2"/>
              <a:buChar char="Ø"/>
            </a:pPr>
            <a:r>
              <a:rPr lang="en-US" sz="1200" dirty="0">
                <a:latin typeface="Gill Sans MT" panose="020B0502020104020203" pitchFamily="34" charset="77"/>
              </a:rPr>
              <a:t>USA and Northern Europe lead in the global dairy trade</a:t>
            </a:r>
          </a:p>
          <a:p>
            <a:pPr marL="171450" indent="-171450" algn="just">
              <a:buFont typeface="Wingdings" pitchFamily="2" charset="2"/>
              <a:buChar char="Ø"/>
            </a:pPr>
            <a:r>
              <a:rPr lang="en-US" sz="1200" dirty="0">
                <a:latin typeface="Gill Sans MT" panose="020B0502020104020203" pitchFamily="34" charset="77"/>
              </a:rPr>
              <a:t>AGVD will gain +3.5% of global export share in the past decade and recently replaced Germany as the global share leader</a:t>
            </a:r>
          </a:p>
          <a:p>
            <a:pPr marL="171450" indent="-171450" algn="just">
              <a:buFont typeface="Wingdings" pitchFamily="2" charset="2"/>
              <a:buChar char="Ø"/>
            </a:pPr>
            <a:r>
              <a:rPr lang="en-US" sz="1200" dirty="0">
                <a:latin typeface="Gill Sans MT" panose="020B0502020104020203" pitchFamily="34" charset="77"/>
              </a:rPr>
              <a:t>AGVC-D, USA and Malaysia stand out for driving total value growth over past five years</a:t>
            </a:r>
          </a:p>
          <a:p>
            <a:pPr marL="171450" indent="-171450" algn="just">
              <a:buFont typeface="Wingdings" pitchFamily="2" charset="2"/>
              <a:buChar char="Ø"/>
            </a:pPr>
            <a:r>
              <a:rPr lang="en-US" sz="1200" dirty="0">
                <a:latin typeface="Gill Sans MT" panose="020B0502020104020203" pitchFamily="34" charset="77"/>
              </a:rPr>
              <a:t>’Other Europe’ stands out growing volume at falling prices (more cross-border raw milk processing)</a:t>
            </a:r>
          </a:p>
          <a:p>
            <a:pPr marL="171450" indent="-171450" algn="just">
              <a:buFont typeface="Wingdings" pitchFamily="2" charset="2"/>
              <a:buChar char="Ø"/>
            </a:pPr>
            <a:r>
              <a:rPr lang="en-US" sz="1200" dirty="0">
                <a:latin typeface="Gill Sans MT" panose="020B0502020104020203" pitchFamily="34" charset="77"/>
              </a:rPr>
              <a:t>Exporters vary in their average dairy export price, with AGVC-D and most key value-added competitors clustered in the US$2-3/kg range.</a:t>
            </a:r>
          </a:p>
        </p:txBody>
      </p:sp>
      <p:sp>
        <p:nvSpPr>
          <p:cNvPr id="14" name="Title 1">
            <a:extLst>
              <a:ext uri="{FF2B5EF4-FFF2-40B4-BE49-F238E27FC236}">
                <a16:creationId xmlns:a16="http://schemas.microsoft.com/office/drawing/2014/main" id="{724F3893-D230-7846-B4A1-C79EAF0CE25C}"/>
              </a:ext>
            </a:extLst>
          </p:cNvPr>
          <p:cNvSpPr>
            <a:spLocks noGrp="1"/>
          </p:cNvSpPr>
          <p:nvPr>
            <p:ph type="title"/>
          </p:nvPr>
        </p:nvSpPr>
        <p:spPr>
          <a:xfrm>
            <a:off x="112734" y="-361262"/>
            <a:ext cx="10515600" cy="1325563"/>
          </a:xfrm>
        </p:spPr>
        <p:txBody>
          <a:bodyPr>
            <a:normAutofit/>
          </a:bodyPr>
          <a:lstStyle/>
          <a:p>
            <a:r>
              <a:rPr lang="en-US" sz="3200" dirty="0">
                <a:latin typeface="Gill Sans MT" panose="020B0502020104020203" pitchFamily="34" charset="77"/>
              </a:rPr>
              <a:t>Calculating Market Potential</a:t>
            </a:r>
          </a:p>
        </p:txBody>
      </p:sp>
    </p:spTree>
    <p:extLst>
      <p:ext uri="{BB962C8B-B14F-4D97-AF65-F5344CB8AC3E}">
        <p14:creationId xmlns:p14="http://schemas.microsoft.com/office/powerpoint/2010/main" val="3687340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DB3D67F-ED3D-184B-8C81-65C17EA963CE}"/>
              </a:ext>
            </a:extLst>
          </p:cNvPr>
          <p:cNvSpPr txBox="1"/>
          <p:nvPr/>
        </p:nvSpPr>
        <p:spPr>
          <a:xfrm>
            <a:off x="0" y="-78"/>
            <a:ext cx="12192000" cy="707886"/>
          </a:xfrm>
          <a:prstGeom prst="rect">
            <a:avLst/>
          </a:prstGeom>
          <a:noFill/>
        </p:spPr>
        <p:txBody>
          <a:bodyPr wrap="square" rtlCol="0">
            <a:spAutoFit/>
          </a:bodyPr>
          <a:lstStyle/>
          <a:p>
            <a:pPr algn="just"/>
            <a:r>
              <a:rPr lang="en-US" sz="2000" dirty="0">
                <a:latin typeface="Gill Sans MT" panose="020B0502020104020203" pitchFamily="34" charset="77"/>
              </a:rPr>
              <a:t>Milk albumins, fresh cheese (“mozzarella”), SMP and regular fluid milk stand out for global growth over the past five years - </a:t>
            </a:r>
            <a:r>
              <a:rPr lang="en-US" sz="2000" b="1" dirty="0">
                <a:solidFill>
                  <a:srgbClr val="FF0000"/>
                </a:solidFill>
                <a:latin typeface="Gill Sans MT" panose="020B0502020104020203" pitchFamily="34" charset="77"/>
              </a:rPr>
              <a:t>AGVC-D</a:t>
            </a:r>
          </a:p>
        </p:txBody>
      </p:sp>
      <p:sp>
        <p:nvSpPr>
          <p:cNvPr id="10" name="TextBox 9">
            <a:extLst>
              <a:ext uri="{FF2B5EF4-FFF2-40B4-BE49-F238E27FC236}">
                <a16:creationId xmlns:a16="http://schemas.microsoft.com/office/drawing/2014/main" id="{B5B05E4B-16C8-964F-8D6F-AF76F8D8918E}"/>
              </a:ext>
            </a:extLst>
          </p:cNvPr>
          <p:cNvSpPr txBox="1"/>
          <p:nvPr/>
        </p:nvSpPr>
        <p:spPr>
          <a:xfrm>
            <a:off x="0" y="707808"/>
            <a:ext cx="12192000" cy="584775"/>
          </a:xfrm>
          <a:prstGeom prst="rect">
            <a:avLst/>
          </a:prstGeom>
          <a:noFill/>
        </p:spPr>
        <p:txBody>
          <a:bodyPr wrap="square" rtlCol="0">
            <a:spAutoFit/>
          </a:bodyPr>
          <a:lstStyle/>
          <a:p>
            <a:pPr algn="just"/>
            <a:r>
              <a:rPr lang="en-US" sz="1600" b="1" dirty="0">
                <a:latin typeface="Gill Sans MT" panose="020B0502020104020203" pitchFamily="34" charset="77"/>
              </a:rPr>
              <a:t>5Y GROWTH MATRIX; 5Y VOLUME VS. 5Y CAGR VALUE VS. VALUE 2015 BY PRODUCT</a:t>
            </a:r>
          </a:p>
          <a:p>
            <a:pPr algn="just"/>
            <a:r>
              <a:rPr lang="en-US" sz="1600" dirty="0">
                <a:solidFill>
                  <a:schemeClr val="bg1">
                    <a:lumMod val="50000"/>
                  </a:schemeClr>
                </a:solidFill>
                <a:latin typeface="Gill Sans MT" panose="020B0502020104020203" pitchFamily="34" charset="77"/>
              </a:rPr>
              <a:t>T, b; % US$, </a:t>
            </a:r>
            <a:r>
              <a:rPr lang="en-US" sz="1600" dirty="0" err="1">
                <a:solidFill>
                  <a:schemeClr val="bg1">
                    <a:lumMod val="50000"/>
                  </a:schemeClr>
                </a:solidFill>
                <a:latin typeface="Gill Sans MT" panose="020B0502020104020203" pitchFamily="34" charset="77"/>
              </a:rPr>
              <a:t>US$b</a:t>
            </a:r>
            <a:r>
              <a:rPr lang="en-US" sz="1600" dirty="0">
                <a:solidFill>
                  <a:schemeClr val="bg1">
                    <a:lumMod val="50000"/>
                  </a:schemeClr>
                </a:solidFill>
                <a:latin typeface="Gill Sans MT" panose="020B0502020104020203" pitchFamily="34" charset="77"/>
              </a:rPr>
              <a:t>. FOB 2010 vs. 2015</a:t>
            </a:r>
          </a:p>
        </p:txBody>
      </p:sp>
      <p:cxnSp>
        <p:nvCxnSpPr>
          <p:cNvPr id="12" name="Straight Arrow Connector 11">
            <a:extLst>
              <a:ext uri="{FF2B5EF4-FFF2-40B4-BE49-F238E27FC236}">
                <a16:creationId xmlns:a16="http://schemas.microsoft.com/office/drawing/2014/main" id="{B8E82CCD-5B16-BF42-9DC7-9AB9EF90CD2C}"/>
              </a:ext>
            </a:extLst>
          </p:cNvPr>
          <p:cNvCxnSpPr>
            <a:cxnSpLocks/>
          </p:cNvCxnSpPr>
          <p:nvPr/>
        </p:nvCxnSpPr>
        <p:spPr>
          <a:xfrm>
            <a:off x="1219200" y="1397000"/>
            <a:ext cx="0" cy="4394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5AE070B-B48B-4544-B108-BECB9E26E253}"/>
              </a:ext>
            </a:extLst>
          </p:cNvPr>
          <p:cNvCxnSpPr>
            <a:cxnSpLocks/>
          </p:cNvCxnSpPr>
          <p:nvPr/>
        </p:nvCxnSpPr>
        <p:spPr>
          <a:xfrm>
            <a:off x="3733800" y="1397000"/>
            <a:ext cx="0" cy="4394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735F1E0-8BF2-5B49-8D4C-385D04B70FDA}"/>
              </a:ext>
            </a:extLst>
          </p:cNvPr>
          <p:cNvCxnSpPr>
            <a:cxnSpLocks/>
          </p:cNvCxnSpPr>
          <p:nvPr/>
        </p:nvCxnSpPr>
        <p:spPr>
          <a:xfrm>
            <a:off x="1663700" y="4521200"/>
            <a:ext cx="955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52B3151-17B9-9048-ADED-C52C27238C88}"/>
              </a:ext>
            </a:extLst>
          </p:cNvPr>
          <p:cNvCxnSpPr>
            <a:cxnSpLocks/>
          </p:cNvCxnSpPr>
          <p:nvPr/>
        </p:nvCxnSpPr>
        <p:spPr>
          <a:xfrm flipV="1">
            <a:off x="1549400" y="6137492"/>
            <a:ext cx="9804400" cy="12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DF78D75-738C-4D46-BC1B-0D87406A2248}"/>
              </a:ext>
            </a:extLst>
          </p:cNvPr>
          <p:cNvSpPr txBox="1"/>
          <p:nvPr/>
        </p:nvSpPr>
        <p:spPr>
          <a:xfrm>
            <a:off x="471880" y="1723470"/>
            <a:ext cx="747320" cy="553998"/>
          </a:xfrm>
          <a:prstGeom prst="rect">
            <a:avLst/>
          </a:prstGeom>
          <a:noFill/>
        </p:spPr>
        <p:txBody>
          <a:bodyPr wrap="none" rtlCol="0">
            <a:spAutoFit/>
          </a:bodyPr>
          <a:lstStyle/>
          <a:p>
            <a:r>
              <a:rPr lang="en-US" sz="1000" dirty="0">
                <a:latin typeface="Gill Sans MT" panose="020B0502020104020203" pitchFamily="34" charset="77"/>
              </a:rPr>
              <a:t>5y CAGR</a:t>
            </a:r>
          </a:p>
          <a:p>
            <a:r>
              <a:rPr lang="en-US" sz="1000" dirty="0">
                <a:latin typeface="Gill Sans MT" panose="020B0502020104020203" pitchFamily="34" charset="77"/>
              </a:rPr>
              <a:t>Value US$;</a:t>
            </a:r>
          </a:p>
          <a:p>
            <a:r>
              <a:rPr lang="en-US" sz="1000" dirty="0">
                <a:latin typeface="Gill Sans MT" panose="020B0502020104020203" pitchFamily="34" charset="77"/>
              </a:rPr>
              <a:t>10-15</a:t>
            </a:r>
          </a:p>
        </p:txBody>
      </p:sp>
      <p:sp>
        <p:nvSpPr>
          <p:cNvPr id="25" name="TextBox 24">
            <a:extLst>
              <a:ext uri="{FF2B5EF4-FFF2-40B4-BE49-F238E27FC236}">
                <a16:creationId xmlns:a16="http://schemas.microsoft.com/office/drawing/2014/main" id="{270A6A35-6C3A-1C44-928F-296AA068C946}"/>
              </a:ext>
            </a:extLst>
          </p:cNvPr>
          <p:cNvSpPr txBox="1"/>
          <p:nvPr/>
        </p:nvSpPr>
        <p:spPr>
          <a:xfrm>
            <a:off x="1219200" y="1342054"/>
            <a:ext cx="476412" cy="246221"/>
          </a:xfrm>
          <a:prstGeom prst="rect">
            <a:avLst/>
          </a:prstGeom>
          <a:noFill/>
        </p:spPr>
        <p:txBody>
          <a:bodyPr wrap="none" rtlCol="0">
            <a:spAutoFit/>
          </a:bodyPr>
          <a:lstStyle/>
          <a:p>
            <a:r>
              <a:rPr lang="en-US" sz="1000" dirty="0">
                <a:latin typeface="Gill Sans MT" panose="020B0502020104020203" pitchFamily="34" charset="77"/>
              </a:rPr>
              <a:t>15% -</a:t>
            </a:r>
          </a:p>
        </p:txBody>
      </p:sp>
      <p:sp>
        <p:nvSpPr>
          <p:cNvPr id="26" name="TextBox 25">
            <a:extLst>
              <a:ext uri="{FF2B5EF4-FFF2-40B4-BE49-F238E27FC236}">
                <a16:creationId xmlns:a16="http://schemas.microsoft.com/office/drawing/2014/main" id="{5F83CA4F-0855-8D40-AF83-CF3535B778EF}"/>
              </a:ext>
            </a:extLst>
          </p:cNvPr>
          <p:cNvSpPr txBox="1"/>
          <p:nvPr/>
        </p:nvSpPr>
        <p:spPr>
          <a:xfrm>
            <a:off x="1219200" y="2423509"/>
            <a:ext cx="476412" cy="246221"/>
          </a:xfrm>
          <a:prstGeom prst="rect">
            <a:avLst/>
          </a:prstGeom>
          <a:noFill/>
        </p:spPr>
        <p:txBody>
          <a:bodyPr wrap="none" rtlCol="0">
            <a:spAutoFit/>
          </a:bodyPr>
          <a:lstStyle/>
          <a:p>
            <a:r>
              <a:rPr lang="en-US" sz="1000" dirty="0">
                <a:latin typeface="Gill Sans MT" panose="020B0502020104020203" pitchFamily="34" charset="77"/>
              </a:rPr>
              <a:t>10% -</a:t>
            </a:r>
          </a:p>
        </p:txBody>
      </p:sp>
      <p:sp>
        <p:nvSpPr>
          <p:cNvPr id="27" name="TextBox 26">
            <a:extLst>
              <a:ext uri="{FF2B5EF4-FFF2-40B4-BE49-F238E27FC236}">
                <a16:creationId xmlns:a16="http://schemas.microsoft.com/office/drawing/2014/main" id="{A59F956D-E3D4-3448-AD6A-8125F21D1EC9}"/>
              </a:ext>
            </a:extLst>
          </p:cNvPr>
          <p:cNvSpPr txBox="1"/>
          <p:nvPr/>
        </p:nvSpPr>
        <p:spPr>
          <a:xfrm>
            <a:off x="1219200" y="3448715"/>
            <a:ext cx="412292" cy="246221"/>
          </a:xfrm>
          <a:prstGeom prst="rect">
            <a:avLst/>
          </a:prstGeom>
          <a:noFill/>
        </p:spPr>
        <p:txBody>
          <a:bodyPr wrap="none" rtlCol="0">
            <a:spAutoFit/>
          </a:bodyPr>
          <a:lstStyle/>
          <a:p>
            <a:r>
              <a:rPr lang="en-US" sz="1000" dirty="0">
                <a:latin typeface="Gill Sans MT" panose="020B0502020104020203" pitchFamily="34" charset="77"/>
              </a:rPr>
              <a:t>5% -</a:t>
            </a:r>
          </a:p>
        </p:txBody>
      </p:sp>
      <p:sp>
        <p:nvSpPr>
          <p:cNvPr id="28" name="TextBox 27">
            <a:extLst>
              <a:ext uri="{FF2B5EF4-FFF2-40B4-BE49-F238E27FC236}">
                <a16:creationId xmlns:a16="http://schemas.microsoft.com/office/drawing/2014/main" id="{DB63DBE3-9FBE-9049-BC29-2D3833341796}"/>
              </a:ext>
            </a:extLst>
          </p:cNvPr>
          <p:cNvSpPr txBox="1"/>
          <p:nvPr/>
        </p:nvSpPr>
        <p:spPr>
          <a:xfrm>
            <a:off x="1219200" y="4370006"/>
            <a:ext cx="412292" cy="246221"/>
          </a:xfrm>
          <a:prstGeom prst="rect">
            <a:avLst/>
          </a:prstGeom>
          <a:noFill/>
        </p:spPr>
        <p:txBody>
          <a:bodyPr wrap="none" rtlCol="0">
            <a:spAutoFit/>
          </a:bodyPr>
          <a:lstStyle/>
          <a:p>
            <a:r>
              <a:rPr lang="en-US" sz="1000" dirty="0">
                <a:latin typeface="Gill Sans MT" panose="020B0502020104020203" pitchFamily="34" charset="77"/>
              </a:rPr>
              <a:t>0% -</a:t>
            </a:r>
          </a:p>
        </p:txBody>
      </p:sp>
      <p:sp>
        <p:nvSpPr>
          <p:cNvPr id="29" name="TextBox 28">
            <a:extLst>
              <a:ext uri="{FF2B5EF4-FFF2-40B4-BE49-F238E27FC236}">
                <a16:creationId xmlns:a16="http://schemas.microsoft.com/office/drawing/2014/main" id="{BFB09621-8B88-D043-9247-72A55B25A86E}"/>
              </a:ext>
            </a:extLst>
          </p:cNvPr>
          <p:cNvSpPr txBox="1"/>
          <p:nvPr/>
        </p:nvSpPr>
        <p:spPr>
          <a:xfrm>
            <a:off x="1283320" y="5765009"/>
            <a:ext cx="412292" cy="246221"/>
          </a:xfrm>
          <a:prstGeom prst="rect">
            <a:avLst/>
          </a:prstGeom>
          <a:noFill/>
        </p:spPr>
        <p:txBody>
          <a:bodyPr wrap="none" rtlCol="0">
            <a:spAutoFit/>
          </a:bodyPr>
          <a:lstStyle/>
          <a:p>
            <a:r>
              <a:rPr lang="en-US" sz="1000" dirty="0">
                <a:latin typeface="Gill Sans MT" panose="020B0502020104020203" pitchFamily="34" charset="77"/>
              </a:rPr>
              <a:t>5% -</a:t>
            </a:r>
          </a:p>
        </p:txBody>
      </p:sp>
      <p:sp>
        <p:nvSpPr>
          <p:cNvPr id="30" name="TextBox 29">
            <a:extLst>
              <a:ext uri="{FF2B5EF4-FFF2-40B4-BE49-F238E27FC236}">
                <a16:creationId xmlns:a16="http://schemas.microsoft.com/office/drawing/2014/main" id="{116D2F55-141B-724D-B360-A0F07CD98C0B}"/>
              </a:ext>
            </a:extLst>
          </p:cNvPr>
          <p:cNvSpPr txBox="1"/>
          <p:nvPr/>
        </p:nvSpPr>
        <p:spPr>
          <a:xfrm>
            <a:off x="1549400" y="5860035"/>
            <a:ext cx="1148852" cy="246220"/>
          </a:xfrm>
          <a:prstGeom prst="rect">
            <a:avLst/>
          </a:prstGeom>
          <a:noFill/>
        </p:spPr>
        <p:txBody>
          <a:bodyPr wrap="square" rtlCol="0">
            <a:spAutoFit/>
          </a:bodyPr>
          <a:lstStyle/>
          <a:p>
            <a:pPr algn="ctr"/>
            <a:r>
              <a:rPr lang="en-US" sz="1000" dirty="0">
                <a:latin typeface="Gill Sans MT" panose="020B0502020104020203" pitchFamily="34" charset="77"/>
              </a:rPr>
              <a:t>High fat fluid milk</a:t>
            </a:r>
          </a:p>
        </p:txBody>
      </p:sp>
      <p:sp>
        <p:nvSpPr>
          <p:cNvPr id="31" name="TextBox 30">
            <a:extLst>
              <a:ext uri="{FF2B5EF4-FFF2-40B4-BE49-F238E27FC236}">
                <a16:creationId xmlns:a16="http://schemas.microsoft.com/office/drawing/2014/main" id="{E1FA30F6-7AED-B04A-8B62-805CB8D469E0}"/>
              </a:ext>
            </a:extLst>
          </p:cNvPr>
          <p:cNvSpPr txBox="1"/>
          <p:nvPr/>
        </p:nvSpPr>
        <p:spPr>
          <a:xfrm>
            <a:off x="773770" y="5957877"/>
            <a:ext cx="1148852" cy="246220"/>
          </a:xfrm>
          <a:prstGeom prst="rect">
            <a:avLst/>
          </a:prstGeom>
          <a:noFill/>
        </p:spPr>
        <p:txBody>
          <a:bodyPr wrap="square" rtlCol="0">
            <a:spAutoFit/>
          </a:bodyPr>
          <a:lstStyle/>
          <a:p>
            <a:pPr algn="ctr"/>
            <a:r>
              <a:rPr lang="en-US" sz="1000" dirty="0">
                <a:latin typeface="Gill Sans MT" panose="020B0502020104020203" pitchFamily="34" charset="77"/>
              </a:rPr>
              <a:t>-0.25</a:t>
            </a:r>
          </a:p>
        </p:txBody>
      </p:sp>
      <p:sp>
        <p:nvSpPr>
          <p:cNvPr id="32" name="TextBox 31">
            <a:extLst>
              <a:ext uri="{FF2B5EF4-FFF2-40B4-BE49-F238E27FC236}">
                <a16:creationId xmlns:a16="http://schemas.microsoft.com/office/drawing/2014/main" id="{5A84E25E-C07B-024B-B3E3-1F9A2E7ACB06}"/>
              </a:ext>
            </a:extLst>
          </p:cNvPr>
          <p:cNvSpPr txBox="1"/>
          <p:nvPr/>
        </p:nvSpPr>
        <p:spPr>
          <a:xfrm>
            <a:off x="3159374" y="5908171"/>
            <a:ext cx="1148852" cy="246220"/>
          </a:xfrm>
          <a:prstGeom prst="rect">
            <a:avLst/>
          </a:prstGeom>
          <a:noFill/>
        </p:spPr>
        <p:txBody>
          <a:bodyPr wrap="square" rtlCol="0">
            <a:spAutoFit/>
          </a:bodyPr>
          <a:lstStyle/>
          <a:p>
            <a:pPr algn="ctr"/>
            <a:r>
              <a:rPr lang="en-US" sz="1000" dirty="0">
                <a:latin typeface="Gill Sans MT" panose="020B0502020104020203" pitchFamily="34" charset="77"/>
              </a:rPr>
              <a:t>-0.00</a:t>
            </a:r>
          </a:p>
        </p:txBody>
      </p:sp>
      <p:sp>
        <p:nvSpPr>
          <p:cNvPr id="33" name="TextBox 32">
            <a:extLst>
              <a:ext uri="{FF2B5EF4-FFF2-40B4-BE49-F238E27FC236}">
                <a16:creationId xmlns:a16="http://schemas.microsoft.com/office/drawing/2014/main" id="{ADE9CCFF-B1CC-CA43-91F3-54B99C756BD2}"/>
              </a:ext>
            </a:extLst>
          </p:cNvPr>
          <p:cNvSpPr txBox="1"/>
          <p:nvPr/>
        </p:nvSpPr>
        <p:spPr>
          <a:xfrm>
            <a:off x="4769348" y="5908171"/>
            <a:ext cx="1148852" cy="246220"/>
          </a:xfrm>
          <a:prstGeom prst="rect">
            <a:avLst/>
          </a:prstGeom>
          <a:noFill/>
        </p:spPr>
        <p:txBody>
          <a:bodyPr wrap="square" rtlCol="0">
            <a:spAutoFit/>
          </a:bodyPr>
          <a:lstStyle/>
          <a:p>
            <a:pPr algn="ctr"/>
            <a:r>
              <a:rPr lang="en-US" sz="1000" dirty="0">
                <a:latin typeface="Gill Sans MT" panose="020B0502020104020203" pitchFamily="34" charset="77"/>
              </a:rPr>
              <a:t>0.25</a:t>
            </a:r>
          </a:p>
        </p:txBody>
      </p:sp>
      <p:sp>
        <p:nvSpPr>
          <p:cNvPr id="34" name="TextBox 33">
            <a:extLst>
              <a:ext uri="{FF2B5EF4-FFF2-40B4-BE49-F238E27FC236}">
                <a16:creationId xmlns:a16="http://schemas.microsoft.com/office/drawing/2014/main" id="{EF5062AF-635D-4841-9F24-56C16F4D53A0}"/>
              </a:ext>
            </a:extLst>
          </p:cNvPr>
          <p:cNvSpPr txBox="1"/>
          <p:nvPr/>
        </p:nvSpPr>
        <p:spPr>
          <a:xfrm>
            <a:off x="6438900" y="5887073"/>
            <a:ext cx="1148852" cy="246220"/>
          </a:xfrm>
          <a:prstGeom prst="rect">
            <a:avLst/>
          </a:prstGeom>
          <a:noFill/>
        </p:spPr>
        <p:txBody>
          <a:bodyPr wrap="square" rtlCol="0">
            <a:spAutoFit/>
          </a:bodyPr>
          <a:lstStyle/>
          <a:p>
            <a:pPr algn="ctr"/>
            <a:r>
              <a:rPr lang="en-US" sz="1000" dirty="0">
                <a:latin typeface="Gill Sans MT" panose="020B0502020104020203" pitchFamily="34" charset="77"/>
              </a:rPr>
              <a:t>0.50</a:t>
            </a:r>
          </a:p>
        </p:txBody>
      </p:sp>
      <p:sp>
        <p:nvSpPr>
          <p:cNvPr id="35" name="TextBox 34">
            <a:extLst>
              <a:ext uri="{FF2B5EF4-FFF2-40B4-BE49-F238E27FC236}">
                <a16:creationId xmlns:a16="http://schemas.microsoft.com/office/drawing/2014/main" id="{6E380811-477E-2240-9673-67D1E34CDBAF}"/>
              </a:ext>
            </a:extLst>
          </p:cNvPr>
          <p:cNvSpPr txBox="1"/>
          <p:nvPr/>
        </p:nvSpPr>
        <p:spPr>
          <a:xfrm>
            <a:off x="8061574" y="5909693"/>
            <a:ext cx="1148852" cy="246220"/>
          </a:xfrm>
          <a:prstGeom prst="rect">
            <a:avLst/>
          </a:prstGeom>
          <a:noFill/>
        </p:spPr>
        <p:txBody>
          <a:bodyPr wrap="square" rtlCol="0">
            <a:spAutoFit/>
          </a:bodyPr>
          <a:lstStyle/>
          <a:p>
            <a:pPr algn="ctr"/>
            <a:r>
              <a:rPr lang="en-US" sz="1000" dirty="0">
                <a:latin typeface="Gill Sans MT" panose="020B0502020104020203" pitchFamily="34" charset="77"/>
              </a:rPr>
              <a:t>0.75</a:t>
            </a:r>
          </a:p>
        </p:txBody>
      </p:sp>
      <p:sp>
        <p:nvSpPr>
          <p:cNvPr id="36" name="TextBox 35">
            <a:extLst>
              <a:ext uri="{FF2B5EF4-FFF2-40B4-BE49-F238E27FC236}">
                <a16:creationId xmlns:a16="http://schemas.microsoft.com/office/drawing/2014/main" id="{69C26807-D5AC-B44E-85E6-470C12AF4B7F}"/>
              </a:ext>
            </a:extLst>
          </p:cNvPr>
          <p:cNvSpPr txBox="1"/>
          <p:nvPr/>
        </p:nvSpPr>
        <p:spPr>
          <a:xfrm>
            <a:off x="10639674" y="5894418"/>
            <a:ext cx="1148852" cy="246220"/>
          </a:xfrm>
          <a:prstGeom prst="rect">
            <a:avLst/>
          </a:prstGeom>
          <a:noFill/>
        </p:spPr>
        <p:txBody>
          <a:bodyPr wrap="square" rtlCol="0">
            <a:spAutoFit/>
          </a:bodyPr>
          <a:lstStyle/>
          <a:p>
            <a:pPr algn="ctr"/>
            <a:r>
              <a:rPr lang="en-US" sz="1000" dirty="0">
                <a:latin typeface="Gill Sans MT" panose="020B0502020104020203" pitchFamily="34" charset="77"/>
              </a:rPr>
              <a:t>2.00</a:t>
            </a:r>
          </a:p>
        </p:txBody>
      </p:sp>
      <p:cxnSp>
        <p:nvCxnSpPr>
          <p:cNvPr id="40" name="Straight Connector 39">
            <a:extLst>
              <a:ext uri="{FF2B5EF4-FFF2-40B4-BE49-F238E27FC236}">
                <a16:creationId xmlns:a16="http://schemas.microsoft.com/office/drawing/2014/main" id="{CF72FC84-6BF2-6F45-86E3-134F14DDABDB}"/>
              </a:ext>
            </a:extLst>
          </p:cNvPr>
          <p:cNvCxnSpPr>
            <a:cxnSpLocks/>
          </p:cNvCxnSpPr>
          <p:nvPr/>
        </p:nvCxnSpPr>
        <p:spPr>
          <a:xfrm>
            <a:off x="10639674" y="5429164"/>
            <a:ext cx="269006" cy="582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1C38C1A-678D-A148-974A-AB2B3FE013CC}"/>
              </a:ext>
            </a:extLst>
          </p:cNvPr>
          <p:cNvCxnSpPr>
            <a:cxnSpLocks/>
          </p:cNvCxnSpPr>
          <p:nvPr/>
        </p:nvCxnSpPr>
        <p:spPr>
          <a:xfrm>
            <a:off x="10532578" y="5461723"/>
            <a:ext cx="241599" cy="558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9239096-239E-104F-AD4B-D0DBE9FF02BE}"/>
              </a:ext>
            </a:extLst>
          </p:cNvPr>
          <p:cNvSpPr txBox="1"/>
          <p:nvPr/>
        </p:nvSpPr>
        <p:spPr>
          <a:xfrm>
            <a:off x="7013326" y="4813070"/>
            <a:ext cx="4151861" cy="461665"/>
          </a:xfrm>
          <a:prstGeom prst="rect">
            <a:avLst/>
          </a:prstGeom>
          <a:solidFill>
            <a:srgbClr val="FFC000"/>
          </a:solidFill>
          <a:ln>
            <a:solidFill>
              <a:schemeClr val="tx1"/>
            </a:solidFill>
          </a:ln>
        </p:spPr>
        <p:txBody>
          <a:bodyPr wrap="square" rtlCol="0">
            <a:spAutoFit/>
          </a:bodyPr>
          <a:lstStyle/>
          <a:p>
            <a:pPr algn="ctr"/>
            <a:r>
              <a:rPr lang="en-US" sz="1200" dirty="0">
                <a:latin typeface="Gill Sans MT" panose="020B0502020104020203" pitchFamily="34" charset="77"/>
              </a:rPr>
              <a:t>Bubble size is proportional to dairy product import </a:t>
            </a:r>
          </a:p>
          <a:p>
            <a:pPr algn="ctr"/>
            <a:r>
              <a:rPr lang="en-US" sz="1200" dirty="0">
                <a:latin typeface="Gill Sans MT" panose="020B0502020104020203" pitchFamily="34" charset="77"/>
              </a:rPr>
              <a:t>value in 2015; a bubble this size is US$3b</a:t>
            </a:r>
          </a:p>
        </p:txBody>
      </p:sp>
      <p:sp>
        <p:nvSpPr>
          <p:cNvPr id="54" name="Oval 53">
            <a:extLst>
              <a:ext uri="{FF2B5EF4-FFF2-40B4-BE49-F238E27FC236}">
                <a16:creationId xmlns:a16="http://schemas.microsoft.com/office/drawing/2014/main" id="{6AE26F21-B9DA-394E-9360-51E83FB742B5}"/>
              </a:ext>
            </a:extLst>
          </p:cNvPr>
          <p:cNvSpPr/>
          <p:nvPr/>
        </p:nvSpPr>
        <p:spPr>
          <a:xfrm>
            <a:off x="11214100" y="4762500"/>
            <a:ext cx="561727" cy="551293"/>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$3</a:t>
            </a:r>
          </a:p>
        </p:txBody>
      </p:sp>
      <p:sp>
        <p:nvSpPr>
          <p:cNvPr id="55" name="TextBox 54">
            <a:extLst>
              <a:ext uri="{FF2B5EF4-FFF2-40B4-BE49-F238E27FC236}">
                <a16:creationId xmlns:a16="http://schemas.microsoft.com/office/drawing/2014/main" id="{53D33C89-AA8A-3E43-A046-EBE8E718A458}"/>
              </a:ext>
            </a:extLst>
          </p:cNvPr>
          <p:cNvSpPr txBox="1"/>
          <p:nvPr/>
        </p:nvSpPr>
        <p:spPr>
          <a:xfrm>
            <a:off x="5918200" y="6158590"/>
            <a:ext cx="4151861" cy="307777"/>
          </a:xfrm>
          <a:prstGeom prst="rect">
            <a:avLst/>
          </a:prstGeom>
          <a:solidFill>
            <a:schemeClr val="bg1"/>
          </a:solidFill>
          <a:ln>
            <a:noFill/>
          </a:ln>
        </p:spPr>
        <p:txBody>
          <a:bodyPr wrap="square" rtlCol="0">
            <a:spAutoFit/>
          </a:bodyPr>
          <a:lstStyle/>
          <a:p>
            <a:pPr algn="ctr"/>
            <a:r>
              <a:rPr lang="en-US" sz="1400" i="1" dirty="0">
                <a:latin typeface="Gill Sans MT" panose="020B0502020104020203" pitchFamily="34" charset="77"/>
              </a:rPr>
              <a:t>5Y Change in volume (t) of dairy imported; 10-15</a:t>
            </a:r>
          </a:p>
        </p:txBody>
      </p:sp>
      <p:sp>
        <p:nvSpPr>
          <p:cNvPr id="56" name="Oval 55">
            <a:extLst>
              <a:ext uri="{FF2B5EF4-FFF2-40B4-BE49-F238E27FC236}">
                <a16:creationId xmlns:a16="http://schemas.microsoft.com/office/drawing/2014/main" id="{0F7EC8A5-7F84-9E49-830B-11B1AD7F1EC6}"/>
              </a:ext>
            </a:extLst>
          </p:cNvPr>
          <p:cNvSpPr/>
          <p:nvPr/>
        </p:nvSpPr>
        <p:spPr>
          <a:xfrm>
            <a:off x="4135307" y="1378641"/>
            <a:ext cx="359515" cy="33272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FC880BD2-F338-E145-A343-1F1E34016BE2}"/>
              </a:ext>
            </a:extLst>
          </p:cNvPr>
          <p:cNvSpPr/>
          <p:nvPr/>
        </p:nvSpPr>
        <p:spPr>
          <a:xfrm>
            <a:off x="4749107" y="2468614"/>
            <a:ext cx="451308" cy="442216"/>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DC584485-D7AA-444A-A93C-0B305AA3EC2B}"/>
              </a:ext>
            </a:extLst>
          </p:cNvPr>
          <p:cNvSpPr/>
          <p:nvPr/>
        </p:nvSpPr>
        <p:spPr>
          <a:xfrm>
            <a:off x="2724326" y="4665149"/>
            <a:ext cx="600347" cy="56473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4BC90A8-1D5A-0345-8DBA-635148C99738}"/>
              </a:ext>
            </a:extLst>
          </p:cNvPr>
          <p:cNvSpPr/>
          <p:nvPr/>
        </p:nvSpPr>
        <p:spPr>
          <a:xfrm>
            <a:off x="4203203" y="3552405"/>
            <a:ext cx="616447" cy="5847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A38F0CD-0017-244B-BBE1-8C0257C5BADA}"/>
              </a:ext>
            </a:extLst>
          </p:cNvPr>
          <p:cNvSpPr/>
          <p:nvPr/>
        </p:nvSpPr>
        <p:spPr>
          <a:xfrm>
            <a:off x="4079317" y="3745863"/>
            <a:ext cx="359515" cy="376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F892A32-A1BE-0642-8700-C7555729DE6D}"/>
              </a:ext>
            </a:extLst>
          </p:cNvPr>
          <p:cNvSpPr/>
          <p:nvPr/>
        </p:nvSpPr>
        <p:spPr>
          <a:xfrm>
            <a:off x="5319455" y="3748811"/>
            <a:ext cx="451308" cy="46239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67B67C83-C3FD-DB4A-994E-CFB60C6584A3}"/>
              </a:ext>
            </a:extLst>
          </p:cNvPr>
          <p:cNvSpPr/>
          <p:nvPr/>
        </p:nvSpPr>
        <p:spPr>
          <a:xfrm>
            <a:off x="5412474" y="3701890"/>
            <a:ext cx="359515" cy="376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90F4510-EDF2-9043-B8C1-A8DF4069D3BB}"/>
              </a:ext>
            </a:extLst>
          </p:cNvPr>
          <p:cNvSpPr/>
          <p:nvPr/>
        </p:nvSpPr>
        <p:spPr>
          <a:xfrm>
            <a:off x="4750312" y="3968427"/>
            <a:ext cx="451308" cy="442216"/>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C9ACC85-8219-DE4D-AEF6-1C886F847C61}"/>
              </a:ext>
            </a:extLst>
          </p:cNvPr>
          <p:cNvSpPr/>
          <p:nvPr/>
        </p:nvSpPr>
        <p:spPr>
          <a:xfrm>
            <a:off x="5694584" y="2100728"/>
            <a:ext cx="451308" cy="45165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5A99989C-8DC7-8243-93A9-B38BFF5373B0}"/>
              </a:ext>
            </a:extLst>
          </p:cNvPr>
          <p:cNvSpPr/>
          <p:nvPr/>
        </p:nvSpPr>
        <p:spPr>
          <a:xfrm>
            <a:off x="4260972" y="3007642"/>
            <a:ext cx="359515" cy="376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14BD52E-A854-7148-B287-CF68FF79B132}"/>
              </a:ext>
            </a:extLst>
          </p:cNvPr>
          <p:cNvSpPr/>
          <p:nvPr/>
        </p:nvSpPr>
        <p:spPr>
          <a:xfrm>
            <a:off x="8327776" y="2590605"/>
            <a:ext cx="616447" cy="5847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70E2A73F-07EB-CB4A-B326-997DCD0A419F}"/>
              </a:ext>
            </a:extLst>
          </p:cNvPr>
          <p:cNvSpPr/>
          <p:nvPr/>
        </p:nvSpPr>
        <p:spPr>
          <a:xfrm>
            <a:off x="8061574" y="3375717"/>
            <a:ext cx="444499" cy="409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2E0DB5E1-CA64-EA46-BC2B-02CFA5C46E61}"/>
              </a:ext>
            </a:extLst>
          </p:cNvPr>
          <p:cNvSpPr/>
          <p:nvPr/>
        </p:nvSpPr>
        <p:spPr>
          <a:xfrm>
            <a:off x="7345514" y="3678621"/>
            <a:ext cx="910977" cy="77823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31CA9E27-BFC0-4F43-AF5C-2B94FAFCD57E}"/>
              </a:ext>
            </a:extLst>
          </p:cNvPr>
          <p:cNvSpPr/>
          <p:nvPr/>
        </p:nvSpPr>
        <p:spPr>
          <a:xfrm>
            <a:off x="9123948" y="3041513"/>
            <a:ext cx="801053" cy="79446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3EE5723A-98C8-5B41-A206-BE259041D2B5}"/>
              </a:ext>
            </a:extLst>
          </p:cNvPr>
          <p:cNvSpPr/>
          <p:nvPr/>
        </p:nvSpPr>
        <p:spPr>
          <a:xfrm>
            <a:off x="9862469" y="3745863"/>
            <a:ext cx="670109" cy="66084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0CEF9287-B37C-764C-BA5D-B11507BBB546}"/>
              </a:ext>
            </a:extLst>
          </p:cNvPr>
          <p:cNvSpPr/>
          <p:nvPr/>
        </p:nvSpPr>
        <p:spPr>
          <a:xfrm>
            <a:off x="5255845" y="4238355"/>
            <a:ext cx="1265588" cy="116331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22A6BB89-3EBA-D946-B203-2826F256EC89}"/>
              </a:ext>
            </a:extLst>
          </p:cNvPr>
          <p:cNvSpPr/>
          <p:nvPr/>
        </p:nvSpPr>
        <p:spPr>
          <a:xfrm>
            <a:off x="5683923" y="4364561"/>
            <a:ext cx="717786" cy="6549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29F15AD5-3081-254F-846C-D79545F894CF}"/>
              </a:ext>
            </a:extLst>
          </p:cNvPr>
          <p:cNvSpPr/>
          <p:nvPr/>
        </p:nvSpPr>
        <p:spPr>
          <a:xfrm>
            <a:off x="5076087" y="4723426"/>
            <a:ext cx="359515" cy="376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6A45B778-3095-EE46-A503-49D5A3258905}"/>
              </a:ext>
            </a:extLst>
          </p:cNvPr>
          <p:cNvSpPr/>
          <p:nvPr/>
        </p:nvSpPr>
        <p:spPr>
          <a:xfrm>
            <a:off x="4366694" y="5092769"/>
            <a:ext cx="312176" cy="32179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C01E64EF-421F-3E4C-B2A0-C5AC0F0EBADA}"/>
              </a:ext>
            </a:extLst>
          </p:cNvPr>
          <p:cNvSpPr/>
          <p:nvPr/>
        </p:nvSpPr>
        <p:spPr>
          <a:xfrm>
            <a:off x="3166914" y="4543517"/>
            <a:ext cx="616447" cy="58477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3633D04-042C-1D4A-9C4D-0AB1956F9964}"/>
              </a:ext>
            </a:extLst>
          </p:cNvPr>
          <p:cNvSpPr/>
          <p:nvPr/>
        </p:nvSpPr>
        <p:spPr>
          <a:xfrm>
            <a:off x="3694878" y="4057978"/>
            <a:ext cx="312176" cy="32179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5E765B20-4F63-A746-B42A-B70EB295FAA7}"/>
              </a:ext>
            </a:extLst>
          </p:cNvPr>
          <p:cNvSpPr/>
          <p:nvPr/>
        </p:nvSpPr>
        <p:spPr>
          <a:xfrm>
            <a:off x="3709222" y="2719144"/>
            <a:ext cx="202373" cy="1857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31DE9F4-71C8-8B48-BA4D-B81202D4D72A}"/>
              </a:ext>
            </a:extLst>
          </p:cNvPr>
          <p:cNvSpPr/>
          <p:nvPr/>
        </p:nvSpPr>
        <p:spPr>
          <a:xfrm>
            <a:off x="3632613" y="5284846"/>
            <a:ext cx="202373" cy="1857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A7E163B6-C149-4B43-B63A-C09B6EE42753}"/>
              </a:ext>
            </a:extLst>
          </p:cNvPr>
          <p:cNvSpPr/>
          <p:nvPr/>
        </p:nvSpPr>
        <p:spPr>
          <a:xfrm>
            <a:off x="3652225" y="5670304"/>
            <a:ext cx="202373" cy="1619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4AD584A9-A915-7D48-82A6-79074FB805B0}"/>
              </a:ext>
            </a:extLst>
          </p:cNvPr>
          <p:cNvSpPr txBox="1"/>
          <p:nvPr/>
        </p:nvSpPr>
        <p:spPr>
          <a:xfrm>
            <a:off x="1083443" y="6486518"/>
            <a:ext cx="11108557" cy="307777"/>
          </a:xfrm>
          <a:prstGeom prst="rect">
            <a:avLst/>
          </a:prstGeom>
          <a:solidFill>
            <a:schemeClr val="bg1"/>
          </a:solidFill>
          <a:ln>
            <a:noFill/>
          </a:ln>
        </p:spPr>
        <p:txBody>
          <a:bodyPr wrap="square" rtlCol="0">
            <a:spAutoFit/>
          </a:bodyPr>
          <a:lstStyle/>
          <a:p>
            <a:r>
              <a:rPr lang="en-US" sz="1400" i="1" dirty="0">
                <a:latin typeface="Gill Sans MT" panose="020B0502020104020203" pitchFamily="34" charset="77"/>
              </a:rPr>
              <a:t>Note: 2015 is latest available globally data is as reported sender FOB; Source: UN </a:t>
            </a:r>
            <a:r>
              <a:rPr lang="en-US" sz="1400" i="1" dirty="0" err="1">
                <a:latin typeface="Gill Sans MT" panose="020B0502020104020203" pitchFamily="34" charset="77"/>
              </a:rPr>
              <a:t>Comtrade</a:t>
            </a:r>
            <a:r>
              <a:rPr lang="en-US" sz="1400" i="1" dirty="0">
                <a:latin typeface="Gill Sans MT" panose="020B0502020104020203" pitchFamily="34" charset="77"/>
              </a:rPr>
              <a:t> database:  </a:t>
            </a:r>
            <a:r>
              <a:rPr lang="en-US" sz="1400" b="1" i="1" dirty="0">
                <a:solidFill>
                  <a:srgbClr val="FF0000"/>
                </a:solidFill>
                <a:latin typeface="Gill Sans MT" panose="020B0502020104020203" pitchFamily="34" charset="77"/>
              </a:rPr>
              <a:t>AGVC-D</a:t>
            </a:r>
          </a:p>
        </p:txBody>
      </p:sp>
      <p:sp>
        <p:nvSpPr>
          <p:cNvPr id="85" name="TextBox 84">
            <a:extLst>
              <a:ext uri="{FF2B5EF4-FFF2-40B4-BE49-F238E27FC236}">
                <a16:creationId xmlns:a16="http://schemas.microsoft.com/office/drawing/2014/main" id="{407D21BA-22F9-9A45-A329-825F2E2E9F34}"/>
              </a:ext>
            </a:extLst>
          </p:cNvPr>
          <p:cNvSpPr txBox="1"/>
          <p:nvPr/>
        </p:nvSpPr>
        <p:spPr>
          <a:xfrm>
            <a:off x="7571914" y="3958963"/>
            <a:ext cx="482824" cy="246221"/>
          </a:xfrm>
          <a:prstGeom prst="rect">
            <a:avLst/>
          </a:prstGeom>
          <a:noFill/>
        </p:spPr>
        <p:txBody>
          <a:bodyPr wrap="none" rtlCol="0">
            <a:spAutoFit/>
          </a:bodyPr>
          <a:lstStyle/>
          <a:p>
            <a:r>
              <a:rPr lang="en-US" sz="1000" dirty="0">
                <a:latin typeface="Gill Sans MT" panose="020B0502020104020203" pitchFamily="34" charset="77"/>
              </a:rPr>
              <a:t>WMP</a:t>
            </a:r>
          </a:p>
        </p:txBody>
      </p:sp>
      <p:sp>
        <p:nvSpPr>
          <p:cNvPr id="86" name="TextBox 85">
            <a:extLst>
              <a:ext uri="{FF2B5EF4-FFF2-40B4-BE49-F238E27FC236}">
                <a16:creationId xmlns:a16="http://schemas.microsoft.com/office/drawing/2014/main" id="{C8551C04-13D9-EB4F-B88F-A2CCB7BC519F}"/>
              </a:ext>
            </a:extLst>
          </p:cNvPr>
          <p:cNvSpPr txBox="1"/>
          <p:nvPr/>
        </p:nvSpPr>
        <p:spPr>
          <a:xfrm>
            <a:off x="7241128" y="3156741"/>
            <a:ext cx="1451038" cy="246221"/>
          </a:xfrm>
          <a:prstGeom prst="rect">
            <a:avLst/>
          </a:prstGeom>
          <a:noFill/>
        </p:spPr>
        <p:txBody>
          <a:bodyPr wrap="none" rtlCol="0">
            <a:spAutoFit/>
          </a:bodyPr>
          <a:lstStyle/>
          <a:p>
            <a:r>
              <a:rPr lang="en-US" sz="1000" dirty="0">
                <a:latin typeface="Gill Sans MT" panose="020B0502020104020203" pitchFamily="34" charset="77"/>
              </a:rPr>
              <a:t>Whey &amp; Modified Whey</a:t>
            </a:r>
          </a:p>
        </p:txBody>
      </p:sp>
      <p:sp>
        <p:nvSpPr>
          <p:cNvPr id="87" name="TextBox 86">
            <a:extLst>
              <a:ext uri="{FF2B5EF4-FFF2-40B4-BE49-F238E27FC236}">
                <a16:creationId xmlns:a16="http://schemas.microsoft.com/office/drawing/2014/main" id="{5D3FB49E-F656-AA49-BF93-A455933541B4}"/>
              </a:ext>
            </a:extLst>
          </p:cNvPr>
          <p:cNvSpPr txBox="1"/>
          <p:nvPr/>
        </p:nvSpPr>
        <p:spPr>
          <a:xfrm>
            <a:off x="8888094" y="2636371"/>
            <a:ext cx="894797" cy="246221"/>
          </a:xfrm>
          <a:prstGeom prst="rect">
            <a:avLst/>
          </a:prstGeom>
          <a:noFill/>
        </p:spPr>
        <p:txBody>
          <a:bodyPr wrap="none" rtlCol="0">
            <a:spAutoFit/>
          </a:bodyPr>
          <a:lstStyle/>
          <a:p>
            <a:r>
              <a:rPr lang="en-US" sz="1000" dirty="0">
                <a:latin typeface="Gill Sans MT" panose="020B0502020104020203" pitchFamily="34" charset="77"/>
              </a:rPr>
              <a:t>Fresh Cheese</a:t>
            </a:r>
          </a:p>
        </p:txBody>
      </p:sp>
      <p:sp>
        <p:nvSpPr>
          <p:cNvPr id="88" name="TextBox 87">
            <a:extLst>
              <a:ext uri="{FF2B5EF4-FFF2-40B4-BE49-F238E27FC236}">
                <a16:creationId xmlns:a16="http://schemas.microsoft.com/office/drawing/2014/main" id="{55A78E72-DE4F-DF4E-A9E5-DA54D2C31394}"/>
              </a:ext>
            </a:extLst>
          </p:cNvPr>
          <p:cNvSpPr txBox="1"/>
          <p:nvPr/>
        </p:nvSpPr>
        <p:spPr>
          <a:xfrm>
            <a:off x="9326519" y="3322979"/>
            <a:ext cx="409086" cy="246221"/>
          </a:xfrm>
          <a:prstGeom prst="rect">
            <a:avLst/>
          </a:prstGeom>
          <a:noFill/>
        </p:spPr>
        <p:txBody>
          <a:bodyPr wrap="none" rtlCol="0">
            <a:spAutoFit/>
          </a:bodyPr>
          <a:lstStyle/>
          <a:p>
            <a:r>
              <a:rPr lang="en-US" sz="1000" dirty="0">
                <a:latin typeface="Gill Sans MT" panose="020B0502020104020203" pitchFamily="34" charset="77"/>
              </a:rPr>
              <a:t>SMP</a:t>
            </a:r>
          </a:p>
        </p:txBody>
      </p:sp>
      <p:sp>
        <p:nvSpPr>
          <p:cNvPr id="89" name="TextBox 88">
            <a:extLst>
              <a:ext uri="{FF2B5EF4-FFF2-40B4-BE49-F238E27FC236}">
                <a16:creationId xmlns:a16="http://schemas.microsoft.com/office/drawing/2014/main" id="{C83F0DA2-D3C1-D54E-AF2A-742358C51D80}"/>
              </a:ext>
            </a:extLst>
          </p:cNvPr>
          <p:cNvSpPr txBox="1"/>
          <p:nvPr/>
        </p:nvSpPr>
        <p:spPr>
          <a:xfrm>
            <a:off x="10532578" y="3918763"/>
            <a:ext cx="1083951" cy="246221"/>
          </a:xfrm>
          <a:prstGeom prst="rect">
            <a:avLst/>
          </a:prstGeom>
          <a:noFill/>
        </p:spPr>
        <p:txBody>
          <a:bodyPr wrap="none" rtlCol="0">
            <a:spAutoFit/>
          </a:bodyPr>
          <a:lstStyle/>
          <a:p>
            <a:r>
              <a:rPr lang="en-US" sz="1000" dirty="0">
                <a:latin typeface="Gill Sans MT" panose="020B0502020104020203" pitchFamily="34" charset="77"/>
              </a:rPr>
              <a:t>Regular fluid milk</a:t>
            </a:r>
          </a:p>
        </p:txBody>
      </p:sp>
      <p:sp>
        <p:nvSpPr>
          <p:cNvPr id="90" name="TextBox 89">
            <a:extLst>
              <a:ext uri="{FF2B5EF4-FFF2-40B4-BE49-F238E27FC236}">
                <a16:creationId xmlns:a16="http://schemas.microsoft.com/office/drawing/2014/main" id="{B1DA7D34-F052-E742-A68D-409E72062CA7}"/>
              </a:ext>
            </a:extLst>
          </p:cNvPr>
          <p:cNvSpPr txBox="1"/>
          <p:nvPr/>
        </p:nvSpPr>
        <p:spPr>
          <a:xfrm>
            <a:off x="6141134" y="2160186"/>
            <a:ext cx="1382110" cy="246221"/>
          </a:xfrm>
          <a:prstGeom prst="rect">
            <a:avLst/>
          </a:prstGeom>
          <a:noFill/>
        </p:spPr>
        <p:txBody>
          <a:bodyPr wrap="square" rtlCol="0">
            <a:spAutoFit/>
          </a:bodyPr>
          <a:lstStyle/>
          <a:p>
            <a:r>
              <a:rPr lang="en-US" sz="1000" dirty="0">
                <a:latin typeface="Gill Sans MT" panose="020B0502020104020203" pitchFamily="34" charset="77"/>
              </a:rPr>
              <a:t>Sweetened condensed</a:t>
            </a:r>
          </a:p>
        </p:txBody>
      </p:sp>
      <p:sp>
        <p:nvSpPr>
          <p:cNvPr id="91" name="TextBox 90">
            <a:extLst>
              <a:ext uri="{FF2B5EF4-FFF2-40B4-BE49-F238E27FC236}">
                <a16:creationId xmlns:a16="http://schemas.microsoft.com/office/drawing/2014/main" id="{5AAD9FE8-192A-3C4D-A607-DDFA8D796814}"/>
              </a:ext>
            </a:extLst>
          </p:cNvPr>
          <p:cNvSpPr txBox="1"/>
          <p:nvPr/>
        </p:nvSpPr>
        <p:spPr>
          <a:xfrm>
            <a:off x="5806688" y="2943289"/>
            <a:ext cx="832279" cy="246221"/>
          </a:xfrm>
          <a:prstGeom prst="rect">
            <a:avLst/>
          </a:prstGeom>
          <a:noFill/>
        </p:spPr>
        <p:txBody>
          <a:bodyPr wrap="none" rtlCol="0">
            <a:spAutoFit/>
          </a:bodyPr>
          <a:lstStyle/>
          <a:p>
            <a:r>
              <a:rPr lang="en-US" sz="1000" dirty="0">
                <a:latin typeface="Gill Sans MT" panose="020B0502020104020203" pitchFamily="34" charset="77"/>
              </a:rPr>
              <a:t>Lactose 99%</a:t>
            </a:r>
          </a:p>
        </p:txBody>
      </p:sp>
      <p:sp>
        <p:nvSpPr>
          <p:cNvPr id="92" name="TextBox 91">
            <a:extLst>
              <a:ext uri="{FF2B5EF4-FFF2-40B4-BE49-F238E27FC236}">
                <a16:creationId xmlns:a16="http://schemas.microsoft.com/office/drawing/2014/main" id="{BE3D3D18-34F6-2840-9B93-35AF1B892B93}"/>
              </a:ext>
            </a:extLst>
          </p:cNvPr>
          <p:cNvSpPr txBox="1"/>
          <p:nvPr/>
        </p:nvSpPr>
        <p:spPr>
          <a:xfrm>
            <a:off x="5169202" y="2572501"/>
            <a:ext cx="1792478" cy="246221"/>
          </a:xfrm>
          <a:prstGeom prst="rect">
            <a:avLst/>
          </a:prstGeom>
          <a:noFill/>
        </p:spPr>
        <p:txBody>
          <a:bodyPr wrap="none" rtlCol="0">
            <a:spAutoFit/>
          </a:bodyPr>
          <a:lstStyle/>
          <a:p>
            <a:r>
              <a:rPr lang="en-US" sz="1000" dirty="0">
                <a:latin typeface="Gill Sans MT" panose="020B0502020104020203" pitchFamily="34" charset="77"/>
              </a:rPr>
              <a:t>Grated and Powdered cheese</a:t>
            </a:r>
          </a:p>
        </p:txBody>
      </p:sp>
      <p:sp>
        <p:nvSpPr>
          <p:cNvPr id="93" name="TextBox 92">
            <a:extLst>
              <a:ext uri="{FF2B5EF4-FFF2-40B4-BE49-F238E27FC236}">
                <a16:creationId xmlns:a16="http://schemas.microsoft.com/office/drawing/2014/main" id="{0ED9F531-D218-A845-8A56-2637417CFA73}"/>
              </a:ext>
            </a:extLst>
          </p:cNvPr>
          <p:cNvSpPr txBox="1"/>
          <p:nvPr/>
        </p:nvSpPr>
        <p:spPr>
          <a:xfrm>
            <a:off x="5707152" y="3779624"/>
            <a:ext cx="1667444" cy="246221"/>
          </a:xfrm>
          <a:prstGeom prst="rect">
            <a:avLst/>
          </a:prstGeom>
          <a:noFill/>
        </p:spPr>
        <p:txBody>
          <a:bodyPr wrap="none" rtlCol="0">
            <a:spAutoFit/>
          </a:bodyPr>
          <a:lstStyle/>
          <a:p>
            <a:r>
              <a:rPr lang="en-US" sz="1000" dirty="0">
                <a:latin typeface="Gill Sans MT" panose="020B0502020104020203" pitchFamily="34" charset="77"/>
              </a:rPr>
              <a:t>Natural milk constituent </a:t>
            </a:r>
            <a:r>
              <a:rPr lang="en-US" sz="1000" dirty="0" err="1">
                <a:latin typeface="Gill Sans MT" panose="020B0502020104020203" pitchFamily="34" charset="77"/>
              </a:rPr>
              <a:t>nes</a:t>
            </a:r>
            <a:endParaRPr lang="en-US" sz="1000" dirty="0">
              <a:latin typeface="Gill Sans MT" panose="020B0502020104020203" pitchFamily="34" charset="77"/>
            </a:endParaRPr>
          </a:p>
        </p:txBody>
      </p:sp>
      <p:sp>
        <p:nvSpPr>
          <p:cNvPr id="94" name="TextBox 93">
            <a:extLst>
              <a:ext uri="{FF2B5EF4-FFF2-40B4-BE49-F238E27FC236}">
                <a16:creationId xmlns:a16="http://schemas.microsoft.com/office/drawing/2014/main" id="{F5B88521-7A7C-C845-A7B0-5451890A4661}"/>
              </a:ext>
            </a:extLst>
          </p:cNvPr>
          <p:cNvSpPr txBox="1"/>
          <p:nvPr/>
        </p:nvSpPr>
        <p:spPr>
          <a:xfrm>
            <a:off x="4719257" y="3487747"/>
            <a:ext cx="534121" cy="246221"/>
          </a:xfrm>
          <a:prstGeom prst="rect">
            <a:avLst/>
          </a:prstGeom>
          <a:noFill/>
        </p:spPr>
        <p:txBody>
          <a:bodyPr wrap="none" rtlCol="0">
            <a:spAutoFit/>
          </a:bodyPr>
          <a:lstStyle/>
          <a:p>
            <a:r>
              <a:rPr lang="en-US" sz="1000" dirty="0">
                <a:latin typeface="Gill Sans MT" panose="020B0502020104020203" pitchFamily="34" charset="77"/>
              </a:rPr>
              <a:t>Casein</a:t>
            </a:r>
          </a:p>
        </p:txBody>
      </p:sp>
      <p:sp>
        <p:nvSpPr>
          <p:cNvPr id="95" name="TextBox 94">
            <a:extLst>
              <a:ext uri="{FF2B5EF4-FFF2-40B4-BE49-F238E27FC236}">
                <a16:creationId xmlns:a16="http://schemas.microsoft.com/office/drawing/2014/main" id="{D491EE23-81B8-9E46-840D-5D0BEE2101D8}"/>
              </a:ext>
            </a:extLst>
          </p:cNvPr>
          <p:cNvSpPr txBox="1"/>
          <p:nvPr/>
        </p:nvSpPr>
        <p:spPr>
          <a:xfrm>
            <a:off x="5760710" y="3959579"/>
            <a:ext cx="609462" cy="246221"/>
          </a:xfrm>
          <a:prstGeom prst="rect">
            <a:avLst/>
          </a:prstGeom>
          <a:noFill/>
        </p:spPr>
        <p:txBody>
          <a:bodyPr wrap="none" rtlCol="0">
            <a:spAutoFit/>
          </a:bodyPr>
          <a:lstStyle/>
          <a:p>
            <a:r>
              <a:rPr lang="en-US" sz="1000" dirty="0">
                <a:latin typeface="Gill Sans MT" panose="020B0502020104020203" pitchFamily="34" charset="77"/>
              </a:rPr>
              <a:t>Yoghurt</a:t>
            </a:r>
          </a:p>
        </p:txBody>
      </p:sp>
      <p:sp>
        <p:nvSpPr>
          <p:cNvPr id="96" name="TextBox 95">
            <a:extLst>
              <a:ext uri="{FF2B5EF4-FFF2-40B4-BE49-F238E27FC236}">
                <a16:creationId xmlns:a16="http://schemas.microsoft.com/office/drawing/2014/main" id="{5BEAA498-4B3E-A04F-8B4E-171BE3D60DAF}"/>
              </a:ext>
            </a:extLst>
          </p:cNvPr>
          <p:cNvSpPr txBox="1"/>
          <p:nvPr/>
        </p:nvSpPr>
        <p:spPr>
          <a:xfrm>
            <a:off x="4026021" y="5419136"/>
            <a:ext cx="1083951" cy="246221"/>
          </a:xfrm>
          <a:prstGeom prst="rect">
            <a:avLst/>
          </a:prstGeom>
          <a:noFill/>
        </p:spPr>
        <p:txBody>
          <a:bodyPr wrap="none" rtlCol="0">
            <a:spAutoFit/>
          </a:bodyPr>
          <a:lstStyle/>
          <a:p>
            <a:r>
              <a:rPr lang="en-US" sz="1000" dirty="0">
                <a:latin typeface="Gill Sans MT" panose="020B0502020104020203" pitchFamily="34" charset="77"/>
              </a:rPr>
              <a:t>Low fat fluid milk</a:t>
            </a:r>
          </a:p>
        </p:txBody>
      </p:sp>
      <p:sp>
        <p:nvSpPr>
          <p:cNvPr id="97" name="TextBox 96">
            <a:extLst>
              <a:ext uri="{FF2B5EF4-FFF2-40B4-BE49-F238E27FC236}">
                <a16:creationId xmlns:a16="http://schemas.microsoft.com/office/drawing/2014/main" id="{594EE5BA-48B9-1041-8E16-D0F79115E99A}"/>
              </a:ext>
            </a:extLst>
          </p:cNvPr>
          <p:cNvSpPr txBox="1"/>
          <p:nvPr/>
        </p:nvSpPr>
        <p:spPr>
          <a:xfrm>
            <a:off x="4089846" y="4580719"/>
            <a:ext cx="1083951" cy="246221"/>
          </a:xfrm>
          <a:prstGeom prst="rect">
            <a:avLst/>
          </a:prstGeom>
          <a:noFill/>
        </p:spPr>
        <p:txBody>
          <a:bodyPr wrap="none" rtlCol="0">
            <a:spAutoFit/>
          </a:bodyPr>
          <a:lstStyle/>
          <a:p>
            <a:r>
              <a:rPr lang="en-US" sz="1000" dirty="0">
                <a:latin typeface="Gill Sans MT" panose="020B0502020104020203" pitchFamily="34" charset="77"/>
              </a:rPr>
              <a:t>Low fat fluid milk</a:t>
            </a:r>
          </a:p>
        </p:txBody>
      </p:sp>
      <p:sp>
        <p:nvSpPr>
          <p:cNvPr id="68" name="TextBox 67">
            <a:extLst>
              <a:ext uri="{FF2B5EF4-FFF2-40B4-BE49-F238E27FC236}">
                <a16:creationId xmlns:a16="http://schemas.microsoft.com/office/drawing/2014/main" id="{C0AF985A-D19D-7A4F-8008-6BDB382D7D30}"/>
              </a:ext>
            </a:extLst>
          </p:cNvPr>
          <p:cNvSpPr txBox="1"/>
          <p:nvPr/>
        </p:nvSpPr>
        <p:spPr>
          <a:xfrm>
            <a:off x="5773051" y="4562277"/>
            <a:ext cx="519694"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Butter</a:t>
            </a:r>
          </a:p>
        </p:txBody>
      </p:sp>
      <p:sp>
        <p:nvSpPr>
          <p:cNvPr id="78" name="TextBox 77">
            <a:extLst>
              <a:ext uri="{FF2B5EF4-FFF2-40B4-BE49-F238E27FC236}">
                <a16:creationId xmlns:a16="http://schemas.microsoft.com/office/drawing/2014/main" id="{27F10A91-1B61-2347-BD90-6BDA7AE62DFA}"/>
              </a:ext>
            </a:extLst>
          </p:cNvPr>
          <p:cNvSpPr txBox="1"/>
          <p:nvPr/>
        </p:nvSpPr>
        <p:spPr>
          <a:xfrm>
            <a:off x="1766248" y="2666267"/>
            <a:ext cx="1939955" cy="246221"/>
          </a:xfrm>
          <a:prstGeom prst="rect">
            <a:avLst/>
          </a:prstGeom>
          <a:noFill/>
        </p:spPr>
        <p:txBody>
          <a:bodyPr wrap="none" rtlCol="0">
            <a:spAutoFit/>
          </a:bodyPr>
          <a:lstStyle/>
          <a:p>
            <a:r>
              <a:rPr lang="en-US" sz="1000" dirty="0">
                <a:latin typeface="Gill Sans MT" panose="020B0502020104020203" pitchFamily="34" charset="77"/>
              </a:rPr>
              <a:t>Milk Albumins, 80% Whey, Other</a:t>
            </a:r>
          </a:p>
        </p:txBody>
      </p:sp>
      <p:sp>
        <p:nvSpPr>
          <p:cNvPr id="98" name="TextBox 97">
            <a:extLst>
              <a:ext uri="{FF2B5EF4-FFF2-40B4-BE49-F238E27FC236}">
                <a16:creationId xmlns:a16="http://schemas.microsoft.com/office/drawing/2014/main" id="{A0F1B712-BDA4-F54A-A135-A54493A9ECAB}"/>
              </a:ext>
            </a:extLst>
          </p:cNvPr>
          <p:cNvSpPr txBox="1"/>
          <p:nvPr/>
        </p:nvSpPr>
        <p:spPr>
          <a:xfrm>
            <a:off x="2574698" y="3067787"/>
            <a:ext cx="1754006" cy="246221"/>
          </a:xfrm>
          <a:prstGeom prst="rect">
            <a:avLst/>
          </a:prstGeom>
          <a:noFill/>
        </p:spPr>
        <p:txBody>
          <a:bodyPr wrap="none" rtlCol="0">
            <a:spAutoFit/>
          </a:bodyPr>
          <a:lstStyle/>
          <a:p>
            <a:r>
              <a:rPr lang="en-US" sz="1000" dirty="0">
                <a:latin typeface="Gill Sans MT" panose="020B0502020104020203" pitchFamily="34" charset="77"/>
              </a:rPr>
              <a:t>Caseinates, Other Derivatives</a:t>
            </a:r>
          </a:p>
        </p:txBody>
      </p:sp>
      <p:sp>
        <p:nvSpPr>
          <p:cNvPr id="99" name="TextBox 98">
            <a:extLst>
              <a:ext uri="{FF2B5EF4-FFF2-40B4-BE49-F238E27FC236}">
                <a16:creationId xmlns:a16="http://schemas.microsoft.com/office/drawing/2014/main" id="{0C457E12-7CBE-A54F-88A0-090B05C94774}"/>
              </a:ext>
            </a:extLst>
          </p:cNvPr>
          <p:cNvSpPr txBox="1"/>
          <p:nvPr/>
        </p:nvSpPr>
        <p:spPr>
          <a:xfrm>
            <a:off x="2578265" y="3780625"/>
            <a:ext cx="1569660" cy="246221"/>
          </a:xfrm>
          <a:prstGeom prst="rect">
            <a:avLst/>
          </a:prstGeom>
          <a:noFill/>
        </p:spPr>
        <p:txBody>
          <a:bodyPr wrap="none" rtlCol="0">
            <a:spAutoFit/>
          </a:bodyPr>
          <a:lstStyle/>
          <a:p>
            <a:r>
              <a:rPr lang="en-US" sz="1000" dirty="0">
                <a:latin typeface="Gill Sans MT" panose="020B0502020104020203" pitchFamily="34" charset="77"/>
              </a:rPr>
              <a:t>Bulk IF, other sweet WMP</a:t>
            </a:r>
          </a:p>
        </p:txBody>
      </p:sp>
      <p:sp>
        <p:nvSpPr>
          <p:cNvPr id="100" name="TextBox 99">
            <a:extLst>
              <a:ext uri="{FF2B5EF4-FFF2-40B4-BE49-F238E27FC236}">
                <a16:creationId xmlns:a16="http://schemas.microsoft.com/office/drawing/2014/main" id="{41969625-1E3F-A246-A71B-DD09A37AF0EA}"/>
              </a:ext>
            </a:extLst>
          </p:cNvPr>
          <p:cNvSpPr txBox="1"/>
          <p:nvPr/>
        </p:nvSpPr>
        <p:spPr>
          <a:xfrm>
            <a:off x="4510052" y="1426373"/>
            <a:ext cx="2358338" cy="246221"/>
          </a:xfrm>
          <a:prstGeom prst="rect">
            <a:avLst/>
          </a:prstGeom>
          <a:noFill/>
        </p:spPr>
        <p:txBody>
          <a:bodyPr wrap="none" rtlCol="0">
            <a:spAutoFit/>
          </a:bodyPr>
          <a:lstStyle/>
          <a:p>
            <a:r>
              <a:rPr lang="en-US" sz="1000" dirty="0">
                <a:latin typeface="Gill Sans MT" panose="020B0502020104020203" pitchFamily="34" charset="77"/>
              </a:rPr>
              <a:t>Milk, Albumins, 80%+Whey, two proteins</a:t>
            </a:r>
          </a:p>
        </p:txBody>
      </p:sp>
      <p:sp>
        <p:nvSpPr>
          <p:cNvPr id="101" name="TextBox 100">
            <a:extLst>
              <a:ext uri="{FF2B5EF4-FFF2-40B4-BE49-F238E27FC236}">
                <a16:creationId xmlns:a16="http://schemas.microsoft.com/office/drawing/2014/main" id="{392896A9-0DDD-464B-A22F-72A690D2160B}"/>
              </a:ext>
            </a:extLst>
          </p:cNvPr>
          <p:cNvSpPr txBox="1"/>
          <p:nvPr/>
        </p:nvSpPr>
        <p:spPr>
          <a:xfrm>
            <a:off x="3807939" y="4780159"/>
            <a:ext cx="1311206" cy="246221"/>
          </a:xfrm>
          <a:prstGeom prst="rect">
            <a:avLst/>
          </a:prstGeom>
          <a:noFill/>
        </p:spPr>
        <p:txBody>
          <a:bodyPr wrap="square" rtlCol="0">
            <a:spAutoFit/>
          </a:bodyPr>
          <a:lstStyle/>
          <a:p>
            <a:r>
              <a:rPr lang="en-US" sz="1000" dirty="0">
                <a:latin typeface="Gill Sans MT" panose="020B0502020104020203" pitchFamily="34" charset="77"/>
              </a:rPr>
              <a:t>Processed Cheese</a:t>
            </a:r>
          </a:p>
        </p:txBody>
      </p:sp>
      <p:sp>
        <p:nvSpPr>
          <p:cNvPr id="102" name="TextBox 101">
            <a:extLst>
              <a:ext uri="{FF2B5EF4-FFF2-40B4-BE49-F238E27FC236}">
                <a16:creationId xmlns:a16="http://schemas.microsoft.com/office/drawing/2014/main" id="{25F227B8-ED82-1B42-A104-82443A7E18D1}"/>
              </a:ext>
            </a:extLst>
          </p:cNvPr>
          <p:cNvSpPr txBox="1"/>
          <p:nvPr/>
        </p:nvSpPr>
        <p:spPr>
          <a:xfrm>
            <a:off x="1561673" y="4916989"/>
            <a:ext cx="1244251" cy="400110"/>
          </a:xfrm>
          <a:prstGeom prst="rect">
            <a:avLst/>
          </a:prstGeom>
          <a:noFill/>
        </p:spPr>
        <p:txBody>
          <a:bodyPr wrap="none" rtlCol="0">
            <a:spAutoFit/>
          </a:bodyPr>
          <a:lstStyle/>
          <a:p>
            <a:r>
              <a:rPr lang="en-US" sz="1000" dirty="0">
                <a:latin typeface="Gill Sans MT" panose="020B0502020104020203" pitchFamily="34" charset="77"/>
              </a:rPr>
              <a:t>Buttermilk Powder, </a:t>
            </a:r>
          </a:p>
          <a:p>
            <a:r>
              <a:rPr lang="en-US" sz="1000" dirty="0">
                <a:latin typeface="Gill Sans MT" panose="020B0502020104020203" pitchFamily="34" charset="77"/>
              </a:rPr>
              <a:t>Other fermented </a:t>
            </a:r>
          </a:p>
        </p:txBody>
      </p:sp>
      <p:sp>
        <p:nvSpPr>
          <p:cNvPr id="103" name="TextBox 102">
            <a:extLst>
              <a:ext uri="{FF2B5EF4-FFF2-40B4-BE49-F238E27FC236}">
                <a16:creationId xmlns:a16="http://schemas.microsoft.com/office/drawing/2014/main" id="{B90FFD2D-8801-B04A-97F9-42B234AEE69C}"/>
              </a:ext>
            </a:extLst>
          </p:cNvPr>
          <p:cNvSpPr txBox="1"/>
          <p:nvPr/>
        </p:nvSpPr>
        <p:spPr>
          <a:xfrm>
            <a:off x="2786498" y="5257875"/>
            <a:ext cx="912429" cy="246221"/>
          </a:xfrm>
          <a:prstGeom prst="rect">
            <a:avLst/>
          </a:prstGeom>
          <a:noFill/>
        </p:spPr>
        <p:txBody>
          <a:bodyPr wrap="none" rtlCol="0">
            <a:spAutoFit/>
          </a:bodyPr>
          <a:lstStyle/>
          <a:p>
            <a:r>
              <a:rPr lang="en-US" sz="1000" dirty="0">
                <a:latin typeface="Gill Sans MT" panose="020B0502020104020203" pitchFamily="34" charset="77"/>
              </a:rPr>
              <a:t>Dairy Spreads</a:t>
            </a:r>
          </a:p>
        </p:txBody>
      </p:sp>
      <p:sp>
        <p:nvSpPr>
          <p:cNvPr id="104" name="TextBox 103">
            <a:extLst>
              <a:ext uri="{FF2B5EF4-FFF2-40B4-BE49-F238E27FC236}">
                <a16:creationId xmlns:a16="http://schemas.microsoft.com/office/drawing/2014/main" id="{E95129D9-2279-E44E-890E-549C6E07F2AD}"/>
              </a:ext>
            </a:extLst>
          </p:cNvPr>
          <p:cNvSpPr txBox="1"/>
          <p:nvPr/>
        </p:nvSpPr>
        <p:spPr>
          <a:xfrm>
            <a:off x="2780263" y="5610306"/>
            <a:ext cx="936475" cy="246221"/>
          </a:xfrm>
          <a:prstGeom prst="rect">
            <a:avLst/>
          </a:prstGeom>
          <a:noFill/>
        </p:spPr>
        <p:txBody>
          <a:bodyPr wrap="none" rtlCol="0">
            <a:spAutoFit/>
          </a:bodyPr>
          <a:lstStyle/>
          <a:p>
            <a:r>
              <a:rPr lang="en-US" sz="1000" dirty="0">
                <a:latin typeface="Gill Sans MT" panose="020B0502020104020203" pitchFamily="34" charset="77"/>
              </a:rPr>
              <a:t>Lactose, other</a:t>
            </a:r>
          </a:p>
        </p:txBody>
      </p:sp>
      <p:sp>
        <p:nvSpPr>
          <p:cNvPr id="105" name="TextBox 104">
            <a:extLst>
              <a:ext uri="{FF2B5EF4-FFF2-40B4-BE49-F238E27FC236}">
                <a16:creationId xmlns:a16="http://schemas.microsoft.com/office/drawing/2014/main" id="{E80BC6C1-ABE6-2941-BDCF-8CBCBD41CB15}"/>
              </a:ext>
            </a:extLst>
          </p:cNvPr>
          <p:cNvSpPr txBox="1"/>
          <p:nvPr/>
        </p:nvSpPr>
        <p:spPr>
          <a:xfrm>
            <a:off x="5322653" y="5383245"/>
            <a:ext cx="1343638" cy="246221"/>
          </a:xfrm>
          <a:prstGeom prst="rect">
            <a:avLst/>
          </a:prstGeom>
          <a:noFill/>
        </p:spPr>
        <p:txBody>
          <a:bodyPr wrap="none" rtlCol="0">
            <a:spAutoFit/>
          </a:bodyPr>
          <a:lstStyle/>
          <a:p>
            <a:r>
              <a:rPr lang="en-US" sz="1000" dirty="0">
                <a:latin typeface="Gill Sans MT" panose="020B0502020104020203" pitchFamily="34" charset="77"/>
              </a:rPr>
              <a:t>Cheese, Cheddar, etc.</a:t>
            </a:r>
          </a:p>
        </p:txBody>
      </p:sp>
      <p:sp>
        <p:nvSpPr>
          <p:cNvPr id="106" name="Oval 105">
            <a:extLst>
              <a:ext uri="{FF2B5EF4-FFF2-40B4-BE49-F238E27FC236}">
                <a16:creationId xmlns:a16="http://schemas.microsoft.com/office/drawing/2014/main" id="{B7FC989B-B19E-364E-84DD-A73DC049C418}"/>
              </a:ext>
            </a:extLst>
          </p:cNvPr>
          <p:cNvSpPr/>
          <p:nvPr/>
        </p:nvSpPr>
        <p:spPr>
          <a:xfrm>
            <a:off x="5484239" y="2908598"/>
            <a:ext cx="351870" cy="32128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7" name="Picture 106" descr="A picture containing clipart&#13;&#10;&#13;&#10;Description automatically generated">
            <a:extLst>
              <a:ext uri="{FF2B5EF4-FFF2-40B4-BE49-F238E27FC236}">
                <a16:creationId xmlns:a16="http://schemas.microsoft.com/office/drawing/2014/main" id="{DDEF4C9A-850A-FF46-A545-E7A3169E42E9}"/>
              </a:ext>
            </a:extLst>
          </p:cNvPr>
          <p:cNvPicPr>
            <a:picLocks noChangeAspect="1"/>
          </p:cNvPicPr>
          <p:nvPr/>
        </p:nvPicPr>
        <p:blipFill>
          <a:blip r:embed="rId2"/>
          <a:stretch>
            <a:fillRect/>
          </a:stretch>
        </p:blipFill>
        <p:spPr>
          <a:xfrm>
            <a:off x="217935" y="5986910"/>
            <a:ext cx="734565" cy="734565"/>
          </a:xfrm>
          <a:prstGeom prst="rect">
            <a:avLst/>
          </a:prstGeom>
        </p:spPr>
      </p:pic>
    </p:spTree>
    <p:extLst>
      <p:ext uri="{BB962C8B-B14F-4D97-AF65-F5344CB8AC3E}">
        <p14:creationId xmlns:p14="http://schemas.microsoft.com/office/powerpoint/2010/main" val="1786479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267A12B-0E69-944B-A268-F2DF0E99878F}"/>
              </a:ext>
            </a:extLst>
          </p:cNvPr>
          <p:cNvSpPr txBox="1"/>
          <p:nvPr/>
        </p:nvSpPr>
        <p:spPr>
          <a:xfrm>
            <a:off x="0" y="-78"/>
            <a:ext cx="12192000" cy="400110"/>
          </a:xfrm>
          <a:prstGeom prst="rect">
            <a:avLst/>
          </a:prstGeom>
          <a:noFill/>
        </p:spPr>
        <p:txBody>
          <a:bodyPr wrap="square" rtlCol="0">
            <a:spAutoFit/>
          </a:bodyPr>
          <a:lstStyle/>
          <a:p>
            <a:pPr algn="just"/>
            <a:r>
              <a:rPr lang="en-US" sz="2000" dirty="0">
                <a:latin typeface="Gill Sans MT" panose="020B0502020104020203" pitchFamily="34" charset="77"/>
              </a:rPr>
              <a:t>Markets vary in average dairy import price, with the. USA standing out as high value market - </a:t>
            </a:r>
            <a:r>
              <a:rPr lang="en-US" sz="2000" b="1" dirty="0">
                <a:solidFill>
                  <a:srgbClr val="FF0000"/>
                </a:solidFill>
                <a:latin typeface="Gill Sans MT" panose="020B0502020104020203" pitchFamily="34" charset="77"/>
              </a:rPr>
              <a:t>AGVC-D</a:t>
            </a:r>
          </a:p>
        </p:txBody>
      </p:sp>
      <p:pic>
        <p:nvPicPr>
          <p:cNvPr id="8" name="Picture 7" descr="A picture containing clipart&#13;&#10;&#13;&#10;Description automatically generated">
            <a:extLst>
              <a:ext uri="{FF2B5EF4-FFF2-40B4-BE49-F238E27FC236}">
                <a16:creationId xmlns:a16="http://schemas.microsoft.com/office/drawing/2014/main" id="{4230CA06-A318-964D-974B-47821736E551}"/>
              </a:ext>
            </a:extLst>
          </p:cNvPr>
          <p:cNvPicPr>
            <a:picLocks noChangeAspect="1"/>
          </p:cNvPicPr>
          <p:nvPr/>
        </p:nvPicPr>
        <p:blipFill>
          <a:blip r:embed="rId2"/>
          <a:stretch>
            <a:fillRect/>
          </a:stretch>
        </p:blipFill>
        <p:spPr>
          <a:xfrm>
            <a:off x="217935" y="5986910"/>
            <a:ext cx="734565" cy="734565"/>
          </a:xfrm>
          <a:prstGeom prst="rect">
            <a:avLst/>
          </a:prstGeom>
        </p:spPr>
      </p:pic>
      <p:sp>
        <p:nvSpPr>
          <p:cNvPr id="14" name="TextBox 13">
            <a:extLst>
              <a:ext uri="{FF2B5EF4-FFF2-40B4-BE49-F238E27FC236}">
                <a16:creationId xmlns:a16="http://schemas.microsoft.com/office/drawing/2014/main" id="{ABC2EEAF-323B-2246-A6ED-11625DFABF8D}"/>
              </a:ext>
            </a:extLst>
          </p:cNvPr>
          <p:cNvSpPr txBox="1"/>
          <p:nvPr/>
        </p:nvSpPr>
        <p:spPr>
          <a:xfrm>
            <a:off x="0" y="400032"/>
            <a:ext cx="12192000" cy="338554"/>
          </a:xfrm>
          <a:prstGeom prst="rect">
            <a:avLst/>
          </a:prstGeom>
          <a:noFill/>
        </p:spPr>
        <p:txBody>
          <a:bodyPr wrap="square" rtlCol="0">
            <a:spAutoFit/>
          </a:bodyPr>
          <a:lstStyle/>
          <a:p>
            <a:pPr algn="just"/>
            <a:r>
              <a:rPr lang="en-US" sz="1600" b="1" dirty="0">
                <a:latin typeface="Gill Sans MT" panose="020B0502020104020203" pitchFamily="34" charset="77"/>
              </a:rPr>
              <a:t>TOTAL GLOBAL DAIRY IMPORT VOLUME VS. AVERAGE IMPORT PRICE BY KEY MARKET /</a:t>
            </a:r>
            <a:r>
              <a:rPr lang="en-US" sz="1600" b="1" dirty="0">
                <a:solidFill>
                  <a:schemeClr val="bg1">
                    <a:lumMod val="50000"/>
                  </a:schemeClr>
                </a:solidFill>
                <a:latin typeface="Gill Sans MT" panose="020B0502020104020203" pitchFamily="34" charset="77"/>
              </a:rPr>
              <a:t>KG, </a:t>
            </a:r>
            <a:r>
              <a:rPr lang="en-US" sz="1600" b="1" dirty="0" err="1">
                <a:solidFill>
                  <a:schemeClr val="bg1">
                    <a:lumMod val="50000"/>
                  </a:schemeClr>
                </a:solidFill>
                <a:latin typeface="Gill Sans MT" panose="020B0502020104020203" pitchFamily="34" charset="77"/>
              </a:rPr>
              <a:t>Milion</a:t>
            </a:r>
            <a:r>
              <a:rPr lang="en-US" sz="1600" b="1" dirty="0">
                <a:solidFill>
                  <a:schemeClr val="bg1">
                    <a:lumMod val="50000"/>
                  </a:schemeClr>
                </a:solidFill>
                <a:latin typeface="Gill Sans MT" panose="020B0502020104020203" pitchFamily="34" charset="77"/>
              </a:rPr>
              <a:t>, US$/kg; actual 2015</a:t>
            </a:r>
            <a:endParaRPr lang="en-US" sz="1600" dirty="0">
              <a:solidFill>
                <a:schemeClr val="bg1">
                  <a:lumMod val="50000"/>
                </a:schemeClr>
              </a:solidFill>
              <a:latin typeface="Gill Sans MT" panose="020B0502020104020203" pitchFamily="34" charset="77"/>
            </a:endParaRPr>
          </a:p>
        </p:txBody>
      </p:sp>
      <p:cxnSp>
        <p:nvCxnSpPr>
          <p:cNvPr id="12" name="Straight Arrow Connector 11">
            <a:extLst>
              <a:ext uri="{FF2B5EF4-FFF2-40B4-BE49-F238E27FC236}">
                <a16:creationId xmlns:a16="http://schemas.microsoft.com/office/drawing/2014/main" id="{20382538-3C0B-AE46-9B22-8D2AAAD72C2E}"/>
              </a:ext>
            </a:extLst>
          </p:cNvPr>
          <p:cNvCxnSpPr>
            <a:cxnSpLocks/>
          </p:cNvCxnSpPr>
          <p:nvPr/>
        </p:nvCxnSpPr>
        <p:spPr>
          <a:xfrm flipV="1">
            <a:off x="1340285" y="984807"/>
            <a:ext cx="0" cy="50021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BC53B3A-362F-F94F-A78A-6E0CF2348CE1}"/>
              </a:ext>
            </a:extLst>
          </p:cNvPr>
          <p:cNvCxnSpPr>
            <a:cxnSpLocks/>
          </p:cNvCxnSpPr>
          <p:nvPr/>
        </p:nvCxnSpPr>
        <p:spPr>
          <a:xfrm>
            <a:off x="1340285" y="5986910"/>
            <a:ext cx="10759857" cy="97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2E20AFD-45AB-E34F-9CF1-DA717A13C242}"/>
              </a:ext>
            </a:extLst>
          </p:cNvPr>
          <p:cNvSpPr/>
          <p:nvPr/>
        </p:nvSpPr>
        <p:spPr>
          <a:xfrm>
            <a:off x="1440492" y="984807"/>
            <a:ext cx="287500" cy="50021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77F09B4-159D-D449-BBDA-D0BBB116DE40}"/>
              </a:ext>
            </a:extLst>
          </p:cNvPr>
          <p:cNvSpPr/>
          <p:nvPr/>
        </p:nvSpPr>
        <p:spPr>
          <a:xfrm>
            <a:off x="1727992" y="2893527"/>
            <a:ext cx="100206" cy="309338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E96662-08E1-A444-BFC7-44061D0E1E11}"/>
              </a:ext>
            </a:extLst>
          </p:cNvPr>
          <p:cNvSpPr/>
          <p:nvPr/>
        </p:nvSpPr>
        <p:spPr>
          <a:xfrm>
            <a:off x="1829686" y="3106459"/>
            <a:ext cx="100206" cy="288045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34DD091-6899-554B-A2A3-8274ED2FB680}"/>
              </a:ext>
            </a:extLst>
          </p:cNvPr>
          <p:cNvSpPr/>
          <p:nvPr/>
        </p:nvSpPr>
        <p:spPr>
          <a:xfrm>
            <a:off x="1943413" y="2367424"/>
            <a:ext cx="45719" cy="361948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E95B80F-51B6-BE42-947A-2692F6F02EC5}"/>
              </a:ext>
            </a:extLst>
          </p:cNvPr>
          <p:cNvSpPr/>
          <p:nvPr/>
        </p:nvSpPr>
        <p:spPr>
          <a:xfrm>
            <a:off x="2006018" y="2279743"/>
            <a:ext cx="45719" cy="370716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0D6DE0F-7C8E-024F-A9C7-11C6FA80698B}"/>
              </a:ext>
            </a:extLst>
          </p:cNvPr>
          <p:cNvSpPr/>
          <p:nvPr/>
        </p:nvSpPr>
        <p:spPr>
          <a:xfrm>
            <a:off x="2070709" y="1828803"/>
            <a:ext cx="45719" cy="4158106"/>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61311BE-951D-C248-B724-247535481BFC}"/>
              </a:ext>
            </a:extLst>
          </p:cNvPr>
          <p:cNvSpPr/>
          <p:nvPr/>
        </p:nvSpPr>
        <p:spPr>
          <a:xfrm>
            <a:off x="2135400" y="2893527"/>
            <a:ext cx="100206" cy="30933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35A41C3-16D7-4147-917E-E490B24EC76A}"/>
              </a:ext>
            </a:extLst>
          </p:cNvPr>
          <p:cNvSpPr/>
          <p:nvPr/>
        </p:nvSpPr>
        <p:spPr>
          <a:xfrm>
            <a:off x="2243510" y="2192066"/>
            <a:ext cx="150944" cy="37948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85A2AB8-C553-F644-9C7B-3C3651D24B8B}"/>
              </a:ext>
            </a:extLst>
          </p:cNvPr>
          <p:cNvSpPr/>
          <p:nvPr/>
        </p:nvSpPr>
        <p:spPr>
          <a:xfrm>
            <a:off x="2409042" y="2893527"/>
            <a:ext cx="100206" cy="3093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C31105F-0FD7-364C-BE02-E3158564FEE9}"/>
              </a:ext>
            </a:extLst>
          </p:cNvPr>
          <p:cNvSpPr/>
          <p:nvPr/>
        </p:nvSpPr>
        <p:spPr>
          <a:xfrm>
            <a:off x="2521432" y="2567837"/>
            <a:ext cx="100206" cy="341907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53038F6-278A-8646-958C-6960E7D91012}"/>
              </a:ext>
            </a:extLst>
          </p:cNvPr>
          <p:cNvSpPr/>
          <p:nvPr/>
        </p:nvSpPr>
        <p:spPr>
          <a:xfrm>
            <a:off x="2630546" y="3713104"/>
            <a:ext cx="113256" cy="2291731"/>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7598DF7-59FA-9D46-8D10-99C1D4C61385}"/>
              </a:ext>
            </a:extLst>
          </p:cNvPr>
          <p:cNvSpPr/>
          <p:nvPr/>
        </p:nvSpPr>
        <p:spPr>
          <a:xfrm>
            <a:off x="2753994" y="2822923"/>
            <a:ext cx="463479" cy="3181074"/>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D92B104-63CC-7C46-9898-62AB71BB49C9}"/>
              </a:ext>
            </a:extLst>
          </p:cNvPr>
          <p:cNvSpPr/>
          <p:nvPr/>
        </p:nvSpPr>
        <p:spPr>
          <a:xfrm>
            <a:off x="3217473" y="2893527"/>
            <a:ext cx="241426" cy="309338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7C9E264-D9C2-964B-B40C-E3FCA540B017}"/>
              </a:ext>
            </a:extLst>
          </p:cNvPr>
          <p:cNvSpPr/>
          <p:nvPr/>
        </p:nvSpPr>
        <p:spPr>
          <a:xfrm>
            <a:off x="3520591" y="1828803"/>
            <a:ext cx="45719" cy="41581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7634581-FC54-F544-BF2A-845041C09701}"/>
              </a:ext>
            </a:extLst>
          </p:cNvPr>
          <p:cNvSpPr/>
          <p:nvPr/>
        </p:nvSpPr>
        <p:spPr>
          <a:xfrm>
            <a:off x="3455630" y="2367424"/>
            <a:ext cx="45719" cy="361948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830BB0E-7103-0F4E-9DD4-3AC5E4CEFC85}"/>
              </a:ext>
            </a:extLst>
          </p:cNvPr>
          <p:cNvSpPr txBox="1"/>
          <p:nvPr/>
        </p:nvSpPr>
        <p:spPr>
          <a:xfrm rot="5400000">
            <a:off x="1360332" y="6070624"/>
            <a:ext cx="420308" cy="246221"/>
          </a:xfrm>
          <a:prstGeom prst="rect">
            <a:avLst/>
          </a:prstGeom>
          <a:noFill/>
        </p:spPr>
        <p:txBody>
          <a:bodyPr wrap="none" rtlCol="0">
            <a:spAutoFit/>
          </a:bodyPr>
          <a:lstStyle/>
          <a:p>
            <a:r>
              <a:rPr lang="en-US" sz="1000" dirty="0">
                <a:latin typeface="Gill Sans MT" panose="020B0502020104020203" pitchFamily="34" charset="77"/>
              </a:rPr>
              <a:t>USA</a:t>
            </a:r>
          </a:p>
        </p:txBody>
      </p:sp>
      <p:sp>
        <p:nvSpPr>
          <p:cNvPr id="42" name="TextBox 41">
            <a:extLst>
              <a:ext uri="{FF2B5EF4-FFF2-40B4-BE49-F238E27FC236}">
                <a16:creationId xmlns:a16="http://schemas.microsoft.com/office/drawing/2014/main" id="{07540AB7-8C6B-B346-A901-2DD4F012E815}"/>
              </a:ext>
            </a:extLst>
          </p:cNvPr>
          <p:cNvSpPr txBox="1"/>
          <p:nvPr/>
        </p:nvSpPr>
        <p:spPr>
          <a:xfrm rot="5400000">
            <a:off x="1426328" y="6171836"/>
            <a:ext cx="644728" cy="246221"/>
          </a:xfrm>
          <a:prstGeom prst="rect">
            <a:avLst/>
          </a:prstGeom>
          <a:noFill/>
        </p:spPr>
        <p:txBody>
          <a:bodyPr wrap="none" rtlCol="0">
            <a:spAutoFit/>
          </a:bodyPr>
          <a:lstStyle/>
          <a:p>
            <a:r>
              <a:rPr lang="en-US" sz="1000" dirty="0">
                <a:latin typeface="Gill Sans MT" panose="020B0502020104020203" pitchFamily="34" charset="77"/>
              </a:rPr>
              <a:t>Australia</a:t>
            </a:r>
          </a:p>
        </p:txBody>
      </p:sp>
      <p:sp>
        <p:nvSpPr>
          <p:cNvPr id="43" name="TextBox 42">
            <a:extLst>
              <a:ext uri="{FF2B5EF4-FFF2-40B4-BE49-F238E27FC236}">
                <a16:creationId xmlns:a16="http://schemas.microsoft.com/office/drawing/2014/main" id="{67B7943F-F592-4A47-A2C2-15CDE0CA3E7E}"/>
              </a:ext>
            </a:extLst>
          </p:cNvPr>
          <p:cNvSpPr txBox="1"/>
          <p:nvPr/>
        </p:nvSpPr>
        <p:spPr>
          <a:xfrm rot="5400000">
            <a:off x="1505366" y="6198894"/>
            <a:ext cx="708848" cy="246221"/>
          </a:xfrm>
          <a:prstGeom prst="rect">
            <a:avLst/>
          </a:prstGeom>
          <a:noFill/>
        </p:spPr>
        <p:txBody>
          <a:bodyPr wrap="none" rtlCol="0">
            <a:spAutoFit/>
          </a:bodyPr>
          <a:lstStyle/>
          <a:p>
            <a:r>
              <a:rPr lang="en-US" sz="1000" dirty="0">
                <a:latin typeface="Gill Sans MT" panose="020B0502020104020203" pitchFamily="34" charset="77"/>
              </a:rPr>
              <a:t>Venezuela</a:t>
            </a:r>
          </a:p>
        </p:txBody>
      </p:sp>
      <p:sp>
        <p:nvSpPr>
          <p:cNvPr id="44" name="TextBox 43">
            <a:extLst>
              <a:ext uri="{FF2B5EF4-FFF2-40B4-BE49-F238E27FC236}">
                <a16:creationId xmlns:a16="http://schemas.microsoft.com/office/drawing/2014/main" id="{2910FD7B-A02F-124A-AB07-071D14B19380}"/>
              </a:ext>
            </a:extLst>
          </p:cNvPr>
          <p:cNvSpPr txBox="1"/>
          <p:nvPr/>
        </p:nvSpPr>
        <p:spPr>
          <a:xfrm rot="5400000">
            <a:off x="1701994" y="6198895"/>
            <a:ext cx="569387" cy="246221"/>
          </a:xfrm>
          <a:prstGeom prst="rect">
            <a:avLst/>
          </a:prstGeom>
          <a:noFill/>
        </p:spPr>
        <p:txBody>
          <a:bodyPr wrap="none" rtlCol="0">
            <a:spAutoFit/>
          </a:bodyPr>
          <a:lstStyle/>
          <a:p>
            <a:r>
              <a:rPr lang="en-US" sz="1000" dirty="0">
                <a:latin typeface="Gill Sans MT" panose="020B0502020104020203" pitchFamily="34" charset="77"/>
              </a:rPr>
              <a:t>Canada</a:t>
            </a:r>
          </a:p>
        </p:txBody>
      </p:sp>
      <p:sp>
        <p:nvSpPr>
          <p:cNvPr id="45" name="TextBox 44">
            <a:extLst>
              <a:ext uri="{FF2B5EF4-FFF2-40B4-BE49-F238E27FC236}">
                <a16:creationId xmlns:a16="http://schemas.microsoft.com/office/drawing/2014/main" id="{E523B312-EC12-6D4F-B805-509968A7428D}"/>
              </a:ext>
            </a:extLst>
          </p:cNvPr>
          <p:cNvSpPr txBox="1"/>
          <p:nvPr/>
        </p:nvSpPr>
        <p:spPr>
          <a:xfrm rot="5400000">
            <a:off x="1596677" y="6334857"/>
            <a:ext cx="1031051" cy="246221"/>
          </a:xfrm>
          <a:prstGeom prst="rect">
            <a:avLst/>
          </a:prstGeom>
          <a:noFill/>
        </p:spPr>
        <p:txBody>
          <a:bodyPr wrap="none" rtlCol="0">
            <a:spAutoFit/>
          </a:bodyPr>
          <a:lstStyle/>
          <a:p>
            <a:r>
              <a:rPr lang="en-US" sz="1000" dirty="0">
                <a:latin typeface="Gill Sans MT" panose="020B0502020104020203" pitchFamily="34" charset="77"/>
              </a:rPr>
              <a:t>Hong Kong SAR</a:t>
            </a:r>
          </a:p>
        </p:txBody>
      </p:sp>
      <p:sp>
        <p:nvSpPr>
          <p:cNvPr id="47" name="TextBox 46">
            <a:extLst>
              <a:ext uri="{FF2B5EF4-FFF2-40B4-BE49-F238E27FC236}">
                <a16:creationId xmlns:a16="http://schemas.microsoft.com/office/drawing/2014/main" id="{29E5C056-E567-CC40-96CC-E2BF16056C5D}"/>
              </a:ext>
            </a:extLst>
          </p:cNvPr>
          <p:cNvSpPr txBox="1"/>
          <p:nvPr/>
        </p:nvSpPr>
        <p:spPr>
          <a:xfrm rot="5400000">
            <a:off x="1960581" y="6122167"/>
            <a:ext cx="510076" cy="246221"/>
          </a:xfrm>
          <a:prstGeom prst="rect">
            <a:avLst/>
          </a:prstGeom>
          <a:noFill/>
        </p:spPr>
        <p:txBody>
          <a:bodyPr wrap="none" rtlCol="0">
            <a:spAutoFit/>
          </a:bodyPr>
          <a:lstStyle/>
          <a:p>
            <a:r>
              <a:rPr lang="en-US" sz="1000" dirty="0">
                <a:latin typeface="Gill Sans MT" panose="020B0502020104020203" pitchFamily="34" charset="77"/>
              </a:rPr>
              <a:t>Other</a:t>
            </a:r>
          </a:p>
        </p:txBody>
      </p:sp>
      <p:sp>
        <p:nvSpPr>
          <p:cNvPr id="48" name="TextBox 47">
            <a:extLst>
              <a:ext uri="{FF2B5EF4-FFF2-40B4-BE49-F238E27FC236}">
                <a16:creationId xmlns:a16="http://schemas.microsoft.com/office/drawing/2014/main" id="{3B3061F4-CB42-2147-81A9-5F4B1D16FB5C}"/>
              </a:ext>
            </a:extLst>
          </p:cNvPr>
          <p:cNvSpPr txBox="1"/>
          <p:nvPr/>
        </p:nvSpPr>
        <p:spPr>
          <a:xfrm rot="5400000">
            <a:off x="2121466" y="6107872"/>
            <a:ext cx="453970" cy="246221"/>
          </a:xfrm>
          <a:prstGeom prst="rect">
            <a:avLst/>
          </a:prstGeom>
          <a:noFill/>
        </p:spPr>
        <p:txBody>
          <a:bodyPr wrap="none" rtlCol="0">
            <a:spAutoFit/>
          </a:bodyPr>
          <a:lstStyle/>
          <a:p>
            <a:r>
              <a:rPr lang="en-US" sz="1000" dirty="0">
                <a:latin typeface="Gill Sans MT" panose="020B0502020104020203" pitchFamily="34" charset="77"/>
              </a:rPr>
              <a:t>Japan</a:t>
            </a:r>
          </a:p>
        </p:txBody>
      </p:sp>
      <p:sp>
        <p:nvSpPr>
          <p:cNvPr id="49" name="TextBox 48">
            <a:extLst>
              <a:ext uri="{FF2B5EF4-FFF2-40B4-BE49-F238E27FC236}">
                <a16:creationId xmlns:a16="http://schemas.microsoft.com/office/drawing/2014/main" id="{D803FC45-11FE-D948-8EDA-0D15310C3A26}"/>
              </a:ext>
            </a:extLst>
          </p:cNvPr>
          <p:cNvSpPr txBox="1"/>
          <p:nvPr/>
        </p:nvSpPr>
        <p:spPr>
          <a:xfrm rot="5400000">
            <a:off x="2031869" y="6292457"/>
            <a:ext cx="841897" cy="246221"/>
          </a:xfrm>
          <a:prstGeom prst="rect">
            <a:avLst/>
          </a:prstGeom>
          <a:noFill/>
        </p:spPr>
        <p:txBody>
          <a:bodyPr wrap="none" rtlCol="0">
            <a:spAutoFit/>
          </a:bodyPr>
          <a:lstStyle/>
          <a:p>
            <a:r>
              <a:rPr lang="en-US" sz="1000" dirty="0">
                <a:latin typeface="Gill Sans MT" panose="020B0502020104020203" pitchFamily="34" charset="77"/>
              </a:rPr>
              <a:t>South Korea</a:t>
            </a:r>
          </a:p>
        </p:txBody>
      </p:sp>
      <p:sp>
        <p:nvSpPr>
          <p:cNvPr id="50" name="TextBox 49">
            <a:extLst>
              <a:ext uri="{FF2B5EF4-FFF2-40B4-BE49-F238E27FC236}">
                <a16:creationId xmlns:a16="http://schemas.microsoft.com/office/drawing/2014/main" id="{7E13C510-ACCF-C149-A811-60B8D146F4A6}"/>
              </a:ext>
            </a:extLst>
          </p:cNvPr>
          <p:cNvSpPr txBox="1"/>
          <p:nvPr/>
        </p:nvSpPr>
        <p:spPr>
          <a:xfrm rot="5400000">
            <a:off x="2176722" y="6300393"/>
            <a:ext cx="830677" cy="246221"/>
          </a:xfrm>
          <a:prstGeom prst="rect">
            <a:avLst/>
          </a:prstGeom>
          <a:noFill/>
        </p:spPr>
        <p:txBody>
          <a:bodyPr wrap="none" rtlCol="0">
            <a:spAutoFit/>
          </a:bodyPr>
          <a:lstStyle/>
          <a:p>
            <a:r>
              <a:rPr lang="en-US" sz="1000" dirty="0">
                <a:latin typeface="Gill Sans MT" panose="020B0502020104020203" pitchFamily="34" charset="77"/>
              </a:rPr>
              <a:t>Saudi Arabia</a:t>
            </a:r>
          </a:p>
        </p:txBody>
      </p:sp>
      <p:sp>
        <p:nvSpPr>
          <p:cNvPr id="51" name="TextBox 50">
            <a:extLst>
              <a:ext uri="{FF2B5EF4-FFF2-40B4-BE49-F238E27FC236}">
                <a16:creationId xmlns:a16="http://schemas.microsoft.com/office/drawing/2014/main" id="{4AD4444D-7D21-1247-9193-7E9839548379}"/>
              </a:ext>
            </a:extLst>
          </p:cNvPr>
          <p:cNvSpPr txBox="1"/>
          <p:nvPr/>
        </p:nvSpPr>
        <p:spPr>
          <a:xfrm rot="5400000">
            <a:off x="2491779" y="6122167"/>
            <a:ext cx="466794" cy="246221"/>
          </a:xfrm>
          <a:prstGeom prst="rect">
            <a:avLst/>
          </a:prstGeom>
          <a:noFill/>
        </p:spPr>
        <p:txBody>
          <a:bodyPr wrap="none" rtlCol="0">
            <a:spAutoFit/>
          </a:bodyPr>
          <a:lstStyle/>
          <a:p>
            <a:r>
              <a:rPr lang="en-US" sz="1000" dirty="0">
                <a:latin typeface="Gill Sans MT" panose="020B0502020104020203" pitchFamily="34" charset="77"/>
              </a:rPr>
              <a:t>Egypt</a:t>
            </a:r>
          </a:p>
        </p:txBody>
      </p:sp>
      <p:sp>
        <p:nvSpPr>
          <p:cNvPr id="52" name="TextBox 51">
            <a:extLst>
              <a:ext uri="{FF2B5EF4-FFF2-40B4-BE49-F238E27FC236}">
                <a16:creationId xmlns:a16="http://schemas.microsoft.com/office/drawing/2014/main" id="{465D89C7-A27F-224A-BC5E-DE8C6C7201FF}"/>
              </a:ext>
            </a:extLst>
          </p:cNvPr>
          <p:cNvSpPr txBox="1"/>
          <p:nvPr/>
        </p:nvSpPr>
        <p:spPr>
          <a:xfrm rot="5400000">
            <a:off x="2769110" y="6123785"/>
            <a:ext cx="359394" cy="246221"/>
          </a:xfrm>
          <a:prstGeom prst="rect">
            <a:avLst/>
          </a:prstGeom>
          <a:noFill/>
        </p:spPr>
        <p:txBody>
          <a:bodyPr wrap="none" rtlCol="0">
            <a:spAutoFit/>
          </a:bodyPr>
          <a:lstStyle/>
          <a:p>
            <a:r>
              <a:rPr lang="en-US" sz="1000" dirty="0">
                <a:latin typeface="Gill Sans MT" panose="020B0502020104020203" pitchFamily="34" charset="77"/>
              </a:rPr>
              <a:t>UK</a:t>
            </a:r>
          </a:p>
        </p:txBody>
      </p:sp>
      <p:sp>
        <p:nvSpPr>
          <p:cNvPr id="53" name="TextBox 52">
            <a:extLst>
              <a:ext uri="{FF2B5EF4-FFF2-40B4-BE49-F238E27FC236}">
                <a16:creationId xmlns:a16="http://schemas.microsoft.com/office/drawing/2014/main" id="{1D377901-CC8E-6742-B9CE-1A07036AE295}"/>
              </a:ext>
            </a:extLst>
          </p:cNvPr>
          <p:cNvSpPr txBox="1"/>
          <p:nvPr/>
        </p:nvSpPr>
        <p:spPr>
          <a:xfrm rot="5400000">
            <a:off x="3055896" y="6190558"/>
            <a:ext cx="564578" cy="246221"/>
          </a:xfrm>
          <a:prstGeom prst="rect">
            <a:avLst/>
          </a:prstGeom>
          <a:noFill/>
        </p:spPr>
        <p:txBody>
          <a:bodyPr wrap="none" rtlCol="0">
            <a:spAutoFit/>
          </a:bodyPr>
          <a:lstStyle/>
          <a:p>
            <a:r>
              <a:rPr lang="en-US" sz="1000" dirty="0">
                <a:latin typeface="Gill Sans MT" panose="020B0502020104020203" pitchFamily="34" charset="77"/>
              </a:rPr>
              <a:t>Mexico</a:t>
            </a:r>
          </a:p>
        </p:txBody>
      </p:sp>
      <p:sp>
        <p:nvSpPr>
          <p:cNvPr id="54" name="TextBox 53">
            <a:extLst>
              <a:ext uri="{FF2B5EF4-FFF2-40B4-BE49-F238E27FC236}">
                <a16:creationId xmlns:a16="http://schemas.microsoft.com/office/drawing/2014/main" id="{B3FAA000-7515-C841-AF4B-C8AD7DD630BC}"/>
              </a:ext>
            </a:extLst>
          </p:cNvPr>
          <p:cNvSpPr txBox="1"/>
          <p:nvPr/>
        </p:nvSpPr>
        <p:spPr>
          <a:xfrm rot="5400000">
            <a:off x="3227074" y="6190559"/>
            <a:ext cx="548548" cy="246221"/>
          </a:xfrm>
          <a:prstGeom prst="rect">
            <a:avLst/>
          </a:prstGeom>
          <a:noFill/>
        </p:spPr>
        <p:txBody>
          <a:bodyPr wrap="none" rtlCol="0">
            <a:spAutoFit/>
          </a:bodyPr>
          <a:lstStyle/>
          <a:p>
            <a:r>
              <a:rPr lang="en-US" sz="1000" dirty="0">
                <a:latin typeface="Gill Sans MT" panose="020B0502020104020203" pitchFamily="34" charset="77"/>
              </a:rPr>
              <a:t>Algeria</a:t>
            </a:r>
          </a:p>
        </p:txBody>
      </p:sp>
      <p:sp>
        <p:nvSpPr>
          <p:cNvPr id="55" name="TextBox 54">
            <a:extLst>
              <a:ext uri="{FF2B5EF4-FFF2-40B4-BE49-F238E27FC236}">
                <a16:creationId xmlns:a16="http://schemas.microsoft.com/office/drawing/2014/main" id="{3E5CA884-BF2D-294D-9E39-C3A21551977E}"/>
              </a:ext>
            </a:extLst>
          </p:cNvPr>
          <p:cNvSpPr txBox="1"/>
          <p:nvPr/>
        </p:nvSpPr>
        <p:spPr>
          <a:xfrm rot="5400000">
            <a:off x="3108933" y="6300392"/>
            <a:ext cx="1031051" cy="246221"/>
          </a:xfrm>
          <a:prstGeom prst="rect">
            <a:avLst/>
          </a:prstGeom>
          <a:noFill/>
        </p:spPr>
        <p:txBody>
          <a:bodyPr wrap="none" rtlCol="0">
            <a:spAutoFit/>
          </a:bodyPr>
          <a:lstStyle/>
          <a:p>
            <a:r>
              <a:rPr lang="en-US" sz="1000" dirty="0">
                <a:latin typeface="Gill Sans MT" panose="020B0502020104020203" pitchFamily="34" charset="77"/>
              </a:rPr>
              <a:t>Other Americas</a:t>
            </a:r>
          </a:p>
        </p:txBody>
      </p:sp>
      <p:sp>
        <p:nvSpPr>
          <p:cNvPr id="56" name="Rectangle 55">
            <a:extLst>
              <a:ext uri="{FF2B5EF4-FFF2-40B4-BE49-F238E27FC236}">
                <a16:creationId xmlns:a16="http://schemas.microsoft.com/office/drawing/2014/main" id="{DB4B8804-0863-F745-AD52-624E4FA4A4EE}"/>
              </a:ext>
            </a:extLst>
          </p:cNvPr>
          <p:cNvSpPr/>
          <p:nvPr/>
        </p:nvSpPr>
        <p:spPr>
          <a:xfrm>
            <a:off x="3585143" y="1384917"/>
            <a:ext cx="45719" cy="459232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F75203A-8A25-4645-ABBE-4CC71E2122BF}"/>
              </a:ext>
            </a:extLst>
          </p:cNvPr>
          <p:cNvSpPr/>
          <p:nvPr/>
        </p:nvSpPr>
        <p:spPr>
          <a:xfrm>
            <a:off x="3648866" y="2182401"/>
            <a:ext cx="150944" cy="37948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A4CD797C-F209-CA47-ADA1-E7CB80090128}"/>
              </a:ext>
            </a:extLst>
          </p:cNvPr>
          <p:cNvSpPr txBox="1"/>
          <p:nvPr/>
        </p:nvSpPr>
        <p:spPr>
          <a:xfrm rot="5400000">
            <a:off x="3425998" y="6234931"/>
            <a:ext cx="655949" cy="246221"/>
          </a:xfrm>
          <a:prstGeom prst="rect">
            <a:avLst/>
          </a:prstGeom>
          <a:noFill/>
        </p:spPr>
        <p:txBody>
          <a:bodyPr wrap="none" rtlCol="0">
            <a:spAutoFit/>
          </a:bodyPr>
          <a:lstStyle/>
          <a:p>
            <a:r>
              <a:rPr lang="en-US" sz="1000" dirty="0">
                <a:latin typeface="Gill Sans MT" panose="020B0502020104020203" pitchFamily="34" charset="77"/>
              </a:rPr>
              <a:t>Sri Lanka</a:t>
            </a:r>
          </a:p>
        </p:txBody>
      </p:sp>
      <p:sp>
        <p:nvSpPr>
          <p:cNvPr id="59" name="Rectangle 58">
            <a:extLst>
              <a:ext uri="{FF2B5EF4-FFF2-40B4-BE49-F238E27FC236}">
                <a16:creationId xmlns:a16="http://schemas.microsoft.com/office/drawing/2014/main" id="{3D93117D-48B3-274A-A33C-311FFB49EAB9}"/>
              </a:ext>
            </a:extLst>
          </p:cNvPr>
          <p:cNvSpPr/>
          <p:nvPr/>
        </p:nvSpPr>
        <p:spPr>
          <a:xfrm>
            <a:off x="3801142" y="2557833"/>
            <a:ext cx="100206" cy="341907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48F0C55D-B521-7B46-BB7F-32C3E0B531D2}"/>
              </a:ext>
            </a:extLst>
          </p:cNvPr>
          <p:cNvSpPr txBox="1"/>
          <p:nvPr/>
        </p:nvSpPr>
        <p:spPr>
          <a:xfrm rot="5400000">
            <a:off x="3607624" y="6188444"/>
            <a:ext cx="562975" cy="246221"/>
          </a:xfrm>
          <a:prstGeom prst="rect">
            <a:avLst/>
          </a:prstGeom>
          <a:noFill/>
        </p:spPr>
        <p:txBody>
          <a:bodyPr wrap="none" rtlCol="0">
            <a:spAutoFit/>
          </a:bodyPr>
          <a:lstStyle/>
          <a:p>
            <a:r>
              <a:rPr lang="en-US" sz="1000" dirty="0">
                <a:latin typeface="Gill Sans MT" panose="020B0502020104020203" pitchFamily="34" charset="77"/>
              </a:rPr>
              <a:t>Nigeria</a:t>
            </a:r>
          </a:p>
        </p:txBody>
      </p:sp>
      <p:sp>
        <p:nvSpPr>
          <p:cNvPr id="61" name="Rectangle 60">
            <a:extLst>
              <a:ext uri="{FF2B5EF4-FFF2-40B4-BE49-F238E27FC236}">
                <a16:creationId xmlns:a16="http://schemas.microsoft.com/office/drawing/2014/main" id="{23C7C143-7818-D240-A03D-9486FEF3283E}"/>
              </a:ext>
            </a:extLst>
          </p:cNvPr>
          <p:cNvSpPr/>
          <p:nvPr/>
        </p:nvSpPr>
        <p:spPr>
          <a:xfrm>
            <a:off x="3899561" y="2895597"/>
            <a:ext cx="100206" cy="309338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8C226112-CB0B-AF46-9FD4-667A9EFB636A}"/>
              </a:ext>
            </a:extLst>
          </p:cNvPr>
          <p:cNvSpPr txBox="1"/>
          <p:nvPr/>
        </p:nvSpPr>
        <p:spPr>
          <a:xfrm rot="5400000">
            <a:off x="3681033" y="6189871"/>
            <a:ext cx="675185" cy="246221"/>
          </a:xfrm>
          <a:prstGeom prst="rect">
            <a:avLst/>
          </a:prstGeom>
          <a:noFill/>
        </p:spPr>
        <p:txBody>
          <a:bodyPr wrap="none" rtlCol="0">
            <a:spAutoFit/>
          </a:bodyPr>
          <a:lstStyle/>
          <a:p>
            <a:r>
              <a:rPr lang="en-US" sz="1000" dirty="0">
                <a:latin typeface="Gill Sans MT" panose="020B0502020104020203" pitchFamily="34" charset="77"/>
              </a:rPr>
              <a:t>Indonesia</a:t>
            </a:r>
          </a:p>
        </p:txBody>
      </p:sp>
      <p:sp>
        <p:nvSpPr>
          <p:cNvPr id="64" name="Rectangle 63">
            <a:extLst>
              <a:ext uri="{FF2B5EF4-FFF2-40B4-BE49-F238E27FC236}">
                <a16:creationId xmlns:a16="http://schemas.microsoft.com/office/drawing/2014/main" id="{0C58E2C4-FD43-FC4E-8422-377619C1DB76}"/>
              </a:ext>
            </a:extLst>
          </p:cNvPr>
          <p:cNvSpPr/>
          <p:nvPr/>
        </p:nvSpPr>
        <p:spPr>
          <a:xfrm>
            <a:off x="3990147" y="3109789"/>
            <a:ext cx="100206" cy="288045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A1D47DE-A556-0045-9C5E-184881353BA3}"/>
              </a:ext>
            </a:extLst>
          </p:cNvPr>
          <p:cNvSpPr/>
          <p:nvPr/>
        </p:nvSpPr>
        <p:spPr>
          <a:xfrm>
            <a:off x="4101024" y="3265631"/>
            <a:ext cx="869040" cy="27246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AB1347E6-9828-2141-85D9-7A77BC544428}"/>
              </a:ext>
            </a:extLst>
          </p:cNvPr>
          <p:cNvSpPr txBox="1"/>
          <p:nvPr/>
        </p:nvSpPr>
        <p:spPr>
          <a:xfrm rot="5400000">
            <a:off x="4108900" y="6179182"/>
            <a:ext cx="779381" cy="400110"/>
          </a:xfrm>
          <a:prstGeom prst="rect">
            <a:avLst/>
          </a:prstGeom>
          <a:noFill/>
        </p:spPr>
        <p:txBody>
          <a:bodyPr wrap="none" rtlCol="0">
            <a:spAutoFit/>
          </a:bodyPr>
          <a:lstStyle/>
          <a:p>
            <a:pPr algn="ctr"/>
            <a:r>
              <a:rPr lang="en-US" sz="1000" dirty="0">
                <a:latin typeface="Gill Sans MT" panose="020B0502020104020203" pitchFamily="34" charset="77"/>
              </a:rPr>
              <a:t>Other </a:t>
            </a:r>
          </a:p>
          <a:p>
            <a:pPr algn="ctr"/>
            <a:r>
              <a:rPr lang="en-US" sz="1000" dirty="0">
                <a:latin typeface="Gill Sans MT" panose="020B0502020104020203" pitchFamily="34" charset="77"/>
              </a:rPr>
              <a:t>NA/ME/CA</a:t>
            </a:r>
          </a:p>
        </p:txBody>
      </p:sp>
      <p:sp>
        <p:nvSpPr>
          <p:cNvPr id="67" name="Rectangle 66">
            <a:extLst>
              <a:ext uri="{FF2B5EF4-FFF2-40B4-BE49-F238E27FC236}">
                <a16:creationId xmlns:a16="http://schemas.microsoft.com/office/drawing/2014/main" id="{43A1A74A-5073-B94A-8C48-C4C732D8FF13}"/>
              </a:ext>
            </a:extLst>
          </p:cNvPr>
          <p:cNvSpPr/>
          <p:nvPr/>
        </p:nvSpPr>
        <p:spPr>
          <a:xfrm>
            <a:off x="4977703" y="2182401"/>
            <a:ext cx="238581" cy="379484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4ACC87DE-445B-684F-834C-DFC8EE3F042C}"/>
              </a:ext>
            </a:extLst>
          </p:cNvPr>
          <p:cNvSpPr txBox="1"/>
          <p:nvPr/>
        </p:nvSpPr>
        <p:spPr>
          <a:xfrm rot="5400000">
            <a:off x="4791460" y="6212489"/>
            <a:ext cx="611065" cy="246221"/>
          </a:xfrm>
          <a:prstGeom prst="rect">
            <a:avLst/>
          </a:prstGeom>
          <a:noFill/>
        </p:spPr>
        <p:txBody>
          <a:bodyPr wrap="none" rtlCol="0">
            <a:spAutoFit/>
          </a:bodyPr>
          <a:lstStyle/>
          <a:p>
            <a:r>
              <a:rPr lang="en-US" sz="1000" dirty="0">
                <a:latin typeface="Gill Sans MT" panose="020B0502020104020203" pitchFamily="34" charset="77"/>
              </a:rPr>
              <a:t>Malaysia</a:t>
            </a:r>
          </a:p>
        </p:txBody>
      </p:sp>
      <p:sp>
        <p:nvSpPr>
          <p:cNvPr id="69" name="Rectangle 68">
            <a:extLst>
              <a:ext uri="{FF2B5EF4-FFF2-40B4-BE49-F238E27FC236}">
                <a16:creationId xmlns:a16="http://schemas.microsoft.com/office/drawing/2014/main" id="{55CF2950-B94A-0346-BF0F-BCAFDA1A5086}"/>
              </a:ext>
            </a:extLst>
          </p:cNvPr>
          <p:cNvSpPr/>
          <p:nvPr/>
        </p:nvSpPr>
        <p:spPr>
          <a:xfrm>
            <a:off x="5223923" y="2572135"/>
            <a:ext cx="100206" cy="341907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0635FC66-2EC0-F244-A9A7-E259FCBB7BAC}"/>
              </a:ext>
            </a:extLst>
          </p:cNvPr>
          <p:cNvSpPr txBox="1"/>
          <p:nvPr/>
        </p:nvSpPr>
        <p:spPr>
          <a:xfrm rot="5400000">
            <a:off x="4897159" y="6275469"/>
            <a:ext cx="753732" cy="246221"/>
          </a:xfrm>
          <a:prstGeom prst="rect">
            <a:avLst/>
          </a:prstGeom>
          <a:noFill/>
        </p:spPr>
        <p:txBody>
          <a:bodyPr wrap="none" rtlCol="0">
            <a:spAutoFit/>
          </a:bodyPr>
          <a:lstStyle/>
          <a:p>
            <a:r>
              <a:rPr lang="en-US" sz="1000" dirty="0">
                <a:latin typeface="Gill Sans MT" panose="020B0502020104020203" pitchFamily="34" charset="77"/>
              </a:rPr>
              <a:t>Bangladesh</a:t>
            </a:r>
          </a:p>
        </p:txBody>
      </p:sp>
      <p:sp>
        <p:nvSpPr>
          <p:cNvPr id="71" name="Rectangle 70">
            <a:extLst>
              <a:ext uri="{FF2B5EF4-FFF2-40B4-BE49-F238E27FC236}">
                <a16:creationId xmlns:a16="http://schemas.microsoft.com/office/drawing/2014/main" id="{5299EB83-0E60-6A43-9994-6A1C7A30B41D}"/>
              </a:ext>
            </a:extLst>
          </p:cNvPr>
          <p:cNvSpPr/>
          <p:nvPr/>
        </p:nvSpPr>
        <p:spPr>
          <a:xfrm>
            <a:off x="5323868" y="2798019"/>
            <a:ext cx="99594" cy="3181074"/>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6B212332-6686-B441-A329-38C2F01EE19A}"/>
              </a:ext>
            </a:extLst>
          </p:cNvPr>
          <p:cNvSpPr txBox="1"/>
          <p:nvPr/>
        </p:nvSpPr>
        <p:spPr>
          <a:xfrm rot="5400000">
            <a:off x="5018015" y="6277420"/>
            <a:ext cx="857927" cy="246221"/>
          </a:xfrm>
          <a:prstGeom prst="rect">
            <a:avLst/>
          </a:prstGeom>
          <a:noFill/>
        </p:spPr>
        <p:txBody>
          <a:bodyPr wrap="none" rtlCol="0">
            <a:spAutoFit/>
          </a:bodyPr>
          <a:lstStyle/>
          <a:p>
            <a:r>
              <a:rPr lang="en-US" sz="1000" dirty="0">
                <a:latin typeface="Gill Sans MT" panose="020B0502020104020203" pitchFamily="34" charset="77"/>
              </a:rPr>
              <a:t>Other S Asia</a:t>
            </a:r>
          </a:p>
        </p:txBody>
      </p:sp>
      <p:sp>
        <p:nvSpPr>
          <p:cNvPr id="73" name="Rectangle 72">
            <a:extLst>
              <a:ext uri="{FF2B5EF4-FFF2-40B4-BE49-F238E27FC236}">
                <a16:creationId xmlns:a16="http://schemas.microsoft.com/office/drawing/2014/main" id="{1EAC5788-4915-104E-8196-C25485F13DEE}"/>
              </a:ext>
            </a:extLst>
          </p:cNvPr>
          <p:cNvSpPr/>
          <p:nvPr/>
        </p:nvSpPr>
        <p:spPr>
          <a:xfrm>
            <a:off x="5424075" y="2883862"/>
            <a:ext cx="622344" cy="3093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370AD413-1D44-C34F-8A96-BB0544B3C9B4}"/>
              </a:ext>
            </a:extLst>
          </p:cNvPr>
          <p:cNvSpPr txBox="1"/>
          <p:nvPr/>
        </p:nvSpPr>
        <p:spPr>
          <a:xfrm rot="5400000">
            <a:off x="5348419" y="6163023"/>
            <a:ext cx="886781" cy="553998"/>
          </a:xfrm>
          <a:prstGeom prst="rect">
            <a:avLst/>
          </a:prstGeom>
          <a:noFill/>
        </p:spPr>
        <p:txBody>
          <a:bodyPr wrap="none" rtlCol="0">
            <a:spAutoFit/>
          </a:bodyPr>
          <a:lstStyle/>
          <a:p>
            <a:r>
              <a:rPr lang="en-US" sz="1000" dirty="0">
                <a:latin typeface="Gill Sans MT" panose="020B0502020104020203" pitchFamily="34" charset="77"/>
              </a:rPr>
              <a:t>Other E/S</a:t>
            </a:r>
          </a:p>
          <a:p>
            <a:r>
              <a:rPr lang="en-US" sz="1000" dirty="0">
                <a:latin typeface="Gill Sans MT" panose="020B0502020104020203" pitchFamily="34" charset="77"/>
              </a:rPr>
              <a:t>E Asia/</a:t>
            </a:r>
          </a:p>
          <a:p>
            <a:r>
              <a:rPr lang="en-US" sz="1000" dirty="0">
                <a:latin typeface="Gill Sans MT" panose="020B0502020104020203" pitchFamily="34" charset="77"/>
              </a:rPr>
              <a:t>Pacific Islands</a:t>
            </a:r>
          </a:p>
        </p:txBody>
      </p:sp>
      <p:sp>
        <p:nvSpPr>
          <p:cNvPr id="75" name="Rectangle 74">
            <a:extLst>
              <a:ext uri="{FF2B5EF4-FFF2-40B4-BE49-F238E27FC236}">
                <a16:creationId xmlns:a16="http://schemas.microsoft.com/office/drawing/2014/main" id="{1E6F9FEA-FF12-274C-87C2-A811EF89C03A}"/>
              </a:ext>
            </a:extLst>
          </p:cNvPr>
          <p:cNvSpPr/>
          <p:nvPr/>
        </p:nvSpPr>
        <p:spPr>
          <a:xfrm>
            <a:off x="6046418" y="2798019"/>
            <a:ext cx="246221" cy="319211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F0FF1C64-0BDC-6F46-B2BB-09B2E36BC6C1}"/>
              </a:ext>
            </a:extLst>
          </p:cNvPr>
          <p:cNvSpPr txBox="1"/>
          <p:nvPr/>
        </p:nvSpPr>
        <p:spPr>
          <a:xfrm rot="5400000">
            <a:off x="5956970" y="6116836"/>
            <a:ext cx="425116" cy="246221"/>
          </a:xfrm>
          <a:prstGeom prst="rect">
            <a:avLst/>
          </a:prstGeom>
          <a:noFill/>
        </p:spPr>
        <p:txBody>
          <a:bodyPr wrap="none" rtlCol="0">
            <a:spAutoFit/>
          </a:bodyPr>
          <a:lstStyle/>
          <a:p>
            <a:r>
              <a:rPr lang="en-US" sz="1000" dirty="0">
                <a:latin typeface="Gill Sans MT" panose="020B0502020104020203" pitchFamily="34" charset="77"/>
              </a:rPr>
              <a:t>UAE</a:t>
            </a:r>
          </a:p>
        </p:txBody>
      </p:sp>
      <p:sp>
        <p:nvSpPr>
          <p:cNvPr id="77" name="Rectangle 76">
            <a:extLst>
              <a:ext uri="{FF2B5EF4-FFF2-40B4-BE49-F238E27FC236}">
                <a16:creationId xmlns:a16="http://schemas.microsoft.com/office/drawing/2014/main" id="{5B0D3265-1423-7844-B9EF-DB3824B02080}"/>
              </a:ext>
            </a:extLst>
          </p:cNvPr>
          <p:cNvSpPr/>
          <p:nvPr/>
        </p:nvSpPr>
        <p:spPr>
          <a:xfrm>
            <a:off x="6293971" y="1828804"/>
            <a:ext cx="99594" cy="414844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142E43B2-9FC6-394D-8DD0-5426DE834C21}"/>
              </a:ext>
            </a:extLst>
          </p:cNvPr>
          <p:cNvSpPr/>
          <p:nvPr/>
        </p:nvSpPr>
        <p:spPr>
          <a:xfrm>
            <a:off x="6394177" y="1741134"/>
            <a:ext cx="53875" cy="42361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74F3A8C7-CF19-2849-9DF2-15EDED079CDF}"/>
              </a:ext>
            </a:extLst>
          </p:cNvPr>
          <p:cNvSpPr txBox="1"/>
          <p:nvPr/>
        </p:nvSpPr>
        <p:spPr>
          <a:xfrm rot="5400000">
            <a:off x="5976329" y="6257553"/>
            <a:ext cx="732893" cy="246221"/>
          </a:xfrm>
          <a:prstGeom prst="rect">
            <a:avLst/>
          </a:prstGeom>
          <a:noFill/>
        </p:spPr>
        <p:txBody>
          <a:bodyPr wrap="none" rtlCol="0">
            <a:spAutoFit/>
          </a:bodyPr>
          <a:lstStyle/>
          <a:p>
            <a:r>
              <a:rPr lang="en-US" sz="1000" dirty="0">
                <a:latin typeface="Gill Sans MT" panose="020B0502020104020203" pitchFamily="34" charset="77"/>
              </a:rPr>
              <a:t>Philippines</a:t>
            </a:r>
          </a:p>
        </p:txBody>
      </p:sp>
      <p:sp>
        <p:nvSpPr>
          <p:cNvPr id="80" name="TextBox 79">
            <a:extLst>
              <a:ext uri="{FF2B5EF4-FFF2-40B4-BE49-F238E27FC236}">
                <a16:creationId xmlns:a16="http://schemas.microsoft.com/office/drawing/2014/main" id="{11A1063D-8B00-C94F-A3E3-CB6D6D5A1F50}"/>
              </a:ext>
            </a:extLst>
          </p:cNvPr>
          <p:cNvSpPr txBox="1"/>
          <p:nvPr/>
        </p:nvSpPr>
        <p:spPr>
          <a:xfrm rot="5400000">
            <a:off x="6119476" y="6231082"/>
            <a:ext cx="692818" cy="246221"/>
          </a:xfrm>
          <a:prstGeom prst="rect">
            <a:avLst/>
          </a:prstGeom>
          <a:noFill/>
        </p:spPr>
        <p:txBody>
          <a:bodyPr wrap="none" rtlCol="0">
            <a:spAutoFit/>
          </a:bodyPr>
          <a:lstStyle/>
          <a:p>
            <a:r>
              <a:rPr lang="en-US" sz="1000" dirty="0">
                <a:latin typeface="Gill Sans MT" panose="020B0502020104020203" pitchFamily="34" charset="77"/>
              </a:rPr>
              <a:t>Singapore</a:t>
            </a:r>
          </a:p>
        </p:txBody>
      </p:sp>
      <p:sp>
        <p:nvSpPr>
          <p:cNvPr id="81" name="Rectangle 80">
            <a:extLst>
              <a:ext uri="{FF2B5EF4-FFF2-40B4-BE49-F238E27FC236}">
                <a16:creationId xmlns:a16="http://schemas.microsoft.com/office/drawing/2014/main" id="{4C7DEB4E-03FE-DB40-908E-AA8ED8F530F0}"/>
              </a:ext>
            </a:extLst>
          </p:cNvPr>
          <p:cNvSpPr/>
          <p:nvPr/>
        </p:nvSpPr>
        <p:spPr>
          <a:xfrm>
            <a:off x="6462491" y="2899913"/>
            <a:ext cx="601181" cy="3093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09433424-142B-C64C-B39B-2E77C965F10F}"/>
              </a:ext>
            </a:extLst>
          </p:cNvPr>
          <p:cNvSpPr txBox="1"/>
          <p:nvPr/>
        </p:nvSpPr>
        <p:spPr>
          <a:xfrm rot="5400000">
            <a:off x="6394416" y="6195540"/>
            <a:ext cx="612252" cy="246221"/>
          </a:xfrm>
          <a:prstGeom prst="rect">
            <a:avLst/>
          </a:prstGeom>
          <a:noFill/>
        </p:spPr>
        <p:txBody>
          <a:bodyPr wrap="square" rtlCol="0">
            <a:spAutoFit/>
          </a:bodyPr>
          <a:lstStyle/>
          <a:p>
            <a:r>
              <a:rPr lang="en-US" sz="1000" dirty="0">
                <a:latin typeface="Gill Sans MT" panose="020B0502020104020203" pitchFamily="34" charset="77"/>
              </a:rPr>
              <a:t>China</a:t>
            </a:r>
          </a:p>
        </p:txBody>
      </p:sp>
      <p:sp>
        <p:nvSpPr>
          <p:cNvPr id="83" name="Rectangle 82">
            <a:extLst>
              <a:ext uri="{FF2B5EF4-FFF2-40B4-BE49-F238E27FC236}">
                <a16:creationId xmlns:a16="http://schemas.microsoft.com/office/drawing/2014/main" id="{9814853A-6BBE-8649-87A6-F7724C11DD52}"/>
              </a:ext>
            </a:extLst>
          </p:cNvPr>
          <p:cNvSpPr/>
          <p:nvPr/>
        </p:nvSpPr>
        <p:spPr>
          <a:xfrm>
            <a:off x="7078111" y="3701212"/>
            <a:ext cx="837827" cy="2281607"/>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1E55C56E-01B4-194B-8F5E-9AC75BA4B52C}"/>
              </a:ext>
            </a:extLst>
          </p:cNvPr>
          <p:cNvSpPr txBox="1"/>
          <p:nvPr/>
        </p:nvSpPr>
        <p:spPr>
          <a:xfrm rot="5400000">
            <a:off x="7154314" y="6211896"/>
            <a:ext cx="612252" cy="246221"/>
          </a:xfrm>
          <a:prstGeom prst="rect">
            <a:avLst/>
          </a:prstGeom>
          <a:noFill/>
        </p:spPr>
        <p:txBody>
          <a:bodyPr wrap="square" rtlCol="0">
            <a:spAutoFit/>
          </a:bodyPr>
          <a:lstStyle/>
          <a:p>
            <a:r>
              <a:rPr lang="en-US" sz="1000" dirty="0">
                <a:latin typeface="Gill Sans MT" panose="020B0502020104020203" pitchFamily="34" charset="77"/>
              </a:rPr>
              <a:t>France</a:t>
            </a:r>
          </a:p>
        </p:txBody>
      </p:sp>
      <p:sp>
        <p:nvSpPr>
          <p:cNvPr id="85" name="Rectangle 84">
            <a:extLst>
              <a:ext uri="{FF2B5EF4-FFF2-40B4-BE49-F238E27FC236}">
                <a16:creationId xmlns:a16="http://schemas.microsoft.com/office/drawing/2014/main" id="{50321052-4176-0D4D-BB01-6F53088DE3E6}"/>
              </a:ext>
            </a:extLst>
          </p:cNvPr>
          <p:cNvSpPr/>
          <p:nvPr/>
        </p:nvSpPr>
        <p:spPr>
          <a:xfrm>
            <a:off x="7926969" y="3505491"/>
            <a:ext cx="418914" cy="247759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DB56510F-35B2-3144-9FE7-434D0BDDA613}"/>
              </a:ext>
            </a:extLst>
          </p:cNvPr>
          <p:cNvSpPr txBox="1"/>
          <p:nvPr/>
        </p:nvSpPr>
        <p:spPr>
          <a:xfrm rot="5400000">
            <a:off x="7696919" y="6229132"/>
            <a:ext cx="800613" cy="400110"/>
          </a:xfrm>
          <a:prstGeom prst="rect">
            <a:avLst/>
          </a:prstGeom>
          <a:noFill/>
        </p:spPr>
        <p:txBody>
          <a:bodyPr wrap="square" rtlCol="0">
            <a:spAutoFit/>
          </a:bodyPr>
          <a:lstStyle/>
          <a:p>
            <a:r>
              <a:rPr lang="en-US" sz="1000" dirty="0">
                <a:latin typeface="Gill Sans MT" panose="020B0502020104020203" pitchFamily="34" charset="77"/>
              </a:rPr>
              <a:t>Other SS Africa</a:t>
            </a:r>
          </a:p>
        </p:txBody>
      </p:sp>
      <p:sp>
        <p:nvSpPr>
          <p:cNvPr id="87" name="Rectangle 86">
            <a:extLst>
              <a:ext uri="{FF2B5EF4-FFF2-40B4-BE49-F238E27FC236}">
                <a16:creationId xmlns:a16="http://schemas.microsoft.com/office/drawing/2014/main" id="{811F3F81-A9B3-CD44-9A55-3B4225DB696C}"/>
              </a:ext>
            </a:extLst>
          </p:cNvPr>
          <p:cNvSpPr/>
          <p:nvPr/>
        </p:nvSpPr>
        <p:spPr>
          <a:xfrm>
            <a:off x="8347843" y="3507267"/>
            <a:ext cx="192736" cy="247759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84E8DCE2-BE32-FC4F-BE98-6D995A47E966}"/>
              </a:ext>
            </a:extLst>
          </p:cNvPr>
          <p:cNvSpPr txBox="1"/>
          <p:nvPr/>
        </p:nvSpPr>
        <p:spPr>
          <a:xfrm rot="5400000">
            <a:off x="8058307" y="6294490"/>
            <a:ext cx="800613" cy="246221"/>
          </a:xfrm>
          <a:prstGeom prst="rect">
            <a:avLst/>
          </a:prstGeom>
          <a:noFill/>
        </p:spPr>
        <p:txBody>
          <a:bodyPr wrap="square" rtlCol="0">
            <a:spAutoFit/>
          </a:bodyPr>
          <a:lstStyle/>
          <a:p>
            <a:r>
              <a:rPr lang="en-US" sz="1000" dirty="0">
                <a:latin typeface="Gill Sans MT" panose="020B0502020104020203" pitchFamily="34" charset="77"/>
              </a:rPr>
              <a:t>Russia</a:t>
            </a:r>
          </a:p>
        </p:txBody>
      </p:sp>
      <p:sp>
        <p:nvSpPr>
          <p:cNvPr id="90" name="Rectangle 89">
            <a:extLst>
              <a:ext uri="{FF2B5EF4-FFF2-40B4-BE49-F238E27FC236}">
                <a16:creationId xmlns:a16="http://schemas.microsoft.com/office/drawing/2014/main" id="{61F078EE-7AD6-6C4F-B2C2-F34A1FEACCD6}"/>
              </a:ext>
            </a:extLst>
          </p:cNvPr>
          <p:cNvSpPr/>
          <p:nvPr/>
        </p:nvSpPr>
        <p:spPr>
          <a:xfrm>
            <a:off x="8544091" y="4837977"/>
            <a:ext cx="1512509" cy="11448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5AFB333D-39AE-FD41-9579-28F6E3221131}"/>
              </a:ext>
            </a:extLst>
          </p:cNvPr>
          <p:cNvSpPr/>
          <p:nvPr/>
        </p:nvSpPr>
        <p:spPr>
          <a:xfrm>
            <a:off x="10056601" y="4338116"/>
            <a:ext cx="837828" cy="164725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B244395F-94C1-C748-8ECE-9FCA70C4F4F6}"/>
              </a:ext>
            </a:extLst>
          </p:cNvPr>
          <p:cNvSpPr/>
          <p:nvPr/>
        </p:nvSpPr>
        <p:spPr>
          <a:xfrm>
            <a:off x="10894429" y="4839391"/>
            <a:ext cx="431905" cy="114484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973CB6FB-AB6C-4344-9E88-78AD351AAAD0}"/>
              </a:ext>
            </a:extLst>
          </p:cNvPr>
          <p:cNvSpPr/>
          <p:nvPr/>
        </p:nvSpPr>
        <p:spPr>
          <a:xfrm>
            <a:off x="11326334" y="5263212"/>
            <a:ext cx="303525" cy="72633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A2C6A038-7548-3C44-9DFF-B5D372FA5824}"/>
              </a:ext>
            </a:extLst>
          </p:cNvPr>
          <p:cNvSpPr txBox="1"/>
          <p:nvPr/>
        </p:nvSpPr>
        <p:spPr>
          <a:xfrm rot="5400000">
            <a:off x="8810472" y="6360511"/>
            <a:ext cx="979746" cy="246221"/>
          </a:xfrm>
          <a:prstGeom prst="rect">
            <a:avLst/>
          </a:prstGeom>
          <a:noFill/>
        </p:spPr>
        <p:txBody>
          <a:bodyPr wrap="square" rtlCol="0">
            <a:spAutoFit/>
          </a:bodyPr>
          <a:lstStyle/>
          <a:p>
            <a:r>
              <a:rPr lang="en-US" sz="1000" dirty="0">
                <a:latin typeface="Gill Sans MT" panose="020B0502020104020203" pitchFamily="34" charset="77"/>
              </a:rPr>
              <a:t>Other Europe</a:t>
            </a:r>
          </a:p>
        </p:txBody>
      </p:sp>
      <p:sp>
        <p:nvSpPr>
          <p:cNvPr id="95" name="TextBox 94">
            <a:extLst>
              <a:ext uri="{FF2B5EF4-FFF2-40B4-BE49-F238E27FC236}">
                <a16:creationId xmlns:a16="http://schemas.microsoft.com/office/drawing/2014/main" id="{CF52F0CB-2E1B-0843-87A6-04A884EED998}"/>
              </a:ext>
            </a:extLst>
          </p:cNvPr>
          <p:cNvSpPr txBox="1"/>
          <p:nvPr/>
        </p:nvSpPr>
        <p:spPr>
          <a:xfrm rot="5400000">
            <a:off x="10126351" y="6272576"/>
            <a:ext cx="800613" cy="246221"/>
          </a:xfrm>
          <a:prstGeom prst="rect">
            <a:avLst/>
          </a:prstGeom>
          <a:noFill/>
        </p:spPr>
        <p:txBody>
          <a:bodyPr wrap="square" rtlCol="0">
            <a:spAutoFit/>
          </a:bodyPr>
          <a:lstStyle/>
          <a:p>
            <a:r>
              <a:rPr lang="en-US" sz="1000" dirty="0">
                <a:latin typeface="Gill Sans MT" panose="020B0502020104020203" pitchFamily="34" charset="77"/>
              </a:rPr>
              <a:t>Germany</a:t>
            </a:r>
          </a:p>
        </p:txBody>
      </p:sp>
      <p:sp>
        <p:nvSpPr>
          <p:cNvPr id="96" name="TextBox 95">
            <a:extLst>
              <a:ext uri="{FF2B5EF4-FFF2-40B4-BE49-F238E27FC236}">
                <a16:creationId xmlns:a16="http://schemas.microsoft.com/office/drawing/2014/main" id="{6FDD51D2-5E74-5C4F-8678-C9D07D027329}"/>
              </a:ext>
            </a:extLst>
          </p:cNvPr>
          <p:cNvSpPr txBox="1"/>
          <p:nvPr/>
        </p:nvSpPr>
        <p:spPr>
          <a:xfrm rot="5400000">
            <a:off x="10620506" y="6384610"/>
            <a:ext cx="979749" cy="246221"/>
          </a:xfrm>
          <a:prstGeom prst="rect">
            <a:avLst/>
          </a:prstGeom>
          <a:noFill/>
        </p:spPr>
        <p:txBody>
          <a:bodyPr wrap="square" rtlCol="0">
            <a:spAutoFit/>
          </a:bodyPr>
          <a:lstStyle/>
          <a:p>
            <a:r>
              <a:rPr lang="en-US" sz="1000" dirty="0">
                <a:latin typeface="Gill Sans MT" panose="020B0502020104020203" pitchFamily="34" charset="77"/>
              </a:rPr>
              <a:t>New Zealand</a:t>
            </a:r>
          </a:p>
        </p:txBody>
      </p:sp>
      <p:sp>
        <p:nvSpPr>
          <p:cNvPr id="97" name="Rectangle 96">
            <a:extLst>
              <a:ext uri="{FF2B5EF4-FFF2-40B4-BE49-F238E27FC236}">
                <a16:creationId xmlns:a16="http://schemas.microsoft.com/office/drawing/2014/main" id="{C29E6AEC-29D5-2740-A74B-FD22C95EBE02}"/>
              </a:ext>
            </a:extLst>
          </p:cNvPr>
          <p:cNvSpPr/>
          <p:nvPr/>
        </p:nvSpPr>
        <p:spPr>
          <a:xfrm>
            <a:off x="11622718" y="5009799"/>
            <a:ext cx="303525" cy="97974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D6CFED25-E43B-204B-B12B-6DBBBC9CCB7F}"/>
              </a:ext>
            </a:extLst>
          </p:cNvPr>
          <p:cNvSpPr txBox="1"/>
          <p:nvPr/>
        </p:nvSpPr>
        <p:spPr>
          <a:xfrm rot="5400000">
            <a:off x="11011369" y="6388106"/>
            <a:ext cx="979749" cy="246221"/>
          </a:xfrm>
          <a:prstGeom prst="rect">
            <a:avLst/>
          </a:prstGeom>
          <a:noFill/>
        </p:spPr>
        <p:txBody>
          <a:bodyPr wrap="square" rtlCol="0">
            <a:spAutoFit/>
          </a:bodyPr>
          <a:lstStyle/>
          <a:p>
            <a:r>
              <a:rPr lang="en-US" sz="1000" dirty="0">
                <a:latin typeface="Gill Sans MT" panose="020B0502020104020203" pitchFamily="34" charset="77"/>
              </a:rPr>
              <a:t>Netherlands</a:t>
            </a:r>
          </a:p>
        </p:txBody>
      </p:sp>
      <p:sp>
        <p:nvSpPr>
          <p:cNvPr id="99" name="TextBox 98">
            <a:extLst>
              <a:ext uri="{FF2B5EF4-FFF2-40B4-BE49-F238E27FC236}">
                <a16:creationId xmlns:a16="http://schemas.microsoft.com/office/drawing/2014/main" id="{6EEE4D74-665A-224E-A8E6-7531EA2B5E85}"/>
              </a:ext>
            </a:extLst>
          </p:cNvPr>
          <p:cNvSpPr txBox="1"/>
          <p:nvPr/>
        </p:nvSpPr>
        <p:spPr>
          <a:xfrm rot="5400000">
            <a:off x="11323385" y="6400386"/>
            <a:ext cx="979749" cy="246221"/>
          </a:xfrm>
          <a:prstGeom prst="rect">
            <a:avLst/>
          </a:prstGeom>
          <a:noFill/>
        </p:spPr>
        <p:txBody>
          <a:bodyPr wrap="square" rtlCol="0">
            <a:spAutoFit/>
          </a:bodyPr>
          <a:lstStyle/>
          <a:p>
            <a:r>
              <a:rPr lang="en-US" sz="1000" dirty="0">
                <a:latin typeface="Gill Sans MT" panose="020B0502020104020203" pitchFamily="34" charset="77"/>
              </a:rPr>
              <a:t>Italy</a:t>
            </a:r>
          </a:p>
        </p:txBody>
      </p:sp>
      <p:sp>
        <p:nvSpPr>
          <p:cNvPr id="100" name="TextBox 99">
            <a:extLst>
              <a:ext uri="{FF2B5EF4-FFF2-40B4-BE49-F238E27FC236}">
                <a16:creationId xmlns:a16="http://schemas.microsoft.com/office/drawing/2014/main" id="{BBA0E0FA-82D0-B949-B25E-409DA53882D5}"/>
              </a:ext>
            </a:extLst>
          </p:cNvPr>
          <p:cNvSpPr txBox="1"/>
          <p:nvPr/>
        </p:nvSpPr>
        <p:spPr>
          <a:xfrm>
            <a:off x="619188" y="1228638"/>
            <a:ext cx="856242" cy="1200329"/>
          </a:xfrm>
          <a:prstGeom prst="rect">
            <a:avLst/>
          </a:prstGeom>
          <a:noFill/>
        </p:spPr>
        <p:txBody>
          <a:bodyPr wrap="square" rtlCol="0">
            <a:spAutoFit/>
          </a:bodyPr>
          <a:lstStyle/>
          <a:p>
            <a:r>
              <a:rPr lang="en-US" sz="1200" dirty="0">
                <a:latin typeface="Gill Sans MT" panose="020B0502020104020203" pitchFamily="34" charset="77"/>
              </a:rPr>
              <a:t>Average </a:t>
            </a:r>
          </a:p>
          <a:p>
            <a:r>
              <a:rPr lang="en-US" sz="1200" dirty="0">
                <a:latin typeface="Gill Sans MT" panose="020B0502020104020203" pitchFamily="34" charset="77"/>
              </a:rPr>
              <a:t>Import Value</a:t>
            </a:r>
          </a:p>
          <a:p>
            <a:r>
              <a:rPr lang="en-US" sz="1200" dirty="0">
                <a:latin typeface="Gill Sans MT" panose="020B0502020104020203" pitchFamily="34" charset="77"/>
              </a:rPr>
              <a:t>Per KG</a:t>
            </a:r>
          </a:p>
          <a:p>
            <a:r>
              <a:rPr lang="en-US" sz="1200" dirty="0">
                <a:latin typeface="Gill Sans MT" panose="020B0502020104020203" pitchFamily="34" charset="77"/>
              </a:rPr>
              <a:t>US$/ kg</a:t>
            </a:r>
          </a:p>
          <a:p>
            <a:r>
              <a:rPr lang="en-US" sz="1200" dirty="0">
                <a:latin typeface="Gill Sans MT" panose="020B0502020104020203" pitchFamily="34" charset="77"/>
              </a:rPr>
              <a:t>2015</a:t>
            </a:r>
          </a:p>
        </p:txBody>
      </p:sp>
      <p:sp>
        <p:nvSpPr>
          <p:cNvPr id="101" name="TextBox 100">
            <a:extLst>
              <a:ext uri="{FF2B5EF4-FFF2-40B4-BE49-F238E27FC236}">
                <a16:creationId xmlns:a16="http://schemas.microsoft.com/office/drawing/2014/main" id="{2CD7837D-DC07-8748-AA5F-BD75B0003B3A}"/>
              </a:ext>
            </a:extLst>
          </p:cNvPr>
          <p:cNvSpPr txBox="1"/>
          <p:nvPr/>
        </p:nvSpPr>
        <p:spPr>
          <a:xfrm rot="5400000">
            <a:off x="11312789" y="4965463"/>
            <a:ext cx="979749" cy="246221"/>
          </a:xfrm>
          <a:prstGeom prst="rect">
            <a:avLst/>
          </a:prstGeom>
          <a:noFill/>
        </p:spPr>
        <p:txBody>
          <a:bodyPr wrap="square" rtlCol="0">
            <a:spAutoFit/>
          </a:bodyPr>
          <a:lstStyle/>
          <a:p>
            <a:r>
              <a:rPr lang="en-US" sz="1000" dirty="0">
                <a:latin typeface="Gill Sans MT" panose="020B0502020104020203" pitchFamily="34" charset="77"/>
              </a:rPr>
              <a:t>$1.19</a:t>
            </a:r>
          </a:p>
        </p:txBody>
      </p:sp>
      <p:sp>
        <p:nvSpPr>
          <p:cNvPr id="102" name="TextBox 101">
            <a:extLst>
              <a:ext uri="{FF2B5EF4-FFF2-40B4-BE49-F238E27FC236}">
                <a16:creationId xmlns:a16="http://schemas.microsoft.com/office/drawing/2014/main" id="{59CDB6CD-3671-E047-A520-A5F9C2B106FF}"/>
              </a:ext>
            </a:extLst>
          </p:cNvPr>
          <p:cNvSpPr txBox="1"/>
          <p:nvPr/>
        </p:nvSpPr>
        <p:spPr>
          <a:xfrm rot="5400000">
            <a:off x="10988221" y="5169694"/>
            <a:ext cx="979749" cy="246221"/>
          </a:xfrm>
          <a:prstGeom prst="rect">
            <a:avLst/>
          </a:prstGeom>
          <a:noFill/>
        </p:spPr>
        <p:txBody>
          <a:bodyPr wrap="square" rtlCol="0">
            <a:spAutoFit/>
          </a:bodyPr>
          <a:lstStyle/>
          <a:p>
            <a:r>
              <a:rPr lang="en-US" sz="1000" dirty="0">
                <a:latin typeface="Gill Sans MT" panose="020B0502020104020203" pitchFamily="34" charset="77"/>
              </a:rPr>
              <a:t>$1.38</a:t>
            </a:r>
          </a:p>
        </p:txBody>
      </p:sp>
      <p:sp>
        <p:nvSpPr>
          <p:cNvPr id="103" name="TextBox 102">
            <a:extLst>
              <a:ext uri="{FF2B5EF4-FFF2-40B4-BE49-F238E27FC236}">
                <a16:creationId xmlns:a16="http://schemas.microsoft.com/office/drawing/2014/main" id="{6215031C-006A-5B4B-A843-EFAF72A22E50}"/>
              </a:ext>
            </a:extLst>
          </p:cNvPr>
          <p:cNvSpPr txBox="1"/>
          <p:nvPr/>
        </p:nvSpPr>
        <p:spPr>
          <a:xfrm rot="5400000">
            <a:off x="10629285" y="4755320"/>
            <a:ext cx="979749" cy="246221"/>
          </a:xfrm>
          <a:prstGeom prst="rect">
            <a:avLst/>
          </a:prstGeom>
          <a:noFill/>
        </p:spPr>
        <p:txBody>
          <a:bodyPr wrap="square" rtlCol="0">
            <a:spAutoFit/>
          </a:bodyPr>
          <a:lstStyle/>
          <a:p>
            <a:r>
              <a:rPr lang="en-US" sz="1000" dirty="0">
                <a:latin typeface="Gill Sans MT" panose="020B0502020104020203" pitchFamily="34" charset="77"/>
              </a:rPr>
              <a:t>$1.58</a:t>
            </a:r>
          </a:p>
        </p:txBody>
      </p:sp>
      <p:sp>
        <p:nvSpPr>
          <p:cNvPr id="104" name="TextBox 103">
            <a:extLst>
              <a:ext uri="{FF2B5EF4-FFF2-40B4-BE49-F238E27FC236}">
                <a16:creationId xmlns:a16="http://schemas.microsoft.com/office/drawing/2014/main" id="{5986E70A-70F2-904A-85D0-CD5F01890BF9}"/>
              </a:ext>
            </a:extLst>
          </p:cNvPr>
          <p:cNvSpPr txBox="1"/>
          <p:nvPr/>
        </p:nvSpPr>
        <p:spPr>
          <a:xfrm rot="5400000">
            <a:off x="10062802" y="4265445"/>
            <a:ext cx="979749" cy="246221"/>
          </a:xfrm>
          <a:prstGeom prst="rect">
            <a:avLst/>
          </a:prstGeom>
          <a:noFill/>
        </p:spPr>
        <p:txBody>
          <a:bodyPr wrap="square" rtlCol="0">
            <a:spAutoFit/>
          </a:bodyPr>
          <a:lstStyle/>
          <a:p>
            <a:r>
              <a:rPr lang="en-US" sz="1000" dirty="0">
                <a:latin typeface="Gill Sans MT" panose="020B0502020104020203" pitchFamily="34" charset="77"/>
              </a:rPr>
              <a:t>$1.60</a:t>
            </a:r>
          </a:p>
        </p:txBody>
      </p:sp>
      <p:sp>
        <p:nvSpPr>
          <p:cNvPr id="105" name="TextBox 104">
            <a:extLst>
              <a:ext uri="{FF2B5EF4-FFF2-40B4-BE49-F238E27FC236}">
                <a16:creationId xmlns:a16="http://schemas.microsoft.com/office/drawing/2014/main" id="{33CAFA4B-C7CF-B343-8919-B8857CD4FA1A}"/>
              </a:ext>
            </a:extLst>
          </p:cNvPr>
          <p:cNvSpPr txBox="1"/>
          <p:nvPr/>
        </p:nvSpPr>
        <p:spPr>
          <a:xfrm rot="5400000">
            <a:off x="8822034" y="4758243"/>
            <a:ext cx="979749" cy="246221"/>
          </a:xfrm>
          <a:prstGeom prst="rect">
            <a:avLst/>
          </a:prstGeom>
          <a:noFill/>
        </p:spPr>
        <p:txBody>
          <a:bodyPr wrap="square" rtlCol="0">
            <a:spAutoFit/>
          </a:bodyPr>
          <a:lstStyle/>
          <a:p>
            <a:r>
              <a:rPr lang="en-US" sz="1000" dirty="0">
                <a:latin typeface="Gill Sans MT" panose="020B0502020104020203" pitchFamily="34" charset="77"/>
              </a:rPr>
              <a:t>$1.79</a:t>
            </a:r>
          </a:p>
        </p:txBody>
      </p:sp>
      <p:sp>
        <p:nvSpPr>
          <p:cNvPr id="106" name="TextBox 105">
            <a:extLst>
              <a:ext uri="{FF2B5EF4-FFF2-40B4-BE49-F238E27FC236}">
                <a16:creationId xmlns:a16="http://schemas.microsoft.com/office/drawing/2014/main" id="{FFA1366E-8724-0046-B203-4FB9AC2432AE}"/>
              </a:ext>
            </a:extLst>
          </p:cNvPr>
          <p:cNvSpPr txBox="1"/>
          <p:nvPr/>
        </p:nvSpPr>
        <p:spPr>
          <a:xfrm rot="5400000">
            <a:off x="7992694" y="3440908"/>
            <a:ext cx="979749" cy="246221"/>
          </a:xfrm>
          <a:prstGeom prst="rect">
            <a:avLst/>
          </a:prstGeom>
          <a:noFill/>
        </p:spPr>
        <p:txBody>
          <a:bodyPr wrap="square" rtlCol="0">
            <a:spAutoFit/>
          </a:bodyPr>
          <a:lstStyle/>
          <a:p>
            <a:r>
              <a:rPr lang="en-US" sz="1000" dirty="0">
                <a:latin typeface="Gill Sans MT" panose="020B0502020104020203" pitchFamily="34" charset="77"/>
              </a:rPr>
              <a:t>$1.91</a:t>
            </a:r>
          </a:p>
        </p:txBody>
      </p:sp>
      <p:sp>
        <p:nvSpPr>
          <p:cNvPr id="107" name="TextBox 106">
            <a:extLst>
              <a:ext uri="{FF2B5EF4-FFF2-40B4-BE49-F238E27FC236}">
                <a16:creationId xmlns:a16="http://schemas.microsoft.com/office/drawing/2014/main" id="{3F33D611-9350-9444-9A8E-B3569D72D12E}"/>
              </a:ext>
            </a:extLst>
          </p:cNvPr>
          <p:cNvSpPr txBox="1"/>
          <p:nvPr/>
        </p:nvSpPr>
        <p:spPr>
          <a:xfrm rot="5400000">
            <a:off x="7642016" y="3439124"/>
            <a:ext cx="979749" cy="246221"/>
          </a:xfrm>
          <a:prstGeom prst="rect">
            <a:avLst/>
          </a:prstGeom>
          <a:noFill/>
        </p:spPr>
        <p:txBody>
          <a:bodyPr wrap="square" rtlCol="0">
            <a:spAutoFit/>
          </a:bodyPr>
          <a:lstStyle/>
          <a:p>
            <a:r>
              <a:rPr lang="en-US" sz="1000" dirty="0">
                <a:latin typeface="Gill Sans MT" panose="020B0502020104020203" pitchFamily="34" charset="77"/>
              </a:rPr>
              <a:t>$1.93</a:t>
            </a:r>
          </a:p>
        </p:txBody>
      </p:sp>
      <p:sp>
        <p:nvSpPr>
          <p:cNvPr id="108" name="TextBox 107">
            <a:extLst>
              <a:ext uri="{FF2B5EF4-FFF2-40B4-BE49-F238E27FC236}">
                <a16:creationId xmlns:a16="http://schemas.microsoft.com/office/drawing/2014/main" id="{5B726E36-28F4-D84D-9CD2-2E74E8E64DB8}"/>
              </a:ext>
            </a:extLst>
          </p:cNvPr>
          <p:cNvSpPr txBox="1"/>
          <p:nvPr/>
        </p:nvSpPr>
        <p:spPr>
          <a:xfrm rot="5400000">
            <a:off x="7071553" y="3632395"/>
            <a:ext cx="979749" cy="246221"/>
          </a:xfrm>
          <a:prstGeom prst="rect">
            <a:avLst/>
          </a:prstGeom>
          <a:noFill/>
        </p:spPr>
        <p:txBody>
          <a:bodyPr wrap="square" rtlCol="0">
            <a:spAutoFit/>
          </a:bodyPr>
          <a:lstStyle/>
          <a:p>
            <a:r>
              <a:rPr lang="en-US" sz="1000" dirty="0">
                <a:latin typeface="Gill Sans MT" panose="020B0502020104020203" pitchFamily="34" charset="77"/>
              </a:rPr>
              <a:t>$2.02</a:t>
            </a:r>
          </a:p>
        </p:txBody>
      </p:sp>
      <p:sp>
        <p:nvSpPr>
          <p:cNvPr id="109" name="TextBox 108">
            <a:extLst>
              <a:ext uri="{FF2B5EF4-FFF2-40B4-BE49-F238E27FC236}">
                <a16:creationId xmlns:a16="http://schemas.microsoft.com/office/drawing/2014/main" id="{1B4BC582-615B-174C-925E-27F63263D30A}"/>
              </a:ext>
            </a:extLst>
          </p:cNvPr>
          <p:cNvSpPr txBox="1"/>
          <p:nvPr/>
        </p:nvSpPr>
        <p:spPr>
          <a:xfrm rot="5400000">
            <a:off x="6272457" y="2846880"/>
            <a:ext cx="979749" cy="246221"/>
          </a:xfrm>
          <a:prstGeom prst="rect">
            <a:avLst/>
          </a:prstGeom>
          <a:noFill/>
        </p:spPr>
        <p:txBody>
          <a:bodyPr wrap="square" rtlCol="0">
            <a:spAutoFit/>
          </a:bodyPr>
          <a:lstStyle/>
          <a:p>
            <a:r>
              <a:rPr lang="en-US" sz="1000" dirty="0">
                <a:latin typeface="Gill Sans MT" panose="020B0502020104020203" pitchFamily="34" charset="77"/>
              </a:rPr>
              <a:t>$2.04</a:t>
            </a:r>
          </a:p>
        </p:txBody>
      </p:sp>
      <p:sp>
        <p:nvSpPr>
          <p:cNvPr id="110" name="TextBox 109">
            <a:extLst>
              <a:ext uri="{FF2B5EF4-FFF2-40B4-BE49-F238E27FC236}">
                <a16:creationId xmlns:a16="http://schemas.microsoft.com/office/drawing/2014/main" id="{A5AA8470-8650-BF41-A325-86ABBE8A1367}"/>
              </a:ext>
            </a:extLst>
          </p:cNvPr>
          <p:cNvSpPr txBox="1"/>
          <p:nvPr/>
        </p:nvSpPr>
        <p:spPr>
          <a:xfrm rot="5400000">
            <a:off x="5958177" y="1693595"/>
            <a:ext cx="979749" cy="246221"/>
          </a:xfrm>
          <a:prstGeom prst="rect">
            <a:avLst/>
          </a:prstGeom>
          <a:noFill/>
        </p:spPr>
        <p:txBody>
          <a:bodyPr wrap="square" rtlCol="0">
            <a:spAutoFit/>
          </a:bodyPr>
          <a:lstStyle/>
          <a:p>
            <a:r>
              <a:rPr lang="en-US" sz="1000" dirty="0">
                <a:latin typeface="Gill Sans MT" panose="020B0502020104020203" pitchFamily="34" charset="77"/>
              </a:rPr>
              <a:t>$2.13</a:t>
            </a:r>
          </a:p>
        </p:txBody>
      </p:sp>
      <p:sp>
        <p:nvSpPr>
          <p:cNvPr id="111" name="TextBox 110">
            <a:extLst>
              <a:ext uri="{FF2B5EF4-FFF2-40B4-BE49-F238E27FC236}">
                <a16:creationId xmlns:a16="http://schemas.microsoft.com/office/drawing/2014/main" id="{CEDAFAFE-90D3-844D-999C-AC30B5F5286D}"/>
              </a:ext>
            </a:extLst>
          </p:cNvPr>
          <p:cNvSpPr txBox="1"/>
          <p:nvPr/>
        </p:nvSpPr>
        <p:spPr>
          <a:xfrm rot="5400000">
            <a:off x="5833425" y="1782362"/>
            <a:ext cx="979749" cy="246221"/>
          </a:xfrm>
          <a:prstGeom prst="rect">
            <a:avLst/>
          </a:prstGeom>
          <a:noFill/>
        </p:spPr>
        <p:txBody>
          <a:bodyPr wrap="square" rtlCol="0">
            <a:spAutoFit/>
          </a:bodyPr>
          <a:lstStyle/>
          <a:p>
            <a:r>
              <a:rPr lang="en-US" sz="1000" dirty="0">
                <a:latin typeface="Gill Sans MT" panose="020B0502020104020203" pitchFamily="34" charset="77"/>
              </a:rPr>
              <a:t>$2.14</a:t>
            </a:r>
          </a:p>
        </p:txBody>
      </p:sp>
      <p:sp>
        <p:nvSpPr>
          <p:cNvPr id="112" name="TextBox 111">
            <a:extLst>
              <a:ext uri="{FF2B5EF4-FFF2-40B4-BE49-F238E27FC236}">
                <a16:creationId xmlns:a16="http://schemas.microsoft.com/office/drawing/2014/main" id="{3D755495-DF44-7847-9BA5-6BD060512B76}"/>
              </a:ext>
            </a:extLst>
          </p:cNvPr>
          <p:cNvSpPr txBox="1"/>
          <p:nvPr/>
        </p:nvSpPr>
        <p:spPr>
          <a:xfrm rot="5400000">
            <a:off x="5680986" y="2733875"/>
            <a:ext cx="979749" cy="246221"/>
          </a:xfrm>
          <a:prstGeom prst="rect">
            <a:avLst/>
          </a:prstGeom>
          <a:noFill/>
        </p:spPr>
        <p:txBody>
          <a:bodyPr wrap="square" rtlCol="0">
            <a:spAutoFit/>
          </a:bodyPr>
          <a:lstStyle/>
          <a:p>
            <a:r>
              <a:rPr lang="en-US" sz="1000" dirty="0">
                <a:latin typeface="Gill Sans MT" panose="020B0502020104020203" pitchFamily="34" charset="77"/>
              </a:rPr>
              <a:t>$2.20</a:t>
            </a:r>
          </a:p>
        </p:txBody>
      </p:sp>
      <p:sp>
        <p:nvSpPr>
          <p:cNvPr id="113" name="TextBox 112">
            <a:extLst>
              <a:ext uri="{FF2B5EF4-FFF2-40B4-BE49-F238E27FC236}">
                <a16:creationId xmlns:a16="http://schemas.microsoft.com/office/drawing/2014/main" id="{07862802-8753-E64A-A5FC-1EFB9A5F2D62}"/>
              </a:ext>
            </a:extLst>
          </p:cNvPr>
          <p:cNvSpPr txBox="1"/>
          <p:nvPr/>
        </p:nvSpPr>
        <p:spPr>
          <a:xfrm rot="5400000">
            <a:off x="5293793" y="2834952"/>
            <a:ext cx="979749" cy="246221"/>
          </a:xfrm>
          <a:prstGeom prst="rect">
            <a:avLst/>
          </a:prstGeom>
          <a:noFill/>
        </p:spPr>
        <p:txBody>
          <a:bodyPr wrap="square" rtlCol="0">
            <a:spAutoFit/>
          </a:bodyPr>
          <a:lstStyle/>
          <a:p>
            <a:r>
              <a:rPr lang="en-US" sz="1000" dirty="0">
                <a:latin typeface="Gill Sans MT" panose="020B0502020104020203" pitchFamily="34" charset="77"/>
              </a:rPr>
              <a:t>$2.21</a:t>
            </a:r>
          </a:p>
        </p:txBody>
      </p:sp>
      <p:sp>
        <p:nvSpPr>
          <p:cNvPr id="114" name="TextBox 113">
            <a:extLst>
              <a:ext uri="{FF2B5EF4-FFF2-40B4-BE49-F238E27FC236}">
                <a16:creationId xmlns:a16="http://schemas.microsoft.com/office/drawing/2014/main" id="{73F20196-2A33-854E-AB3A-1D3DE897F3D2}"/>
              </a:ext>
            </a:extLst>
          </p:cNvPr>
          <p:cNvSpPr txBox="1"/>
          <p:nvPr/>
        </p:nvSpPr>
        <p:spPr>
          <a:xfrm rot="5400000">
            <a:off x="4918654" y="2733874"/>
            <a:ext cx="979749" cy="246221"/>
          </a:xfrm>
          <a:prstGeom prst="rect">
            <a:avLst/>
          </a:prstGeom>
          <a:noFill/>
        </p:spPr>
        <p:txBody>
          <a:bodyPr wrap="square" rtlCol="0">
            <a:spAutoFit/>
          </a:bodyPr>
          <a:lstStyle/>
          <a:p>
            <a:r>
              <a:rPr lang="en-US" sz="1000" dirty="0">
                <a:latin typeface="Gill Sans MT" panose="020B0502020104020203" pitchFamily="34" charset="77"/>
              </a:rPr>
              <a:t>$2.30</a:t>
            </a:r>
          </a:p>
        </p:txBody>
      </p:sp>
      <p:sp>
        <p:nvSpPr>
          <p:cNvPr id="115" name="TextBox 114">
            <a:extLst>
              <a:ext uri="{FF2B5EF4-FFF2-40B4-BE49-F238E27FC236}">
                <a16:creationId xmlns:a16="http://schemas.microsoft.com/office/drawing/2014/main" id="{191F28C9-9AD8-F444-9955-18A5FF2C16C5}"/>
              </a:ext>
            </a:extLst>
          </p:cNvPr>
          <p:cNvSpPr txBox="1"/>
          <p:nvPr/>
        </p:nvSpPr>
        <p:spPr>
          <a:xfrm rot="5400000">
            <a:off x="4806466" y="2443600"/>
            <a:ext cx="979749" cy="246221"/>
          </a:xfrm>
          <a:prstGeom prst="rect">
            <a:avLst/>
          </a:prstGeom>
          <a:noFill/>
        </p:spPr>
        <p:txBody>
          <a:bodyPr wrap="square" rtlCol="0">
            <a:spAutoFit/>
          </a:bodyPr>
          <a:lstStyle/>
          <a:p>
            <a:r>
              <a:rPr lang="en-US" sz="1000" dirty="0">
                <a:latin typeface="Gill Sans MT" panose="020B0502020104020203" pitchFamily="34" charset="77"/>
              </a:rPr>
              <a:t>$2.34</a:t>
            </a:r>
          </a:p>
        </p:txBody>
      </p:sp>
      <p:sp>
        <p:nvSpPr>
          <p:cNvPr id="116" name="TextBox 115">
            <a:extLst>
              <a:ext uri="{FF2B5EF4-FFF2-40B4-BE49-F238E27FC236}">
                <a16:creationId xmlns:a16="http://schemas.microsoft.com/office/drawing/2014/main" id="{CC5262AE-2A09-494F-8390-3BF9F1BF911E}"/>
              </a:ext>
            </a:extLst>
          </p:cNvPr>
          <p:cNvSpPr txBox="1"/>
          <p:nvPr/>
        </p:nvSpPr>
        <p:spPr>
          <a:xfrm rot="5400000">
            <a:off x="4643386" y="2103368"/>
            <a:ext cx="979749" cy="246221"/>
          </a:xfrm>
          <a:prstGeom prst="rect">
            <a:avLst/>
          </a:prstGeom>
          <a:noFill/>
        </p:spPr>
        <p:txBody>
          <a:bodyPr wrap="square" rtlCol="0">
            <a:spAutoFit/>
          </a:bodyPr>
          <a:lstStyle/>
          <a:p>
            <a:r>
              <a:rPr lang="en-US" sz="1000" dirty="0">
                <a:latin typeface="Gill Sans MT" panose="020B0502020104020203" pitchFamily="34" charset="77"/>
              </a:rPr>
              <a:t>$2.35</a:t>
            </a:r>
          </a:p>
        </p:txBody>
      </p:sp>
      <p:sp>
        <p:nvSpPr>
          <p:cNvPr id="117" name="TextBox 116">
            <a:extLst>
              <a:ext uri="{FF2B5EF4-FFF2-40B4-BE49-F238E27FC236}">
                <a16:creationId xmlns:a16="http://schemas.microsoft.com/office/drawing/2014/main" id="{B73B96ED-7099-8549-979D-62B97F1A8273}"/>
              </a:ext>
            </a:extLst>
          </p:cNvPr>
          <p:cNvSpPr txBox="1"/>
          <p:nvPr/>
        </p:nvSpPr>
        <p:spPr>
          <a:xfrm rot="5400000">
            <a:off x="4067946" y="3200171"/>
            <a:ext cx="979749" cy="246221"/>
          </a:xfrm>
          <a:prstGeom prst="rect">
            <a:avLst/>
          </a:prstGeom>
          <a:noFill/>
        </p:spPr>
        <p:txBody>
          <a:bodyPr wrap="square" rtlCol="0">
            <a:spAutoFit/>
          </a:bodyPr>
          <a:lstStyle/>
          <a:p>
            <a:r>
              <a:rPr lang="en-US" sz="1000" dirty="0">
                <a:latin typeface="Gill Sans MT" panose="020B0502020104020203" pitchFamily="34" charset="77"/>
              </a:rPr>
              <a:t>$2.37</a:t>
            </a:r>
          </a:p>
        </p:txBody>
      </p:sp>
      <p:sp>
        <p:nvSpPr>
          <p:cNvPr id="118" name="TextBox 117">
            <a:extLst>
              <a:ext uri="{FF2B5EF4-FFF2-40B4-BE49-F238E27FC236}">
                <a16:creationId xmlns:a16="http://schemas.microsoft.com/office/drawing/2014/main" id="{2C02B754-B12B-384A-8BEE-5F086EB51519}"/>
              </a:ext>
            </a:extLst>
          </p:cNvPr>
          <p:cNvSpPr txBox="1"/>
          <p:nvPr/>
        </p:nvSpPr>
        <p:spPr>
          <a:xfrm rot="5400000">
            <a:off x="3603521" y="2998200"/>
            <a:ext cx="979749" cy="246221"/>
          </a:xfrm>
          <a:prstGeom prst="rect">
            <a:avLst/>
          </a:prstGeom>
          <a:noFill/>
        </p:spPr>
        <p:txBody>
          <a:bodyPr wrap="square" rtlCol="0">
            <a:spAutoFit/>
          </a:bodyPr>
          <a:lstStyle/>
          <a:p>
            <a:r>
              <a:rPr lang="en-US" sz="1000" dirty="0">
                <a:latin typeface="Gill Sans MT" panose="020B0502020104020203" pitchFamily="34" charset="77"/>
              </a:rPr>
              <a:t>$2.43</a:t>
            </a:r>
          </a:p>
        </p:txBody>
      </p:sp>
      <p:sp>
        <p:nvSpPr>
          <p:cNvPr id="119" name="TextBox 118">
            <a:extLst>
              <a:ext uri="{FF2B5EF4-FFF2-40B4-BE49-F238E27FC236}">
                <a16:creationId xmlns:a16="http://schemas.microsoft.com/office/drawing/2014/main" id="{C8575EF7-EBE8-6740-8D81-C5BF37EF77CE}"/>
              </a:ext>
            </a:extLst>
          </p:cNvPr>
          <p:cNvSpPr txBox="1"/>
          <p:nvPr/>
        </p:nvSpPr>
        <p:spPr>
          <a:xfrm rot="5400000">
            <a:off x="3404950" y="2494617"/>
            <a:ext cx="979749" cy="246221"/>
          </a:xfrm>
          <a:prstGeom prst="rect">
            <a:avLst/>
          </a:prstGeom>
          <a:noFill/>
        </p:spPr>
        <p:txBody>
          <a:bodyPr wrap="square" rtlCol="0">
            <a:spAutoFit/>
          </a:bodyPr>
          <a:lstStyle/>
          <a:p>
            <a:r>
              <a:rPr lang="en-US" sz="1000" dirty="0">
                <a:latin typeface="Gill Sans MT" panose="020B0502020104020203" pitchFamily="34" charset="77"/>
              </a:rPr>
              <a:t>$2.34</a:t>
            </a:r>
          </a:p>
        </p:txBody>
      </p:sp>
      <p:sp>
        <p:nvSpPr>
          <p:cNvPr id="120" name="TextBox 119">
            <a:extLst>
              <a:ext uri="{FF2B5EF4-FFF2-40B4-BE49-F238E27FC236}">
                <a16:creationId xmlns:a16="http://schemas.microsoft.com/office/drawing/2014/main" id="{95B48E85-55C6-9043-AF70-27EE4CA12125}"/>
              </a:ext>
            </a:extLst>
          </p:cNvPr>
          <p:cNvSpPr txBox="1"/>
          <p:nvPr/>
        </p:nvSpPr>
        <p:spPr>
          <a:xfrm rot="5400000">
            <a:off x="3254359" y="2106444"/>
            <a:ext cx="979749" cy="246221"/>
          </a:xfrm>
          <a:prstGeom prst="rect">
            <a:avLst/>
          </a:prstGeom>
          <a:noFill/>
        </p:spPr>
        <p:txBody>
          <a:bodyPr wrap="square" rtlCol="0">
            <a:spAutoFit/>
          </a:bodyPr>
          <a:lstStyle/>
          <a:p>
            <a:r>
              <a:rPr lang="en-US" sz="1000" dirty="0">
                <a:latin typeface="Gill Sans MT" panose="020B0502020104020203" pitchFamily="34" charset="77"/>
              </a:rPr>
              <a:t>$2.56</a:t>
            </a:r>
          </a:p>
        </p:txBody>
      </p:sp>
      <p:sp>
        <p:nvSpPr>
          <p:cNvPr id="121" name="TextBox 120">
            <a:extLst>
              <a:ext uri="{FF2B5EF4-FFF2-40B4-BE49-F238E27FC236}">
                <a16:creationId xmlns:a16="http://schemas.microsoft.com/office/drawing/2014/main" id="{93C32D50-52B9-5745-8260-9C0A4CD09A1B}"/>
              </a:ext>
            </a:extLst>
          </p:cNvPr>
          <p:cNvSpPr txBox="1"/>
          <p:nvPr/>
        </p:nvSpPr>
        <p:spPr>
          <a:xfrm rot="5400000">
            <a:off x="3128952" y="1292487"/>
            <a:ext cx="979749" cy="246221"/>
          </a:xfrm>
          <a:prstGeom prst="rect">
            <a:avLst/>
          </a:prstGeom>
          <a:noFill/>
        </p:spPr>
        <p:txBody>
          <a:bodyPr wrap="square" rtlCol="0">
            <a:spAutoFit/>
          </a:bodyPr>
          <a:lstStyle/>
          <a:p>
            <a:r>
              <a:rPr lang="en-US" sz="1000" dirty="0">
                <a:latin typeface="Gill Sans MT" panose="020B0502020104020203" pitchFamily="34" charset="77"/>
              </a:rPr>
              <a:t>$2.58</a:t>
            </a:r>
          </a:p>
        </p:txBody>
      </p:sp>
      <p:sp>
        <p:nvSpPr>
          <p:cNvPr id="122" name="TextBox 121">
            <a:extLst>
              <a:ext uri="{FF2B5EF4-FFF2-40B4-BE49-F238E27FC236}">
                <a16:creationId xmlns:a16="http://schemas.microsoft.com/office/drawing/2014/main" id="{75D24F5A-0654-7346-AE03-2D287BD8A3CC}"/>
              </a:ext>
            </a:extLst>
          </p:cNvPr>
          <p:cNvSpPr txBox="1"/>
          <p:nvPr/>
        </p:nvSpPr>
        <p:spPr>
          <a:xfrm rot="5400000">
            <a:off x="3026879" y="1758234"/>
            <a:ext cx="979749" cy="246221"/>
          </a:xfrm>
          <a:prstGeom prst="rect">
            <a:avLst/>
          </a:prstGeom>
          <a:noFill/>
        </p:spPr>
        <p:txBody>
          <a:bodyPr wrap="square" rtlCol="0">
            <a:spAutoFit/>
          </a:bodyPr>
          <a:lstStyle/>
          <a:p>
            <a:r>
              <a:rPr lang="en-US" sz="1000" dirty="0">
                <a:latin typeface="Gill Sans MT" panose="020B0502020104020203" pitchFamily="34" charset="77"/>
              </a:rPr>
              <a:t>$2.63</a:t>
            </a:r>
          </a:p>
        </p:txBody>
      </p:sp>
      <p:sp>
        <p:nvSpPr>
          <p:cNvPr id="123" name="TextBox 122">
            <a:extLst>
              <a:ext uri="{FF2B5EF4-FFF2-40B4-BE49-F238E27FC236}">
                <a16:creationId xmlns:a16="http://schemas.microsoft.com/office/drawing/2014/main" id="{A0B9E502-804F-2F4A-A946-6BAAA2CFD3EB}"/>
              </a:ext>
            </a:extLst>
          </p:cNvPr>
          <p:cNvSpPr txBox="1"/>
          <p:nvPr/>
        </p:nvSpPr>
        <p:spPr>
          <a:xfrm rot="5400000">
            <a:off x="2952782" y="2280541"/>
            <a:ext cx="979749" cy="246221"/>
          </a:xfrm>
          <a:prstGeom prst="rect">
            <a:avLst/>
          </a:prstGeom>
          <a:noFill/>
        </p:spPr>
        <p:txBody>
          <a:bodyPr wrap="square" rtlCol="0">
            <a:spAutoFit/>
          </a:bodyPr>
          <a:lstStyle/>
          <a:p>
            <a:r>
              <a:rPr lang="en-US" sz="1000" dirty="0">
                <a:latin typeface="Gill Sans MT" panose="020B0502020104020203" pitchFamily="34" charset="77"/>
              </a:rPr>
              <a:t>$2.65</a:t>
            </a:r>
          </a:p>
        </p:txBody>
      </p:sp>
      <p:sp>
        <p:nvSpPr>
          <p:cNvPr id="124" name="TextBox 123">
            <a:extLst>
              <a:ext uri="{FF2B5EF4-FFF2-40B4-BE49-F238E27FC236}">
                <a16:creationId xmlns:a16="http://schemas.microsoft.com/office/drawing/2014/main" id="{4B14E99E-090C-6A4C-8F05-5DA9976C4AAE}"/>
              </a:ext>
            </a:extLst>
          </p:cNvPr>
          <p:cNvSpPr txBox="1"/>
          <p:nvPr/>
        </p:nvSpPr>
        <p:spPr>
          <a:xfrm rot="5400000">
            <a:off x="2865315" y="2807079"/>
            <a:ext cx="979749" cy="246221"/>
          </a:xfrm>
          <a:prstGeom prst="rect">
            <a:avLst/>
          </a:prstGeom>
          <a:noFill/>
        </p:spPr>
        <p:txBody>
          <a:bodyPr wrap="square" rtlCol="0">
            <a:spAutoFit/>
          </a:bodyPr>
          <a:lstStyle/>
          <a:p>
            <a:r>
              <a:rPr lang="en-US" sz="1000" dirty="0">
                <a:latin typeface="Gill Sans MT" panose="020B0502020104020203" pitchFamily="34" charset="77"/>
              </a:rPr>
              <a:t>$2.79</a:t>
            </a:r>
          </a:p>
        </p:txBody>
      </p:sp>
      <p:sp>
        <p:nvSpPr>
          <p:cNvPr id="125" name="TextBox 124">
            <a:extLst>
              <a:ext uri="{FF2B5EF4-FFF2-40B4-BE49-F238E27FC236}">
                <a16:creationId xmlns:a16="http://schemas.microsoft.com/office/drawing/2014/main" id="{9CD91DDF-F709-6543-ACD1-1C3C1472D2B3}"/>
              </a:ext>
            </a:extLst>
          </p:cNvPr>
          <p:cNvSpPr txBox="1"/>
          <p:nvPr/>
        </p:nvSpPr>
        <p:spPr>
          <a:xfrm rot="5400000">
            <a:off x="2551066" y="2758657"/>
            <a:ext cx="979749" cy="246221"/>
          </a:xfrm>
          <a:prstGeom prst="rect">
            <a:avLst/>
          </a:prstGeom>
          <a:noFill/>
        </p:spPr>
        <p:txBody>
          <a:bodyPr wrap="square" rtlCol="0">
            <a:spAutoFit/>
          </a:bodyPr>
          <a:lstStyle/>
          <a:p>
            <a:r>
              <a:rPr lang="en-US" sz="1000" dirty="0">
                <a:latin typeface="Gill Sans MT" panose="020B0502020104020203" pitchFamily="34" charset="77"/>
              </a:rPr>
              <a:t>$3.22</a:t>
            </a:r>
          </a:p>
        </p:txBody>
      </p:sp>
      <p:sp>
        <p:nvSpPr>
          <p:cNvPr id="126" name="TextBox 125">
            <a:extLst>
              <a:ext uri="{FF2B5EF4-FFF2-40B4-BE49-F238E27FC236}">
                <a16:creationId xmlns:a16="http://schemas.microsoft.com/office/drawing/2014/main" id="{1CC98045-C375-3945-BD4A-3A2385D9DC94}"/>
              </a:ext>
            </a:extLst>
          </p:cNvPr>
          <p:cNvSpPr txBox="1"/>
          <p:nvPr/>
        </p:nvSpPr>
        <p:spPr>
          <a:xfrm rot="5400000">
            <a:off x="2213374" y="3576154"/>
            <a:ext cx="979749" cy="246221"/>
          </a:xfrm>
          <a:prstGeom prst="rect">
            <a:avLst/>
          </a:prstGeom>
          <a:noFill/>
        </p:spPr>
        <p:txBody>
          <a:bodyPr wrap="square" rtlCol="0">
            <a:spAutoFit/>
          </a:bodyPr>
          <a:lstStyle/>
          <a:p>
            <a:r>
              <a:rPr lang="en-US" sz="1000" dirty="0">
                <a:latin typeface="Gill Sans MT" panose="020B0502020104020203" pitchFamily="34" charset="77"/>
              </a:rPr>
              <a:t>$2.02</a:t>
            </a:r>
          </a:p>
        </p:txBody>
      </p:sp>
      <p:sp>
        <p:nvSpPr>
          <p:cNvPr id="127" name="TextBox 126">
            <a:extLst>
              <a:ext uri="{FF2B5EF4-FFF2-40B4-BE49-F238E27FC236}">
                <a16:creationId xmlns:a16="http://schemas.microsoft.com/office/drawing/2014/main" id="{A9D02291-E2EB-864C-B0FD-4E417B2C31E5}"/>
              </a:ext>
            </a:extLst>
          </p:cNvPr>
          <p:cNvSpPr txBox="1"/>
          <p:nvPr/>
        </p:nvSpPr>
        <p:spPr>
          <a:xfrm rot="5400000">
            <a:off x="2102186" y="2509402"/>
            <a:ext cx="979749" cy="246221"/>
          </a:xfrm>
          <a:prstGeom prst="rect">
            <a:avLst/>
          </a:prstGeom>
          <a:noFill/>
        </p:spPr>
        <p:txBody>
          <a:bodyPr wrap="square" rtlCol="0">
            <a:spAutoFit/>
          </a:bodyPr>
          <a:lstStyle/>
          <a:p>
            <a:r>
              <a:rPr lang="en-US" sz="1000" dirty="0">
                <a:latin typeface="Gill Sans MT" panose="020B0502020104020203" pitchFamily="34" charset="77"/>
              </a:rPr>
              <a:t>$3.28</a:t>
            </a:r>
          </a:p>
        </p:txBody>
      </p:sp>
      <p:sp>
        <p:nvSpPr>
          <p:cNvPr id="128" name="TextBox 127">
            <a:extLst>
              <a:ext uri="{FF2B5EF4-FFF2-40B4-BE49-F238E27FC236}">
                <a16:creationId xmlns:a16="http://schemas.microsoft.com/office/drawing/2014/main" id="{BD6885B0-3BC0-7C4D-9A79-373B0442B37D}"/>
              </a:ext>
            </a:extLst>
          </p:cNvPr>
          <p:cNvSpPr txBox="1"/>
          <p:nvPr/>
        </p:nvSpPr>
        <p:spPr>
          <a:xfrm rot="5400000">
            <a:off x="1975653" y="2873680"/>
            <a:ext cx="979749" cy="246221"/>
          </a:xfrm>
          <a:prstGeom prst="rect">
            <a:avLst/>
          </a:prstGeom>
          <a:noFill/>
        </p:spPr>
        <p:txBody>
          <a:bodyPr wrap="square" rtlCol="0">
            <a:spAutoFit/>
          </a:bodyPr>
          <a:lstStyle/>
          <a:p>
            <a:r>
              <a:rPr lang="en-US" sz="1000" dirty="0">
                <a:latin typeface="Gill Sans MT" panose="020B0502020104020203" pitchFamily="34" charset="77"/>
              </a:rPr>
              <a:t>$2.21</a:t>
            </a:r>
          </a:p>
        </p:txBody>
      </p:sp>
      <p:sp>
        <p:nvSpPr>
          <p:cNvPr id="129" name="TextBox 128">
            <a:extLst>
              <a:ext uri="{FF2B5EF4-FFF2-40B4-BE49-F238E27FC236}">
                <a16:creationId xmlns:a16="http://schemas.microsoft.com/office/drawing/2014/main" id="{2138C6FE-2667-874B-B870-BA7760947FB7}"/>
              </a:ext>
            </a:extLst>
          </p:cNvPr>
          <p:cNvSpPr txBox="1"/>
          <p:nvPr/>
        </p:nvSpPr>
        <p:spPr>
          <a:xfrm rot="5400000">
            <a:off x="1852542" y="2123117"/>
            <a:ext cx="979749" cy="246221"/>
          </a:xfrm>
          <a:prstGeom prst="rect">
            <a:avLst/>
          </a:prstGeom>
          <a:noFill/>
        </p:spPr>
        <p:txBody>
          <a:bodyPr wrap="square" rtlCol="0">
            <a:spAutoFit/>
          </a:bodyPr>
          <a:lstStyle/>
          <a:p>
            <a:r>
              <a:rPr lang="en-US" sz="1000" dirty="0">
                <a:latin typeface="Gill Sans MT" panose="020B0502020104020203" pitchFamily="34" charset="77"/>
              </a:rPr>
              <a:t>$3.4</a:t>
            </a:r>
          </a:p>
        </p:txBody>
      </p:sp>
      <p:sp>
        <p:nvSpPr>
          <p:cNvPr id="130" name="TextBox 129">
            <a:extLst>
              <a:ext uri="{FF2B5EF4-FFF2-40B4-BE49-F238E27FC236}">
                <a16:creationId xmlns:a16="http://schemas.microsoft.com/office/drawing/2014/main" id="{DD039A45-32F5-8F48-93A2-F65F3BC4FAA6}"/>
              </a:ext>
            </a:extLst>
          </p:cNvPr>
          <p:cNvSpPr txBox="1"/>
          <p:nvPr/>
        </p:nvSpPr>
        <p:spPr>
          <a:xfrm rot="5400000">
            <a:off x="1701925" y="2846880"/>
            <a:ext cx="979749" cy="246221"/>
          </a:xfrm>
          <a:prstGeom prst="rect">
            <a:avLst/>
          </a:prstGeom>
          <a:noFill/>
        </p:spPr>
        <p:txBody>
          <a:bodyPr wrap="square" rtlCol="0">
            <a:spAutoFit/>
          </a:bodyPr>
          <a:lstStyle/>
          <a:p>
            <a:r>
              <a:rPr lang="en-US" sz="1000" dirty="0">
                <a:latin typeface="Gill Sans MT" panose="020B0502020104020203" pitchFamily="34" charset="77"/>
              </a:rPr>
              <a:t>$3.67</a:t>
            </a:r>
          </a:p>
        </p:txBody>
      </p:sp>
      <p:sp>
        <p:nvSpPr>
          <p:cNvPr id="131" name="TextBox 130">
            <a:extLst>
              <a:ext uri="{FF2B5EF4-FFF2-40B4-BE49-F238E27FC236}">
                <a16:creationId xmlns:a16="http://schemas.microsoft.com/office/drawing/2014/main" id="{78E5BE30-FE95-FB47-BAA9-8EB035DAABEC}"/>
              </a:ext>
            </a:extLst>
          </p:cNvPr>
          <p:cNvSpPr txBox="1"/>
          <p:nvPr/>
        </p:nvSpPr>
        <p:spPr>
          <a:xfrm rot="5400000">
            <a:off x="1626003" y="1783504"/>
            <a:ext cx="979749" cy="246221"/>
          </a:xfrm>
          <a:prstGeom prst="rect">
            <a:avLst/>
          </a:prstGeom>
          <a:noFill/>
        </p:spPr>
        <p:txBody>
          <a:bodyPr wrap="square" rtlCol="0">
            <a:spAutoFit/>
          </a:bodyPr>
          <a:lstStyle/>
          <a:p>
            <a:r>
              <a:rPr lang="en-US" sz="1000" dirty="0">
                <a:latin typeface="Gill Sans MT" panose="020B0502020104020203" pitchFamily="34" charset="77"/>
              </a:rPr>
              <a:t>$4.12</a:t>
            </a:r>
          </a:p>
        </p:txBody>
      </p:sp>
      <p:sp>
        <p:nvSpPr>
          <p:cNvPr id="132" name="TextBox 131">
            <a:extLst>
              <a:ext uri="{FF2B5EF4-FFF2-40B4-BE49-F238E27FC236}">
                <a16:creationId xmlns:a16="http://schemas.microsoft.com/office/drawing/2014/main" id="{65F14FCB-2332-E54F-A673-03B6CDEAF84A}"/>
              </a:ext>
            </a:extLst>
          </p:cNvPr>
          <p:cNvSpPr txBox="1"/>
          <p:nvPr/>
        </p:nvSpPr>
        <p:spPr>
          <a:xfrm rot="5400000">
            <a:off x="1524403" y="2233701"/>
            <a:ext cx="979749" cy="246221"/>
          </a:xfrm>
          <a:prstGeom prst="rect">
            <a:avLst/>
          </a:prstGeom>
          <a:noFill/>
        </p:spPr>
        <p:txBody>
          <a:bodyPr wrap="square" rtlCol="0">
            <a:spAutoFit/>
          </a:bodyPr>
          <a:lstStyle/>
          <a:p>
            <a:r>
              <a:rPr lang="en-US" sz="1000" dirty="0">
                <a:latin typeface="Gill Sans MT" panose="020B0502020104020203" pitchFamily="34" charset="77"/>
              </a:rPr>
              <a:t>$3.87</a:t>
            </a:r>
          </a:p>
        </p:txBody>
      </p:sp>
      <p:sp>
        <p:nvSpPr>
          <p:cNvPr id="133" name="TextBox 132">
            <a:extLst>
              <a:ext uri="{FF2B5EF4-FFF2-40B4-BE49-F238E27FC236}">
                <a16:creationId xmlns:a16="http://schemas.microsoft.com/office/drawing/2014/main" id="{1920535C-AA66-C040-8DCB-C0BEC8346DD9}"/>
              </a:ext>
            </a:extLst>
          </p:cNvPr>
          <p:cNvSpPr txBox="1"/>
          <p:nvPr/>
        </p:nvSpPr>
        <p:spPr>
          <a:xfrm rot="5400000">
            <a:off x="1413197" y="2285734"/>
            <a:ext cx="979749" cy="246221"/>
          </a:xfrm>
          <a:prstGeom prst="rect">
            <a:avLst/>
          </a:prstGeom>
          <a:noFill/>
        </p:spPr>
        <p:txBody>
          <a:bodyPr wrap="square" rtlCol="0">
            <a:spAutoFit/>
          </a:bodyPr>
          <a:lstStyle/>
          <a:p>
            <a:r>
              <a:rPr lang="en-US" sz="1000" dirty="0">
                <a:latin typeface="Gill Sans MT" panose="020B0502020104020203" pitchFamily="34" charset="77"/>
              </a:rPr>
              <a:t>$3.11</a:t>
            </a:r>
          </a:p>
        </p:txBody>
      </p:sp>
      <p:sp>
        <p:nvSpPr>
          <p:cNvPr id="134" name="TextBox 133">
            <a:extLst>
              <a:ext uri="{FF2B5EF4-FFF2-40B4-BE49-F238E27FC236}">
                <a16:creationId xmlns:a16="http://schemas.microsoft.com/office/drawing/2014/main" id="{4A8EAF68-BF7D-CC46-BC68-AC9DAA845916}"/>
              </a:ext>
            </a:extLst>
          </p:cNvPr>
          <p:cNvSpPr txBox="1"/>
          <p:nvPr/>
        </p:nvSpPr>
        <p:spPr>
          <a:xfrm rot="5400000">
            <a:off x="1413576" y="2864050"/>
            <a:ext cx="979749" cy="246221"/>
          </a:xfrm>
          <a:prstGeom prst="rect">
            <a:avLst/>
          </a:prstGeom>
          <a:noFill/>
        </p:spPr>
        <p:txBody>
          <a:bodyPr wrap="square" rtlCol="0">
            <a:spAutoFit/>
          </a:bodyPr>
          <a:lstStyle/>
          <a:p>
            <a:r>
              <a:rPr lang="en-US" sz="1000" dirty="0">
                <a:latin typeface="Gill Sans MT" panose="020B0502020104020203" pitchFamily="34" charset="77"/>
              </a:rPr>
              <a:t>$2.67</a:t>
            </a:r>
          </a:p>
        </p:txBody>
      </p:sp>
      <p:sp>
        <p:nvSpPr>
          <p:cNvPr id="135" name="TextBox 134">
            <a:extLst>
              <a:ext uri="{FF2B5EF4-FFF2-40B4-BE49-F238E27FC236}">
                <a16:creationId xmlns:a16="http://schemas.microsoft.com/office/drawing/2014/main" id="{3060B2BE-4F77-3549-98DB-4742DB6BC2FD}"/>
              </a:ext>
            </a:extLst>
          </p:cNvPr>
          <p:cNvSpPr txBox="1"/>
          <p:nvPr/>
        </p:nvSpPr>
        <p:spPr>
          <a:xfrm rot="5400000">
            <a:off x="1313571" y="2596405"/>
            <a:ext cx="979749" cy="246221"/>
          </a:xfrm>
          <a:prstGeom prst="rect">
            <a:avLst/>
          </a:prstGeom>
          <a:noFill/>
        </p:spPr>
        <p:txBody>
          <a:bodyPr wrap="square" rtlCol="0">
            <a:spAutoFit/>
          </a:bodyPr>
          <a:lstStyle/>
          <a:p>
            <a:r>
              <a:rPr lang="en-US" sz="1000" dirty="0">
                <a:latin typeface="Gill Sans MT" panose="020B0502020104020203" pitchFamily="34" charset="77"/>
              </a:rPr>
              <a:t>$2.44</a:t>
            </a:r>
          </a:p>
        </p:txBody>
      </p:sp>
      <p:sp>
        <p:nvSpPr>
          <p:cNvPr id="136" name="TextBox 135">
            <a:extLst>
              <a:ext uri="{FF2B5EF4-FFF2-40B4-BE49-F238E27FC236}">
                <a16:creationId xmlns:a16="http://schemas.microsoft.com/office/drawing/2014/main" id="{4EE91BE2-D8DA-1348-A8AE-B404104740CA}"/>
              </a:ext>
            </a:extLst>
          </p:cNvPr>
          <p:cNvSpPr txBox="1"/>
          <p:nvPr/>
        </p:nvSpPr>
        <p:spPr>
          <a:xfrm>
            <a:off x="6016587" y="6615044"/>
            <a:ext cx="12192000" cy="276999"/>
          </a:xfrm>
          <a:prstGeom prst="rect">
            <a:avLst/>
          </a:prstGeom>
          <a:noFill/>
        </p:spPr>
        <p:txBody>
          <a:bodyPr wrap="square" rtlCol="0">
            <a:spAutoFit/>
          </a:bodyPr>
          <a:lstStyle/>
          <a:p>
            <a:pPr algn="just"/>
            <a:r>
              <a:rPr lang="en-US" sz="1200" i="1" dirty="0">
                <a:latin typeface="Gill Sans MT" panose="020B0502020104020203" pitchFamily="34" charset="77"/>
              </a:rPr>
              <a:t>Proportional to Import Volume in 2015- </a:t>
            </a:r>
            <a:r>
              <a:rPr lang="en-US" sz="1200" b="1" i="1" dirty="0">
                <a:solidFill>
                  <a:srgbClr val="FF0000"/>
                </a:solidFill>
                <a:latin typeface="Gill Sans MT" panose="020B0502020104020203" pitchFamily="34" charset="77"/>
              </a:rPr>
              <a:t>AGVC-D</a:t>
            </a:r>
          </a:p>
        </p:txBody>
      </p:sp>
    </p:spTree>
    <p:extLst>
      <p:ext uri="{BB962C8B-B14F-4D97-AF65-F5344CB8AC3E}">
        <p14:creationId xmlns:p14="http://schemas.microsoft.com/office/powerpoint/2010/main" val="2021421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99B13D-B22F-F648-8D2D-23FE202D22BF}"/>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2A22EE45-58C8-5443-BDF5-637EA74BFC1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92956A4-D5F9-F943-AC32-C36573A4ECFD}"/>
              </a:ext>
            </a:extLst>
          </p:cNvPr>
          <p:cNvSpPr>
            <a:spLocks noGrp="1"/>
          </p:cNvSpPr>
          <p:nvPr>
            <p:ph type="sldNum" sz="quarter" idx="12"/>
          </p:nvPr>
        </p:nvSpPr>
        <p:spPr/>
        <p:txBody>
          <a:bodyPr/>
          <a:lstStyle/>
          <a:p>
            <a:fld id="{E780DAB0-66C9-6248-A472-5F79E02CB431}" type="slidenum">
              <a:rPr lang="en-US" smtClean="0"/>
              <a:t>25</a:t>
            </a:fld>
            <a:endParaRPr lang="en-US"/>
          </a:p>
        </p:txBody>
      </p:sp>
      <p:pic>
        <p:nvPicPr>
          <p:cNvPr id="7" name="Picture 6" descr="A picture containing clipart&#13;&#10;&#13;&#10;Description automatically generated">
            <a:extLst>
              <a:ext uri="{FF2B5EF4-FFF2-40B4-BE49-F238E27FC236}">
                <a16:creationId xmlns:a16="http://schemas.microsoft.com/office/drawing/2014/main" id="{D9887E5D-E55F-9445-95B8-18D234871E5A}"/>
              </a:ext>
            </a:extLst>
          </p:cNvPr>
          <p:cNvPicPr>
            <a:picLocks noChangeAspect="1"/>
          </p:cNvPicPr>
          <p:nvPr/>
        </p:nvPicPr>
        <p:blipFill>
          <a:blip r:embed="rId2"/>
          <a:stretch>
            <a:fillRect/>
          </a:stretch>
        </p:blipFill>
        <p:spPr>
          <a:xfrm>
            <a:off x="9156527" y="224687"/>
            <a:ext cx="2580884" cy="2580884"/>
          </a:xfrm>
          <a:prstGeom prst="rect">
            <a:avLst/>
          </a:prstGeom>
        </p:spPr>
      </p:pic>
      <p:sp>
        <p:nvSpPr>
          <p:cNvPr id="8" name="TextBox 7">
            <a:extLst>
              <a:ext uri="{FF2B5EF4-FFF2-40B4-BE49-F238E27FC236}">
                <a16:creationId xmlns:a16="http://schemas.microsoft.com/office/drawing/2014/main" id="{B816FA9A-80C9-4947-9260-A8479BF14357}"/>
              </a:ext>
            </a:extLst>
          </p:cNvPr>
          <p:cNvSpPr txBox="1"/>
          <p:nvPr/>
        </p:nvSpPr>
        <p:spPr>
          <a:xfrm>
            <a:off x="1113772" y="1361933"/>
            <a:ext cx="12192000" cy="1569660"/>
          </a:xfrm>
          <a:prstGeom prst="rect">
            <a:avLst/>
          </a:prstGeom>
          <a:noFill/>
        </p:spPr>
        <p:txBody>
          <a:bodyPr wrap="square" rtlCol="0">
            <a:spAutoFit/>
          </a:bodyPr>
          <a:lstStyle/>
          <a:p>
            <a:pPr algn="just"/>
            <a:r>
              <a:rPr lang="en-US" sz="4800" b="1" dirty="0">
                <a:latin typeface="Gill Sans MT" panose="020B0502020104020203" pitchFamily="34" charset="77"/>
              </a:rPr>
              <a:t>AGVC-D</a:t>
            </a:r>
          </a:p>
          <a:p>
            <a:pPr algn="just"/>
            <a:r>
              <a:rPr lang="en-US" sz="4800" b="1" dirty="0">
                <a:solidFill>
                  <a:srgbClr val="FF0000"/>
                </a:solidFill>
                <a:latin typeface="Gill Sans MT" panose="020B0502020104020203" pitchFamily="34" charset="77"/>
              </a:rPr>
              <a:t>Milk Production</a:t>
            </a:r>
          </a:p>
        </p:txBody>
      </p:sp>
      <p:sp>
        <p:nvSpPr>
          <p:cNvPr id="13" name="TextBox 12">
            <a:extLst>
              <a:ext uri="{FF2B5EF4-FFF2-40B4-BE49-F238E27FC236}">
                <a16:creationId xmlns:a16="http://schemas.microsoft.com/office/drawing/2014/main" id="{731BEE0B-E96D-B840-8BEE-DDD9F1DB2129}"/>
              </a:ext>
            </a:extLst>
          </p:cNvPr>
          <p:cNvSpPr txBox="1"/>
          <p:nvPr/>
        </p:nvSpPr>
        <p:spPr>
          <a:xfrm>
            <a:off x="1113772" y="3520587"/>
            <a:ext cx="2273379" cy="2246769"/>
          </a:xfrm>
          <a:prstGeom prst="rect">
            <a:avLst/>
          </a:prstGeom>
          <a:noFill/>
        </p:spPr>
        <p:txBody>
          <a:bodyPr wrap="none" rtlCol="0">
            <a:spAutoFit/>
          </a:bodyPr>
          <a:lstStyle/>
          <a:p>
            <a:r>
              <a:rPr lang="en-US" sz="2000" dirty="0">
                <a:latin typeface="Gill Sans MT" panose="020B0502020104020203" pitchFamily="34" charset="77"/>
              </a:rPr>
              <a:t>+ Key inputs</a:t>
            </a:r>
          </a:p>
          <a:p>
            <a:endParaRPr lang="en-US" sz="2000" dirty="0">
              <a:latin typeface="Gill Sans MT" panose="020B0502020104020203" pitchFamily="34" charset="77"/>
            </a:endParaRPr>
          </a:p>
          <a:p>
            <a:r>
              <a:rPr lang="en-US" sz="2000" dirty="0">
                <a:latin typeface="Gill Sans MT" panose="020B0502020104020203" pitchFamily="34" charset="77"/>
              </a:rPr>
              <a:t>+ Production</a:t>
            </a:r>
          </a:p>
          <a:p>
            <a:endParaRPr lang="en-US" sz="2000" dirty="0">
              <a:latin typeface="Gill Sans MT" panose="020B0502020104020203" pitchFamily="34" charset="77"/>
            </a:endParaRPr>
          </a:p>
          <a:p>
            <a:r>
              <a:rPr lang="en-US" sz="2000" dirty="0">
                <a:latin typeface="Gill Sans MT" panose="020B0502020104020203" pitchFamily="34" charset="77"/>
              </a:rPr>
              <a:t>+ Yield/ productivity</a:t>
            </a:r>
          </a:p>
          <a:p>
            <a:endParaRPr lang="en-US" sz="2000" dirty="0">
              <a:latin typeface="Gill Sans MT" panose="020B0502020104020203" pitchFamily="34" charset="77"/>
            </a:endParaRPr>
          </a:p>
          <a:p>
            <a:r>
              <a:rPr lang="en-US" sz="2000" dirty="0">
                <a:latin typeface="Gill Sans MT" panose="020B0502020104020203" pitchFamily="34" charset="77"/>
              </a:rPr>
              <a:t>+ Growth update</a:t>
            </a:r>
          </a:p>
        </p:txBody>
      </p:sp>
      <p:sp>
        <p:nvSpPr>
          <p:cNvPr id="14" name="TextBox 13">
            <a:extLst>
              <a:ext uri="{FF2B5EF4-FFF2-40B4-BE49-F238E27FC236}">
                <a16:creationId xmlns:a16="http://schemas.microsoft.com/office/drawing/2014/main" id="{CA29ACF1-FFA9-7C4A-80C4-25BE1F16A5BA}"/>
              </a:ext>
            </a:extLst>
          </p:cNvPr>
          <p:cNvSpPr txBox="1"/>
          <p:nvPr/>
        </p:nvSpPr>
        <p:spPr>
          <a:xfrm>
            <a:off x="10196710" y="4197696"/>
            <a:ext cx="12192000" cy="1569660"/>
          </a:xfrm>
          <a:prstGeom prst="rect">
            <a:avLst/>
          </a:prstGeom>
          <a:noFill/>
        </p:spPr>
        <p:txBody>
          <a:bodyPr wrap="square" rtlCol="0">
            <a:spAutoFit/>
          </a:bodyPr>
          <a:lstStyle/>
          <a:p>
            <a:pPr algn="just"/>
            <a:r>
              <a:rPr lang="en-US" sz="9600" b="1" dirty="0">
                <a:latin typeface="Gill Sans MT" panose="020B0502020104020203" pitchFamily="34" charset="77"/>
              </a:rPr>
              <a:t>02</a:t>
            </a:r>
            <a:endParaRPr lang="en-US" sz="9600" b="1" dirty="0">
              <a:solidFill>
                <a:srgbClr val="FF0000"/>
              </a:solidFill>
              <a:latin typeface="Gill Sans MT" panose="020B0502020104020203" pitchFamily="34" charset="77"/>
            </a:endParaRPr>
          </a:p>
        </p:txBody>
      </p:sp>
    </p:spTree>
    <p:extLst>
      <p:ext uri="{BB962C8B-B14F-4D97-AF65-F5344CB8AC3E}">
        <p14:creationId xmlns:p14="http://schemas.microsoft.com/office/powerpoint/2010/main" val="1412245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305CF37-2E2C-B846-A40C-9AF203B8354C}"/>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F8301972-6E4C-C74B-B703-A8FCFF045D24}"/>
              </a:ext>
            </a:extLst>
          </p:cNvPr>
          <p:cNvSpPr>
            <a:spLocks noGrp="1"/>
          </p:cNvSpPr>
          <p:nvPr>
            <p:ph type="sldNum" sz="quarter" idx="12"/>
          </p:nvPr>
        </p:nvSpPr>
        <p:spPr/>
        <p:txBody>
          <a:bodyPr/>
          <a:lstStyle/>
          <a:p>
            <a:fld id="{E780DAB0-66C9-6248-A472-5F79E02CB431}" type="slidenum">
              <a:rPr lang="en-US" smtClean="0"/>
              <a:t>26</a:t>
            </a:fld>
            <a:endParaRPr lang="en-US"/>
          </a:p>
        </p:txBody>
      </p:sp>
      <p:sp>
        <p:nvSpPr>
          <p:cNvPr id="7" name="TextBox 6">
            <a:extLst>
              <a:ext uri="{FF2B5EF4-FFF2-40B4-BE49-F238E27FC236}">
                <a16:creationId xmlns:a16="http://schemas.microsoft.com/office/drawing/2014/main" id="{044DE38B-E8C4-7547-847E-E765821A8D20}"/>
              </a:ext>
            </a:extLst>
          </p:cNvPr>
          <p:cNvSpPr txBox="1"/>
          <p:nvPr/>
        </p:nvSpPr>
        <p:spPr>
          <a:xfrm>
            <a:off x="403017" y="304259"/>
            <a:ext cx="11385965" cy="5509200"/>
          </a:xfrm>
          <a:prstGeom prst="rect">
            <a:avLst/>
          </a:prstGeom>
          <a:noFill/>
        </p:spPr>
        <p:txBody>
          <a:bodyPr wrap="square" rtlCol="0">
            <a:spAutoFit/>
          </a:bodyPr>
          <a:lstStyle/>
          <a:p>
            <a:pPr algn="just"/>
            <a:r>
              <a:rPr lang="en-US" sz="1600" b="1" dirty="0">
                <a:solidFill>
                  <a:srgbClr val="FF0000"/>
                </a:solidFill>
                <a:latin typeface="Gill Sans MT" panose="020B0502020104020203" pitchFamily="34" charset="77"/>
              </a:rPr>
              <a:t>AGVC-D</a:t>
            </a:r>
            <a:r>
              <a:rPr lang="en-US" sz="1600" dirty="0">
                <a:latin typeface="Gill Sans MT" panose="020B0502020104020203" pitchFamily="34" charset="77"/>
              </a:rPr>
              <a:t> focuses on strong growth across multiple measures over the last 10 years, this appears to have stabilized more recently </a:t>
            </a:r>
          </a:p>
          <a:p>
            <a:pPr algn="just"/>
            <a:endParaRPr lang="en-US" sz="1600" dirty="0">
              <a:latin typeface="Gill Sans MT" panose="020B0502020104020203" pitchFamily="34" charset="77"/>
            </a:endParaRPr>
          </a:p>
          <a:p>
            <a:pPr algn="just"/>
            <a:r>
              <a:rPr lang="en-US" sz="1600" b="1" dirty="0">
                <a:latin typeface="Gill Sans MT" panose="020B0502020104020203" pitchFamily="34" charset="77"/>
              </a:rPr>
              <a:t>INCREASING INDUSTRY INPUTS</a:t>
            </a:r>
          </a:p>
          <a:p>
            <a:pPr algn="just"/>
            <a:r>
              <a:rPr lang="en-US" sz="1600" dirty="0">
                <a:latin typeface="Gill Sans MT" panose="020B0502020104020203" pitchFamily="34" charset="77"/>
              </a:rPr>
              <a:t>AGVC-D is committed to drive growth by bringing new resources into the dairy industry</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AGVC-D is increasing (1) dairy area, (2) cow numbers and (3) on-farm employment</a:t>
            </a:r>
          </a:p>
          <a:p>
            <a:pPr marL="285750" indent="-285750" algn="just">
              <a:buFont typeface="Wingdings" pitchFamily="2" charset="2"/>
              <a:buChar char="Ø"/>
            </a:pPr>
            <a:r>
              <a:rPr lang="en-US" sz="1600" dirty="0">
                <a:latin typeface="Gill Sans MT" panose="020B0502020104020203" pitchFamily="34" charset="77"/>
              </a:rPr>
              <a:t>Herd numbers are falling as consolidation leads to fewer, but larger units</a:t>
            </a:r>
          </a:p>
          <a:p>
            <a:pPr algn="just"/>
            <a:endParaRPr lang="en-US" sz="1600" dirty="0">
              <a:latin typeface="Gill Sans MT" panose="020B0502020104020203" pitchFamily="34" charset="77"/>
            </a:endParaRPr>
          </a:p>
          <a:p>
            <a:pPr algn="just"/>
            <a:r>
              <a:rPr lang="en-US" sz="1600" b="1" dirty="0">
                <a:latin typeface="Gill Sans MT" panose="020B0502020104020203" pitchFamily="34" charset="77"/>
              </a:rPr>
              <a:t>IMPROVING PRODUCTIVITY</a:t>
            </a:r>
          </a:p>
          <a:p>
            <a:pPr algn="just"/>
            <a:r>
              <a:rPr lang="en-US" sz="1600" dirty="0">
                <a:latin typeface="Gill Sans MT" panose="020B0502020104020203" pitchFamily="34" charset="77"/>
              </a:rPr>
              <a:t>AGVC-D is increasing farm productivity</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AGVC-D is committed to increase farm productivity via (1) higher stocking rates per hectare and (2) larger herd sizes</a:t>
            </a:r>
          </a:p>
          <a:p>
            <a:pPr marL="285750" indent="-285750" algn="just">
              <a:buFont typeface="Wingdings" pitchFamily="2" charset="2"/>
              <a:buChar char="Ø"/>
            </a:pPr>
            <a:r>
              <a:rPr lang="en-US" sz="1600" dirty="0">
                <a:latin typeface="Gill Sans MT" panose="020B0502020104020203" pitchFamily="34" charset="77"/>
              </a:rPr>
              <a:t>Per cow yields vary significantly by nation; AGVC-D achieves mid-range yields per animal (driven by its low cost/ low input/ low intensity system)</a:t>
            </a:r>
          </a:p>
          <a:p>
            <a:pPr marL="285750" indent="-285750" algn="just">
              <a:buFont typeface="Wingdings" pitchFamily="2" charset="2"/>
              <a:buChar char="Ø"/>
            </a:pPr>
            <a:r>
              <a:rPr lang="en-US" sz="1600" dirty="0">
                <a:latin typeface="Gill Sans MT" panose="020B0502020104020203" pitchFamily="34" charset="77"/>
              </a:rPr>
              <a:t>AGVC-D continues to increase dairy animal productivity</a:t>
            </a:r>
          </a:p>
          <a:p>
            <a:pPr algn="just"/>
            <a:endParaRPr lang="en-US" sz="1600" dirty="0">
              <a:latin typeface="Gill Sans MT" panose="020B0502020104020203" pitchFamily="34" charset="77"/>
            </a:endParaRPr>
          </a:p>
          <a:p>
            <a:pPr algn="just"/>
            <a:r>
              <a:rPr lang="en-US" sz="1600" b="1" dirty="0">
                <a:latin typeface="Gill Sans MT" panose="020B0502020104020203" pitchFamily="34" charset="77"/>
              </a:rPr>
              <a:t>INCREASING MILK AVAILABILITY</a:t>
            </a:r>
          </a:p>
          <a:p>
            <a:pPr algn="just"/>
            <a:r>
              <a:rPr lang="en-US" sz="1600" dirty="0">
                <a:latin typeface="Gill Sans MT" panose="020B0502020104020203" pitchFamily="34" charset="77"/>
              </a:rPr>
              <a:t>AGVC-D has the potential to increase the available supply of milk</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AGVC-D has grown total milk production at 3.6%/pa CAGR over the past thirty three years</a:t>
            </a:r>
          </a:p>
          <a:p>
            <a:pPr marL="285750" indent="-285750" algn="just">
              <a:buFont typeface="Wingdings" pitchFamily="2" charset="2"/>
              <a:buChar char="Ø"/>
            </a:pPr>
            <a:r>
              <a:rPr lang="en-US" sz="1600" dirty="0">
                <a:latin typeface="Gill Sans MT" panose="020B0502020104020203" pitchFamily="34" charset="77"/>
              </a:rPr>
              <a:t>AGVC-D turns much of its dairy into ‘export friendly’ dairy products</a:t>
            </a:r>
          </a:p>
          <a:p>
            <a:pPr marL="285750" indent="-285750" algn="just">
              <a:buFont typeface="Wingdings" pitchFamily="2" charset="2"/>
              <a:buChar char="Ø"/>
            </a:pPr>
            <a:r>
              <a:rPr lang="en-US" sz="1600" dirty="0">
                <a:latin typeface="Gill Sans MT" panose="020B0502020104020203" pitchFamily="34" charset="77"/>
              </a:rPr>
              <a:t>Peers are showing high growth in </a:t>
            </a:r>
            <a:r>
              <a:rPr lang="en-US" sz="1600" dirty="0" err="1">
                <a:latin typeface="Gill Sans MT" panose="020B0502020104020203" pitchFamily="34" charset="77"/>
              </a:rPr>
              <a:t>tonnes</a:t>
            </a:r>
            <a:r>
              <a:rPr lang="en-US" sz="1600" dirty="0">
                <a:latin typeface="Gill Sans MT" panose="020B0502020104020203" pitchFamily="34" charset="77"/>
              </a:rPr>
              <a:t>/ cow, however the majority of peers are utilizing an intensive model</a:t>
            </a:r>
          </a:p>
        </p:txBody>
      </p:sp>
      <p:pic>
        <p:nvPicPr>
          <p:cNvPr id="8" name="Picture 7" descr="A picture containing clipart&#13;&#10;&#13;&#10;Description automatically generated">
            <a:extLst>
              <a:ext uri="{FF2B5EF4-FFF2-40B4-BE49-F238E27FC236}">
                <a16:creationId xmlns:a16="http://schemas.microsoft.com/office/drawing/2014/main" id="{034FF429-806C-E346-88EB-741AE1648B76}"/>
              </a:ext>
            </a:extLst>
          </p:cNvPr>
          <p:cNvPicPr>
            <a:picLocks noChangeAspect="1"/>
          </p:cNvPicPr>
          <p:nvPr/>
        </p:nvPicPr>
        <p:blipFill>
          <a:blip r:embed="rId2"/>
          <a:stretch>
            <a:fillRect/>
          </a:stretch>
        </p:blipFill>
        <p:spPr>
          <a:xfrm>
            <a:off x="217935" y="5986910"/>
            <a:ext cx="734565" cy="734565"/>
          </a:xfrm>
          <a:prstGeom prst="rect">
            <a:avLst/>
          </a:prstGeom>
        </p:spPr>
      </p:pic>
    </p:spTree>
    <p:extLst>
      <p:ext uri="{BB962C8B-B14F-4D97-AF65-F5344CB8AC3E}">
        <p14:creationId xmlns:p14="http://schemas.microsoft.com/office/powerpoint/2010/main" val="483414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clipart&#13;&#10;&#13;&#10;Description automatically generated">
            <a:extLst>
              <a:ext uri="{FF2B5EF4-FFF2-40B4-BE49-F238E27FC236}">
                <a16:creationId xmlns:a16="http://schemas.microsoft.com/office/drawing/2014/main" id="{4230CA06-A318-964D-974B-47821736E551}"/>
              </a:ext>
            </a:extLst>
          </p:cNvPr>
          <p:cNvPicPr>
            <a:picLocks noChangeAspect="1"/>
          </p:cNvPicPr>
          <p:nvPr/>
        </p:nvPicPr>
        <p:blipFill>
          <a:blip r:embed="rId2"/>
          <a:stretch>
            <a:fillRect/>
          </a:stretch>
        </p:blipFill>
        <p:spPr>
          <a:xfrm>
            <a:off x="217935" y="5986910"/>
            <a:ext cx="734565" cy="734565"/>
          </a:xfrm>
          <a:prstGeom prst="rect">
            <a:avLst/>
          </a:prstGeom>
        </p:spPr>
      </p:pic>
      <p:cxnSp>
        <p:nvCxnSpPr>
          <p:cNvPr id="20" name="Straight Arrow Connector 19">
            <a:extLst>
              <a:ext uri="{FF2B5EF4-FFF2-40B4-BE49-F238E27FC236}">
                <a16:creationId xmlns:a16="http://schemas.microsoft.com/office/drawing/2014/main" id="{6BC53B3A-362F-F94F-A78A-6E0CF2348CE1}"/>
              </a:ext>
            </a:extLst>
          </p:cNvPr>
          <p:cNvCxnSpPr>
            <a:cxnSpLocks/>
          </p:cNvCxnSpPr>
          <p:nvPr/>
        </p:nvCxnSpPr>
        <p:spPr>
          <a:xfrm>
            <a:off x="1340285" y="5986910"/>
            <a:ext cx="10759857" cy="97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2E20AFD-45AB-E34F-9CF1-DA717A13C242}"/>
              </a:ext>
            </a:extLst>
          </p:cNvPr>
          <p:cNvSpPr/>
          <p:nvPr/>
        </p:nvSpPr>
        <p:spPr>
          <a:xfrm>
            <a:off x="1353335" y="984698"/>
            <a:ext cx="573783" cy="50021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77F09B4-159D-D449-BBDA-D0BBB116DE40}"/>
              </a:ext>
            </a:extLst>
          </p:cNvPr>
          <p:cNvSpPr/>
          <p:nvPr/>
        </p:nvSpPr>
        <p:spPr>
          <a:xfrm>
            <a:off x="1919858" y="1671137"/>
            <a:ext cx="45719" cy="43013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E96662-08E1-A444-BFC7-44061D0E1E11}"/>
              </a:ext>
            </a:extLst>
          </p:cNvPr>
          <p:cNvSpPr/>
          <p:nvPr/>
        </p:nvSpPr>
        <p:spPr>
          <a:xfrm>
            <a:off x="2002287" y="1853937"/>
            <a:ext cx="102276" cy="4122353"/>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34DD091-6899-554B-A2A3-8274ED2FB680}"/>
              </a:ext>
            </a:extLst>
          </p:cNvPr>
          <p:cNvSpPr/>
          <p:nvPr/>
        </p:nvSpPr>
        <p:spPr>
          <a:xfrm>
            <a:off x="1978475" y="1766352"/>
            <a:ext cx="45719" cy="422024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E95B80F-51B6-BE42-947A-2692F6F02EC5}"/>
              </a:ext>
            </a:extLst>
          </p:cNvPr>
          <p:cNvSpPr/>
          <p:nvPr/>
        </p:nvSpPr>
        <p:spPr>
          <a:xfrm>
            <a:off x="2117155" y="1921441"/>
            <a:ext cx="45719" cy="4049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0D6DE0F-7C8E-024F-A9C7-11C6FA80698B}"/>
              </a:ext>
            </a:extLst>
          </p:cNvPr>
          <p:cNvSpPr/>
          <p:nvPr/>
        </p:nvSpPr>
        <p:spPr>
          <a:xfrm>
            <a:off x="2171073" y="1817270"/>
            <a:ext cx="45719" cy="4158106"/>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61311BE-951D-C248-B724-247535481BFC}"/>
              </a:ext>
            </a:extLst>
          </p:cNvPr>
          <p:cNvSpPr/>
          <p:nvPr/>
        </p:nvSpPr>
        <p:spPr>
          <a:xfrm>
            <a:off x="4542897" y="3578769"/>
            <a:ext cx="465215" cy="239866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35A41C3-16D7-4147-917E-E490B24EC76A}"/>
              </a:ext>
            </a:extLst>
          </p:cNvPr>
          <p:cNvSpPr/>
          <p:nvPr/>
        </p:nvSpPr>
        <p:spPr>
          <a:xfrm>
            <a:off x="11363028" y="5036074"/>
            <a:ext cx="395520" cy="97002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85A2AB8-C553-F644-9C7B-3C3651D24B8B}"/>
              </a:ext>
            </a:extLst>
          </p:cNvPr>
          <p:cNvSpPr/>
          <p:nvPr/>
        </p:nvSpPr>
        <p:spPr>
          <a:xfrm>
            <a:off x="2254221" y="1788372"/>
            <a:ext cx="65534" cy="41993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C31105F-0FD7-364C-BE02-E3158564FEE9}"/>
              </a:ext>
            </a:extLst>
          </p:cNvPr>
          <p:cNvSpPr/>
          <p:nvPr/>
        </p:nvSpPr>
        <p:spPr>
          <a:xfrm>
            <a:off x="2219742" y="1776073"/>
            <a:ext cx="45719" cy="41993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D92B104-63CC-7C46-9898-62AB71BB49C9}"/>
              </a:ext>
            </a:extLst>
          </p:cNvPr>
          <p:cNvSpPr/>
          <p:nvPr/>
        </p:nvSpPr>
        <p:spPr>
          <a:xfrm>
            <a:off x="10025546" y="5085329"/>
            <a:ext cx="1125095" cy="913398"/>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7C9E264-D9C2-964B-B40C-E3FCA540B017}"/>
              </a:ext>
            </a:extLst>
          </p:cNvPr>
          <p:cNvSpPr/>
          <p:nvPr/>
        </p:nvSpPr>
        <p:spPr>
          <a:xfrm>
            <a:off x="2593782" y="2581855"/>
            <a:ext cx="76280" cy="340408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7634581-FC54-F544-BF2A-845041C09701}"/>
              </a:ext>
            </a:extLst>
          </p:cNvPr>
          <p:cNvSpPr/>
          <p:nvPr/>
        </p:nvSpPr>
        <p:spPr>
          <a:xfrm>
            <a:off x="2327911" y="2354542"/>
            <a:ext cx="252723" cy="361948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830BB0E-7103-0F4E-9DD4-3AC5E4CEFC85}"/>
              </a:ext>
            </a:extLst>
          </p:cNvPr>
          <p:cNvSpPr txBox="1"/>
          <p:nvPr/>
        </p:nvSpPr>
        <p:spPr>
          <a:xfrm rot="5400000">
            <a:off x="1098970" y="6140799"/>
            <a:ext cx="617477" cy="246221"/>
          </a:xfrm>
          <a:prstGeom prst="rect">
            <a:avLst/>
          </a:prstGeom>
          <a:noFill/>
        </p:spPr>
        <p:txBody>
          <a:bodyPr wrap="none" rtlCol="0">
            <a:spAutoFit/>
          </a:bodyPr>
          <a:lstStyle/>
          <a:p>
            <a:r>
              <a:rPr lang="en-US" sz="1000" dirty="0">
                <a:latin typeface="Gill Sans MT" panose="020B0502020104020203" pitchFamily="34" charset="77"/>
              </a:rPr>
              <a:t>HK SAR</a:t>
            </a:r>
          </a:p>
        </p:txBody>
      </p:sp>
      <p:sp>
        <p:nvSpPr>
          <p:cNvPr id="42" name="TextBox 41">
            <a:extLst>
              <a:ext uri="{FF2B5EF4-FFF2-40B4-BE49-F238E27FC236}">
                <a16:creationId xmlns:a16="http://schemas.microsoft.com/office/drawing/2014/main" id="{07540AB7-8C6B-B346-A901-2DD4F012E815}"/>
              </a:ext>
            </a:extLst>
          </p:cNvPr>
          <p:cNvSpPr txBox="1"/>
          <p:nvPr/>
        </p:nvSpPr>
        <p:spPr>
          <a:xfrm rot="5400000">
            <a:off x="1274521" y="6070148"/>
            <a:ext cx="473206" cy="246221"/>
          </a:xfrm>
          <a:prstGeom prst="rect">
            <a:avLst/>
          </a:prstGeom>
          <a:noFill/>
        </p:spPr>
        <p:txBody>
          <a:bodyPr wrap="none" rtlCol="0">
            <a:spAutoFit/>
          </a:bodyPr>
          <a:lstStyle/>
          <a:p>
            <a:r>
              <a:rPr lang="en-US" sz="1000" dirty="0">
                <a:latin typeface="Gill Sans MT" panose="020B0502020104020203" pitchFamily="34" charset="77"/>
              </a:rPr>
              <a:t>Brazil</a:t>
            </a:r>
          </a:p>
        </p:txBody>
      </p:sp>
      <p:sp>
        <p:nvSpPr>
          <p:cNvPr id="43" name="TextBox 42">
            <a:extLst>
              <a:ext uri="{FF2B5EF4-FFF2-40B4-BE49-F238E27FC236}">
                <a16:creationId xmlns:a16="http://schemas.microsoft.com/office/drawing/2014/main" id="{67B7943F-F592-4A47-A2C2-15CDE0CA3E7E}"/>
              </a:ext>
            </a:extLst>
          </p:cNvPr>
          <p:cNvSpPr txBox="1"/>
          <p:nvPr/>
        </p:nvSpPr>
        <p:spPr>
          <a:xfrm rot="5400000">
            <a:off x="1274478" y="6186678"/>
            <a:ext cx="691215" cy="246221"/>
          </a:xfrm>
          <a:prstGeom prst="rect">
            <a:avLst/>
          </a:prstGeom>
          <a:noFill/>
        </p:spPr>
        <p:txBody>
          <a:bodyPr wrap="none" rtlCol="0">
            <a:spAutoFit/>
          </a:bodyPr>
          <a:lstStyle/>
          <a:p>
            <a:r>
              <a:rPr lang="en-US" sz="1000" dirty="0">
                <a:latin typeface="Gill Sans MT" panose="020B0502020104020203" pitchFamily="34" charset="77"/>
              </a:rPr>
              <a:t>Argentina</a:t>
            </a:r>
          </a:p>
        </p:txBody>
      </p:sp>
      <p:sp>
        <p:nvSpPr>
          <p:cNvPr id="44" name="TextBox 43">
            <a:extLst>
              <a:ext uri="{FF2B5EF4-FFF2-40B4-BE49-F238E27FC236}">
                <a16:creationId xmlns:a16="http://schemas.microsoft.com/office/drawing/2014/main" id="{2910FD7B-A02F-124A-AB07-071D14B19380}"/>
              </a:ext>
            </a:extLst>
          </p:cNvPr>
          <p:cNvSpPr txBox="1"/>
          <p:nvPr/>
        </p:nvSpPr>
        <p:spPr>
          <a:xfrm rot="5400000">
            <a:off x="1525086" y="6070148"/>
            <a:ext cx="399468" cy="246221"/>
          </a:xfrm>
          <a:prstGeom prst="rect">
            <a:avLst/>
          </a:prstGeom>
          <a:noFill/>
        </p:spPr>
        <p:txBody>
          <a:bodyPr wrap="none" rtlCol="0">
            <a:spAutoFit/>
          </a:bodyPr>
          <a:lstStyle/>
          <a:p>
            <a:r>
              <a:rPr lang="en-US" sz="1000" dirty="0">
                <a:latin typeface="Gill Sans MT" panose="020B0502020104020203" pitchFamily="34" charset="77"/>
              </a:rPr>
              <a:t>Italy</a:t>
            </a:r>
          </a:p>
        </p:txBody>
      </p:sp>
      <p:sp>
        <p:nvSpPr>
          <p:cNvPr id="45" name="TextBox 44">
            <a:extLst>
              <a:ext uri="{FF2B5EF4-FFF2-40B4-BE49-F238E27FC236}">
                <a16:creationId xmlns:a16="http://schemas.microsoft.com/office/drawing/2014/main" id="{E523B312-EC12-6D4F-B805-509968A7428D}"/>
              </a:ext>
            </a:extLst>
          </p:cNvPr>
          <p:cNvSpPr txBox="1"/>
          <p:nvPr/>
        </p:nvSpPr>
        <p:spPr>
          <a:xfrm rot="5400000">
            <a:off x="1596075" y="6070148"/>
            <a:ext cx="429926" cy="246221"/>
          </a:xfrm>
          <a:prstGeom prst="rect">
            <a:avLst/>
          </a:prstGeom>
          <a:noFill/>
        </p:spPr>
        <p:txBody>
          <a:bodyPr wrap="none" rtlCol="0">
            <a:spAutoFit/>
          </a:bodyPr>
          <a:lstStyle/>
          <a:p>
            <a:r>
              <a:rPr lang="en-US" sz="1000" dirty="0">
                <a:latin typeface="Gill Sans MT" panose="020B0502020104020203" pitchFamily="34" charset="77"/>
              </a:rPr>
              <a:t>India</a:t>
            </a:r>
          </a:p>
        </p:txBody>
      </p:sp>
      <p:sp>
        <p:nvSpPr>
          <p:cNvPr id="47" name="TextBox 46">
            <a:extLst>
              <a:ext uri="{FF2B5EF4-FFF2-40B4-BE49-F238E27FC236}">
                <a16:creationId xmlns:a16="http://schemas.microsoft.com/office/drawing/2014/main" id="{29E5C056-E567-CC40-96CC-E2BF16056C5D}"/>
              </a:ext>
            </a:extLst>
          </p:cNvPr>
          <p:cNvSpPr txBox="1"/>
          <p:nvPr/>
        </p:nvSpPr>
        <p:spPr>
          <a:xfrm rot="5400000">
            <a:off x="1674801" y="6045360"/>
            <a:ext cx="425116" cy="246221"/>
          </a:xfrm>
          <a:prstGeom prst="rect">
            <a:avLst/>
          </a:prstGeom>
          <a:noFill/>
        </p:spPr>
        <p:txBody>
          <a:bodyPr wrap="none" rtlCol="0">
            <a:spAutoFit/>
          </a:bodyPr>
          <a:lstStyle/>
          <a:p>
            <a:r>
              <a:rPr lang="en-US" sz="1000" dirty="0">
                <a:latin typeface="Gill Sans MT" panose="020B0502020104020203" pitchFamily="34" charset="77"/>
              </a:rPr>
              <a:t>UAE</a:t>
            </a:r>
          </a:p>
        </p:txBody>
      </p:sp>
      <p:sp>
        <p:nvSpPr>
          <p:cNvPr id="48" name="TextBox 47">
            <a:extLst>
              <a:ext uri="{FF2B5EF4-FFF2-40B4-BE49-F238E27FC236}">
                <a16:creationId xmlns:a16="http://schemas.microsoft.com/office/drawing/2014/main" id="{3B3061F4-CB42-2147-81A9-5F4B1D16FB5C}"/>
              </a:ext>
            </a:extLst>
          </p:cNvPr>
          <p:cNvSpPr txBox="1"/>
          <p:nvPr/>
        </p:nvSpPr>
        <p:spPr>
          <a:xfrm rot="5400000">
            <a:off x="1752134" y="6100447"/>
            <a:ext cx="542136" cy="246221"/>
          </a:xfrm>
          <a:prstGeom prst="rect">
            <a:avLst/>
          </a:prstGeom>
          <a:noFill/>
        </p:spPr>
        <p:txBody>
          <a:bodyPr wrap="none" rtlCol="0">
            <a:spAutoFit/>
          </a:bodyPr>
          <a:lstStyle/>
          <a:p>
            <a:r>
              <a:rPr lang="en-US" sz="1000" dirty="0">
                <a:latin typeface="Gill Sans MT" panose="020B0502020104020203" pitchFamily="34" charset="77"/>
              </a:rPr>
              <a:t>Ireland</a:t>
            </a:r>
          </a:p>
        </p:txBody>
      </p:sp>
      <p:sp>
        <p:nvSpPr>
          <p:cNvPr id="49" name="TextBox 48">
            <a:extLst>
              <a:ext uri="{FF2B5EF4-FFF2-40B4-BE49-F238E27FC236}">
                <a16:creationId xmlns:a16="http://schemas.microsoft.com/office/drawing/2014/main" id="{D803FC45-11FE-D948-8EDA-0D15310C3A26}"/>
              </a:ext>
            </a:extLst>
          </p:cNvPr>
          <p:cNvSpPr txBox="1"/>
          <p:nvPr/>
        </p:nvSpPr>
        <p:spPr>
          <a:xfrm rot="5400000">
            <a:off x="1919004" y="6069064"/>
            <a:ext cx="466794" cy="246221"/>
          </a:xfrm>
          <a:prstGeom prst="rect">
            <a:avLst/>
          </a:prstGeom>
          <a:noFill/>
        </p:spPr>
        <p:txBody>
          <a:bodyPr wrap="none" rtlCol="0">
            <a:spAutoFit/>
          </a:bodyPr>
          <a:lstStyle/>
          <a:p>
            <a:r>
              <a:rPr lang="en-US" sz="1000" dirty="0">
                <a:latin typeface="Gill Sans MT" panose="020B0502020104020203" pitchFamily="34" charset="77"/>
              </a:rPr>
              <a:t>Egypt</a:t>
            </a:r>
          </a:p>
        </p:txBody>
      </p:sp>
      <p:sp>
        <p:nvSpPr>
          <p:cNvPr id="53" name="TextBox 52">
            <a:extLst>
              <a:ext uri="{FF2B5EF4-FFF2-40B4-BE49-F238E27FC236}">
                <a16:creationId xmlns:a16="http://schemas.microsoft.com/office/drawing/2014/main" id="{1D377901-CC8E-6742-B9CE-1A07036AE295}"/>
              </a:ext>
            </a:extLst>
          </p:cNvPr>
          <p:cNvSpPr txBox="1"/>
          <p:nvPr/>
        </p:nvSpPr>
        <p:spPr>
          <a:xfrm>
            <a:off x="2393186" y="6026886"/>
            <a:ext cx="885179" cy="246221"/>
          </a:xfrm>
          <a:prstGeom prst="rect">
            <a:avLst/>
          </a:prstGeom>
          <a:noFill/>
        </p:spPr>
        <p:txBody>
          <a:bodyPr wrap="none" rtlCol="0">
            <a:spAutoFit/>
          </a:bodyPr>
          <a:lstStyle/>
          <a:p>
            <a:r>
              <a:rPr lang="en-US" sz="1000" dirty="0">
                <a:latin typeface="Gill Sans MT" panose="020B0502020104020203" pitchFamily="34" charset="77"/>
              </a:rPr>
              <a:t>New Zealand</a:t>
            </a:r>
          </a:p>
        </p:txBody>
      </p:sp>
      <p:sp>
        <p:nvSpPr>
          <p:cNvPr id="54" name="TextBox 53">
            <a:extLst>
              <a:ext uri="{FF2B5EF4-FFF2-40B4-BE49-F238E27FC236}">
                <a16:creationId xmlns:a16="http://schemas.microsoft.com/office/drawing/2014/main" id="{B3FAA000-7515-C841-AF4B-C8AD7DD630BC}"/>
              </a:ext>
            </a:extLst>
          </p:cNvPr>
          <p:cNvSpPr txBox="1"/>
          <p:nvPr/>
        </p:nvSpPr>
        <p:spPr>
          <a:xfrm rot="5400000">
            <a:off x="3191007" y="6190559"/>
            <a:ext cx="620683" cy="246221"/>
          </a:xfrm>
          <a:prstGeom prst="rect">
            <a:avLst/>
          </a:prstGeom>
          <a:noFill/>
        </p:spPr>
        <p:txBody>
          <a:bodyPr wrap="none" rtlCol="0">
            <a:spAutoFit/>
          </a:bodyPr>
          <a:lstStyle/>
          <a:p>
            <a:r>
              <a:rPr lang="en-US" sz="1000" dirty="0">
                <a:latin typeface="Gill Sans MT" panose="020B0502020104020203" pitchFamily="34" charset="77"/>
              </a:rPr>
              <a:t>Uruguay</a:t>
            </a:r>
          </a:p>
        </p:txBody>
      </p:sp>
      <p:sp>
        <p:nvSpPr>
          <p:cNvPr id="55" name="TextBox 54">
            <a:extLst>
              <a:ext uri="{FF2B5EF4-FFF2-40B4-BE49-F238E27FC236}">
                <a16:creationId xmlns:a16="http://schemas.microsoft.com/office/drawing/2014/main" id="{3E5CA884-BF2D-294D-9E39-C3A21551977E}"/>
              </a:ext>
            </a:extLst>
          </p:cNvPr>
          <p:cNvSpPr txBox="1"/>
          <p:nvPr/>
        </p:nvSpPr>
        <p:spPr>
          <a:xfrm rot="5400000">
            <a:off x="3113742" y="6300392"/>
            <a:ext cx="1021433" cy="246221"/>
          </a:xfrm>
          <a:prstGeom prst="rect">
            <a:avLst/>
          </a:prstGeom>
          <a:noFill/>
        </p:spPr>
        <p:txBody>
          <a:bodyPr wrap="none" rtlCol="0">
            <a:spAutoFit/>
          </a:bodyPr>
          <a:lstStyle/>
          <a:p>
            <a:r>
              <a:rPr lang="en-US" sz="1000" dirty="0">
                <a:latin typeface="Gill Sans MT" panose="020B0502020104020203" pitchFamily="34" charset="77"/>
              </a:rPr>
              <a:t>Other E/SE Asia</a:t>
            </a:r>
          </a:p>
        </p:txBody>
      </p:sp>
      <p:sp>
        <p:nvSpPr>
          <p:cNvPr id="56" name="Rectangle 55">
            <a:extLst>
              <a:ext uri="{FF2B5EF4-FFF2-40B4-BE49-F238E27FC236}">
                <a16:creationId xmlns:a16="http://schemas.microsoft.com/office/drawing/2014/main" id="{DB4B8804-0863-F745-AD52-624E4FA4A4EE}"/>
              </a:ext>
            </a:extLst>
          </p:cNvPr>
          <p:cNvSpPr/>
          <p:nvPr/>
        </p:nvSpPr>
        <p:spPr>
          <a:xfrm>
            <a:off x="2669711" y="1386648"/>
            <a:ext cx="45719" cy="459232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F75203A-8A25-4645-ABBE-4CC71E2122BF}"/>
              </a:ext>
            </a:extLst>
          </p:cNvPr>
          <p:cNvSpPr/>
          <p:nvPr/>
        </p:nvSpPr>
        <p:spPr>
          <a:xfrm>
            <a:off x="2722450" y="2700625"/>
            <a:ext cx="373532" cy="327661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A4CD797C-F209-CA47-ADA1-E7CB80090128}"/>
              </a:ext>
            </a:extLst>
          </p:cNvPr>
          <p:cNvSpPr txBox="1"/>
          <p:nvPr/>
        </p:nvSpPr>
        <p:spPr>
          <a:xfrm rot="5400000">
            <a:off x="3417983" y="6234931"/>
            <a:ext cx="671979" cy="246221"/>
          </a:xfrm>
          <a:prstGeom prst="rect">
            <a:avLst/>
          </a:prstGeom>
          <a:noFill/>
        </p:spPr>
        <p:txBody>
          <a:bodyPr wrap="none" rtlCol="0">
            <a:spAutoFit/>
          </a:bodyPr>
          <a:lstStyle/>
          <a:p>
            <a:r>
              <a:rPr lang="en-US" sz="1000" dirty="0">
                <a:latin typeface="Gill Sans MT" panose="020B0502020104020203" pitchFamily="34" charset="77"/>
              </a:rPr>
              <a:t>Denmark</a:t>
            </a:r>
          </a:p>
        </p:txBody>
      </p:sp>
      <p:sp>
        <p:nvSpPr>
          <p:cNvPr id="59" name="Rectangle 58">
            <a:extLst>
              <a:ext uri="{FF2B5EF4-FFF2-40B4-BE49-F238E27FC236}">
                <a16:creationId xmlns:a16="http://schemas.microsoft.com/office/drawing/2014/main" id="{3D93117D-48B3-274A-A33C-311FFB49EAB9}"/>
              </a:ext>
            </a:extLst>
          </p:cNvPr>
          <p:cNvSpPr/>
          <p:nvPr/>
        </p:nvSpPr>
        <p:spPr>
          <a:xfrm>
            <a:off x="3112495" y="2846597"/>
            <a:ext cx="45719" cy="3130839"/>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4ACC87DE-445B-684F-834C-DFC8EE3F042C}"/>
              </a:ext>
            </a:extLst>
          </p:cNvPr>
          <p:cNvSpPr txBox="1"/>
          <p:nvPr/>
        </p:nvSpPr>
        <p:spPr>
          <a:xfrm>
            <a:off x="3965333" y="6013766"/>
            <a:ext cx="827471" cy="246221"/>
          </a:xfrm>
          <a:prstGeom prst="rect">
            <a:avLst/>
          </a:prstGeom>
          <a:noFill/>
        </p:spPr>
        <p:txBody>
          <a:bodyPr wrap="none" rtlCol="0">
            <a:spAutoFit/>
          </a:bodyPr>
          <a:lstStyle/>
          <a:p>
            <a:r>
              <a:rPr lang="en-US" sz="1000" dirty="0">
                <a:latin typeface="Gill Sans MT" panose="020B0502020104020203" pitchFamily="34" charset="77"/>
              </a:rPr>
              <a:t>Netherlands</a:t>
            </a:r>
          </a:p>
        </p:txBody>
      </p:sp>
      <p:sp>
        <p:nvSpPr>
          <p:cNvPr id="70" name="TextBox 69">
            <a:extLst>
              <a:ext uri="{FF2B5EF4-FFF2-40B4-BE49-F238E27FC236}">
                <a16:creationId xmlns:a16="http://schemas.microsoft.com/office/drawing/2014/main" id="{0635FC66-2EC0-F244-A9A7-E259FCBB7BAC}"/>
              </a:ext>
            </a:extLst>
          </p:cNvPr>
          <p:cNvSpPr txBox="1"/>
          <p:nvPr/>
        </p:nvSpPr>
        <p:spPr>
          <a:xfrm rot="5400000">
            <a:off x="4765370" y="6212239"/>
            <a:ext cx="692818" cy="246221"/>
          </a:xfrm>
          <a:prstGeom prst="rect">
            <a:avLst/>
          </a:prstGeom>
          <a:noFill/>
        </p:spPr>
        <p:txBody>
          <a:bodyPr wrap="none" rtlCol="0">
            <a:spAutoFit/>
          </a:bodyPr>
          <a:lstStyle/>
          <a:p>
            <a:r>
              <a:rPr lang="en-US" sz="1000" dirty="0">
                <a:latin typeface="Gill Sans MT" panose="020B0502020104020203" pitchFamily="34" charset="77"/>
              </a:rPr>
              <a:t>Singapore</a:t>
            </a:r>
          </a:p>
        </p:txBody>
      </p:sp>
      <p:sp>
        <p:nvSpPr>
          <p:cNvPr id="72" name="TextBox 71">
            <a:extLst>
              <a:ext uri="{FF2B5EF4-FFF2-40B4-BE49-F238E27FC236}">
                <a16:creationId xmlns:a16="http://schemas.microsoft.com/office/drawing/2014/main" id="{6B212332-6686-B441-A329-38C2F01EE19A}"/>
              </a:ext>
            </a:extLst>
          </p:cNvPr>
          <p:cNvSpPr txBox="1"/>
          <p:nvPr/>
        </p:nvSpPr>
        <p:spPr>
          <a:xfrm rot="5400000">
            <a:off x="4974520" y="6288672"/>
            <a:ext cx="644728" cy="246221"/>
          </a:xfrm>
          <a:prstGeom prst="rect">
            <a:avLst/>
          </a:prstGeom>
          <a:noFill/>
        </p:spPr>
        <p:txBody>
          <a:bodyPr wrap="none" rtlCol="0">
            <a:spAutoFit/>
          </a:bodyPr>
          <a:lstStyle/>
          <a:p>
            <a:r>
              <a:rPr lang="en-US" sz="1000" dirty="0">
                <a:latin typeface="Gill Sans MT" panose="020B0502020104020203" pitchFamily="34" charset="77"/>
              </a:rPr>
              <a:t>Australia</a:t>
            </a:r>
          </a:p>
        </p:txBody>
      </p:sp>
      <p:sp>
        <p:nvSpPr>
          <p:cNvPr id="73" name="Rectangle 72">
            <a:extLst>
              <a:ext uri="{FF2B5EF4-FFF2-40B4-BE49-F238E27FC236}">
                <a16:creationId xmlns:a16="http://schemas.microsoft.com/office/drawing/2014/main" id="{1EAC5788-4915-104E-8196-C25485F13DEE}"/>
              </a:ext>
            </a:extLst>
          </p:cNvPr>
          <p:cNvSpPr/>
          <p:nvPr/>
        </p:nvSpPr>
        <p:spPr>
          <a:xfrm>
            <a:off x="3168535" y="2884053"/>
            <a:ext cx="88137" cy="3093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370AD413-1D44-C34F-8A96-BB0544B3C9B4}"/>
              </a:ext>
            </a:extLst>
          </p:cNvPr>
          <p:cNvSpPr txBox="1"/>
          <p:nvPr/>
        </p:nvSpPr>
        <p:spPr>
          <a:xfrm rot="5400000">
            <a:off x="5348419" y="6163023"/>
            <a:ext cx="886781" cy="553998"/>
          </a:xfrm>
          <a:prstGeom prst="rect">
            <a:avLst/>
          </a:prstGeom>
          <a:noFill/>
        </p:spPr>
        <p:txBody>
          <a:bodyPr wrap="none" rtlCol="0">
            <a:spAutoFit/>
          </a:bodyPr>
          <a:lstStyle/>
          <a:p>
            <a:r>
              <a:rPr lang="en-US" sz="1000" dirty="0">
                <a:latin typeface="Gill Sans MT" panose="020B0502020104020203" pitchFamily="34" charset="77"/>
              </a:rPr>
              <a:t>Other E/S</a:t>
            </a:r>
          </a:p>
          <a:p>
            <a:r>
              <a:rPr lang="en-US" sz="1000" dirty="0">
                <a:latin typeface="Gill Sans MT" panose="020B0502020104020203" pitchFamily="34" charset="77"/>
              </a:rPr>
              <a:t>E Asia/</a:t>
            </a:r>
          </a:p>
          <a:p>
            <a:r>
              <a:rPr lang="en-US" sz="1000" dirty="0">
                <a:latin typeface="Gill Sans MT" panose="020B0502020104020203" pitchFamily="34" charset="77"/>
              </a:rPr>
              <a:t>Pacific Islands</a:t>
            </a:r>
          </a:p>
        </p:txBody>
      </p:sp>
      <p:sp>
        <p:nvSpPr>
          <p:cNvPr id="75" name="Rectangle 74">
            <a:extLst>
              <a:ext uri="{FF2B5EF4-FFF2-40B4-BE49-F238E27FC236}">
                <a16:creationId xmlns:a16="http://schemas.microsoft.com/office/drawing/2014/main" id="{1E6F9FEA-FF12-274C-87C2-A811EF89C03A}"/>
              </a:ext>
            </a:extLst>
          </p:cNvPr>
          <p:cNvSpPr/>
          <p:nvPr/>
        </p:nvSpPr>
        <p:spPr>
          <a:xfrm>
            <a:off x="11759903" y="5200711"/>
            <a:ext cx="246222" cy="79801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F0FF1C64-0BDC-6F46-B2BB-09B2E36BC6C1}"/>
              </a:ext>
            </a:extLst>
          </p:cNvPr>
          <p:cNvSpPr txBox="1"/>
          <p:nvPr/>
        </p:nvSpPr>
        <p:spPr>
          <a:xfrm rot="5400000">
            <a:off x="5894995" y="6078164"/>
            <a:ext cx="425116" cy="246221"/>
          </a:xfrm>
          <a:prstGeom prst="rect">
            <a:avLst/>
          </a:prstGeom>
          <a:noFill/>
        </p:spPr>
        <p:txBody>
          <a:bodyPr wrap="none" rtlCol="0">
            <a:spAutoFit/>
          </a:bodyPr>
          <a:lstStyle/>
          <a:p>
            <a:r>
              <a:rPr lang="en-US" sz="1000" dirty="0">
                <a:latin typeface="Gill Sans MT" panose="020B0502020104020203" pitchFamily="34" charset="77"/>
              </a:rPr>
              <a:t>UAE</a:t>
            </a:r>
          </a:p>
        </p:txBody>
      </p:sp>
      <p:sp>
        <p:nvSpPr>
          <p:cNvPr id="77" name="Rectangle 76">
            <a:extLst>
              <a:ext uri="{FF2B5EF4-FFF2-40B4-BE49-F238E27FC236}">
                <a16:creationId xmlns:a16="http://schemas.microsoft.com/office/drawing/2014/main" id="{5B0D3265-1423-7844-B9EF-DB3824B02080}"/>
              </a:ext>
            </a:extLst>
          </p:cNvPr>
          <p:cNvSpPr/>
          <p:nvPr/>
        </p:nvSpPr>
        <p:spPr>
          <a:xfrm>
            <a:off x="6188009" y="4325622"/>
            <a:ext cx="92419" cy="165279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142E43B2-9FC6-394D-8DD0-5426DE834C21}"/>
              </a:ext>
            </a:extLst>
          </p:cNvPr>
          <p:cNvSpPr/>
          <p:nvPr/>
        </p:nvSpPr>
        <p:spPr>
          <a:xfrm>
            <a:off x="5471381" y="4245380"/>
            <a:ext cx="85015" cy="17570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74F3A8C7-CF19-2849-9DF2-15EDED079CDF}"/>
              </a:ext>
            </a:extLst>
          </p:cNvPr>
          <p:cNvSpPr txBox="1"/>
          <p:nvPr/>
        </p:nvSpPr>
        <p:spPr>
          <a:xfrm rot="5400000">
            <a:off x="5899642" y="6245800"/>
            <a:ext cx="732893" cy="246221"/>
          </a:xfrm>
          <a:prstGeom prst="rect">
            <a:avLst/>
          </a:prstGeom>
          <a:noFill/>
        </p:spPr>
        <p:txBody>
          <a:bodyPr wrap="none" rtlCol="0">
            <a:spAutoFit/>
          </a:bodyPr>
          <a:lstStyle/>
          <a:p>
            <a:r>
              <a:rPr lang="en-US" sz="1000" dirty="0">
                <a:latin typeface="Gill Sans MT" panose="020B0502020104020203" pitchFamily="34" charset="77"/>
              </a:rPr>
              <a:t>Philippines</a:t>
            </a:r>
          </a:p>
        </p:txBody>
      </p:sp>
      <p:sp>
        <p:nvSpPr>
          <p:cNvPr id="80" name="TextBox 79">
            <a:extLst>
              <a:ext uri="{FF2B5EF4-FFF2-40B4-BE49-F238E27FC236}">
                <a16:creationId xmlns:a16="http://schemas.microsoft.com/office/drawing/2014/main" id="{11A1063D-8B00-C94F-A3E3-CB6D6D5A1F50}"/>
              </a:ext>
            </a:extLst>
          </p:cNvPr>
          <p:cNvSpPr txBox="1"/>
          <p:nvPr/>
        </p:nvSpPr>
        <p:spPr>
          <a:xfrm rot="5400000">
            <a:off x="6018783" y="6220965"/>
            <a:ext cx="692818" cy="246221"/>
          </a:xfrm>
          <a:prstGeom prst="rect">
            <a:avLst/>
          </a:prstGeom>
          <a:noFill/>
        </p:spPr>
        <p:txBody>
          <a:bodyPr wrap="none" rtlCol="0">
            <a:spAutoFit/>
          </a:bodyPr>
          <a:lstStyle/>
          <a:p>
            <a:r>
              <a:rPr lang="en-US" sz="1000" dirty="0">
                <a:latin typeface="Gill Sans MT" panose="020B0502020104020203" pitchFamily="34" charset="77"/>
              </a:rPr>
              <a:t>Singapore</a:t>
            </a:r>
          </a:p>
        </p:txBody>
      </p:sp>
      <p:sp>
        <p:nvSpPr>
          <p:cNvPr id="81" name="Rectangle 80">
            <a:extLst>
              <a:ext uri="{FF2B5EF4-FFF2-40B4-BE49-F238E27FC236}">
                <a16:creationId xmlns:a16="http://schemas.microsoft.com/office/drawing/2014/main" id="{4C7DEB4E-03FE-DB40-908E-AA8ED8F530F0}"/>
              </a:ext>
            </a:extLst>
          </p:cNvPr>
          <p:cNvSpPr/>
          <p:nvPr/>
        </p:nvSpPr>
        <p:spPr>
          <a:xfrm>
            <a:off x="5572979" y="4388138"/>
            <a:ext cx="601181" cy="16042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09433424-142B-C64C-B39B-2E77C965F10F}"/>
              </a:ext>
            </a:extLst>
          </p:cNvPr>
          <p:cNvSpPr txBox="1"/>
          <p:nvPr/>
        </p:nvSpPr>
        <p:spPr>
          <a:xfrm rot="5400000">
            <a:off x="6355987" y="6207240"/>
            <a:ext cx="612252" cy="246221"/>
          </a:xfrm>
          <a:prstGeom prst="rect">
            <a:avLst/>
          </a:prstGeom>
          <a:noFill/>
        </p:spPr>
        <p:txBody>
          <a:bodyPr wrap="square" rtlCol="0">
            <a:spAutoFit/>
          </a:bodyPr>
          <a:lstStyle/>
          <a:p>
            <a:r>
              <a:rPr lang="en-US" sz="1000" dirty="0">
                <a:latin typeface="Gill Sans MT" panose="020B0502020104020203" pitchFamily="34" charset="77"/>
              </a:rPr>
              <a:t>China</a:t>
            </a:r>
          </a:p>
        </p:txBody>
      </p:sp>
      <p:sp>
        <p:nvSpPr>
          <p:cNvPr id="83" name="Rectangle 82">
            <a:extLst>
              <a:ext uri="{FF2B5EF4-FFF2-40B4-BE49-F238E27FC236}">
                <a16:creationId xmlns:a16="http://schemas.microsoft.com/office/drawing/2014/main" id="{9814853A-6BBE-8649-87A6-F7724C11DD52}"/>
              </a:ext>
            </a:extLst>
          </p:cNvPr>
          <p:cNvSpPr/>
          <p:nvPr/>
        </p:nvSpPr>
        <p:spPr>
          <a:xfrm>
            <a:off x="3271922" y="3000065"/>
            <a:ext cx="837827" cy="2970975"/>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1E55C56E-01B4-194B-8F5E-9AC75BA4B52C}"/>
              </a:ext>
            </a:extLst>
          </p:cNvPr>
          <p:cNvSpPr txBox="1"/>
          <p:nvPr/>
        </p:nvSpPr>
        <p:spPr>
          <a:xfrm rot="5400000">
            <a:off x="7090686" y="6109733"/>
            <a:ext cx="612252" cy="400110"/>
          </a:xfrm>
          <a:prstGeom prst="rect">
            <a:avLst/>
          </a:prstGeom>
          <a:noFill/>
        </p:spPr>
        <p:txBody>
          <a:bodyPr wrap="square" rtlCol="0">
            <a:spAutoFit/>
          </a:bodyPr>
          <a:lstStyle/>
          <a:p>
            <a:r>
              <a:rPr lang="en-US" sz="1000" dirty="0">
                <a:latin typeface="Gill Sans MT" panose="020B0502020104020203" pitchFamily="34" charset="77"/>
              </a:rPr>
              <a:t>Saudi Arabia</a:t>
            </a:r>
          </a:p>
        </p:txBody>
      </p:sp>
      <p:sp>
        <p:nvSpPr>
          <p:cNvPr id="85" name="Rectangle 84">
            <a:extLst>
              <a:ext uri="{FF2B5EF4-FFF2-40B4-BE49-F238E27FC236}">
                <a16:creationId xmlns:a16="http://schemas.microsoft.com/office/drawing/2014/main" id="{50321052-4176-0D4D-BB01-6F53088DE3E6}"/>
              </a:ext>
            </a:extLst>
          </p:cNvPr>
          <p:cNvSpPr/>
          <p:nvPr/>
        </p:nvSpPr>
        <p:spPr>
          <a:xfrm>
            <a:off x="4119304" y="3027263"/>
            <a:ext cx="418914" cy="294377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DB56510F-35B2-3144-9FE7-434D0BDDA613}"/>
              </a:ext>
            </a:extLst>
          </p:cNvPr>
          <p:cNvSpPr txBox="1"/>
          <p:nvPr/>
        </p:nvSpPr>
        <p:spPr>
          <a:xfrm rot="5400000">
            <a:off x="7597694" y="6306751"/>
            <a:ext cx="800613" cy="246221"/>
          </a:xfrm>
          <a:prstGeom prst="rect">
            <a:avLst/>
          </a:prstGeom>
          <a:noFill/>
        </p:spPr>
        <p:txBody>
          <a:bodyPr wrap="square" rtlCol="0">
            <a:spAutoFit/>
          </a:bodyPr>
          <a:lstStyle/>
          <a:p>
            <a:r>
              <a:rPr lang="en-US" sz="1000" dirty="0">
                <a:latin typeface="Gill Sans MT" panose="020B0502020104020203" pitchFamily="34" charset="77"/>
              </a:rPr>
              <a:t>UK</a:t>
            </a:r>
          </a:p>
        </p:txBody>
      </p:sp>
      <p:sp>
        <p:nvSpPr>
          <p:cNvPr id="88" name="TextBox 87">
            <a:extLst>
              <a:ext uri="{FF2B5EF4-FFF2-40B4-BE49-F238E27FC236}">
                <a16:creationId xmlns:a16="http://schemas.microsoft.com/office/drawing/2014/main" id="{84E8DCE2-BE32-FC4F-BE98-6D995A47E966}"/>
              </a:ext>
            </a:extLst>
          </p:cNvPr>
          <p:cNvSpPr txBox="1"/>
          <p:nvPr/>
        </p:nvSpPr>
        <p:spPr>
          <a:xfrm>
            <a:off x="8784869" y="6019290"/>
            <a:ext cx="800613" cy="246221"/>
          </a:xfrm>
          <a:prstGeom prst="rect">
            <a:avLst/>
          </a:prstGeom>
          <a:noFill/>
        </p:spPr>
        <p:txBody>
          <a:bodyPr wrap="square" rtlCol="0">
            <a:spAutoFit/>
          </a:bodyPr>
          <a:lstStyle/>
          <a:p>
            <a:r>
              <a:rPr lang="en-US" sz="1000" dirty="0">
                <a:latin typeface="Gill Sans MT" panose="020B0502020104020203" pitchFamily="34" charset="77"/>
              </a:rPr>
              <a:t>Germany</a:t>
            </a:r>
          </a:p>
        </p:txBody>
      </p:sp>
      <p:sp>
        <p:nvSpPr>
          <p:cNvPr id="90" name="Rectangle 89">
            <a:extLst>
              <a:ext uri="{FF2B5EF4-FFF2-40B4-BE49-F238E27FC236}">
                <a16:creationId xmlns:a16="http://schemas.microsoft.com/office/drawing/2014/main" id="{61F078EE-7AD6-6C4F-B2C2-F34A1FEACCD6}"/>
              </a:ext>
            </a:extLst>
          </p:cNvPr>
          <p:cNvSpPr/>
          <p:nvPr/>
        </p:nvSpPr>
        <p:spPr>
          <a:xfrm>
            <a:off x="6278674" y="4861380"/>
            <a:ext cx="909026" cy="11448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5AFB333D-39AE-FD41-9579-28F6E3221131}"/>
              </a:ext>
            </a:extLst>
          </p:cNvPr>
          <p:cNvSpPr/>
          <p:nvPr/>
        </p:nvSpPr>
        <p:spPr>
          <a:xfrm>
            <a:off x="5009228" y="4325623"/>
            <a:ext cx="480565" cy="1647259"/>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B244395F-94C1-C748-8ECE-9FCA70C4F4F6}"/>
              </a:ext>
            </a:extLst>
          </p:cNvPr>
          <p:cNvSpPr/>
          <p:nvPr/>
        </p:nvSpPr>
        <p:spPr>
          <a:xfrm>
            <a:off x="11154521" y="4854706"/>
            <a:ext cx="195087" cy="114484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973CB6FB-AB6C-4344-9E88-78AD351AAAD0}"/>
              </a:ext>
            </a:extLst>
          </p:cNvPr>
          <p:cNvSpPr/>
          <p:nvPr/>
        </p:nvSpPr>
        <p:spPr>
          <a:xfrm>
            <a:off x="9237295" y="4906346"/>
            <a:ext cx="783632" cy="108607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CF52F0CB-2E1B-0843-87A6-04A884EED998}"/>
              </a:ext>
            </a:extLst>
          </p:cNvPr>
          <p:cNvSpPr txBox="1"/>
          <p:nvPr/>
        </p:nvSpPr>
        <p:spPr>
          <a:xfrm rot="5400000">
            <a:off x="9900812" y="6269974"/>
            <a:ext cx="800613" cy="246221"/>
          </a:xfrm>
          <a:prstGeom prst="rect">
            <a:avLst/>
          </a:prstGeom>
          <a:noFill/>
        </p:spPr>
        <p:txBody>
          <a:bodyPr wrap="square" rtlCol="0">
            <a:spAutoFit/>
          </a:bodyPr>
          <a:lstStyle/>
          <a:p>
            <a:r>
              <a:rPr lang="en-US" sz="1000" dirty="0">
                <a:latin typeface="Gill Sans MT" panose="020B0502020104020203" pitchFamily="34" charset="77"/>
              </a:rPr>
              <a:t>Belgium</a:t>
            </a:r>
          </a:p>
        </p:txBody>
      </p:sp>
      <p:sp>
        <p:nvSpPr>
          <p:cNvPr id="96" name="TextBox 95">
            <a:extLst>
              <a:ext uri="{FF2B5EF4-FFF2-40B4-BE49-F238E27FC236}">
                <a16:creationId xmlns:a16="http://schemas.microsoft.com/office/drawing/2014/main" id="{6FDD51D2-5E74-5C4F-8678-C9D07D027329}"/>
              </a:ext>
            </a:extLst>
          </p:cNvPr>
          <p:cNvSpPr txBox="1"/>
          <p:nvPr/>
        </p:nvSpPr>
        <p:spPr>
          <a:xfrm rot="5400000">
            <a:off x="10158113" y="6371515"/>
            <a:ext cx="979749" cy="246221"/>
          </a:xfrm>
          <a:prstGeom prst="rect">
            <a:avLst/>
          </a:prstGeom>
          <a:noFill/>
        </p:spPr>
        <p:txBody>
          <a:bodyPr wrap="square" rtlCol="0">
            <a:spAutoFit/>
          </a:bodyPr>
          <a:lstStyle/>
          <a:p>
            <a:r>
              <a:rPr lang="en-US" sz="1000" dirty="0">
                <a:latin typeface="Gill Sans MT" panose="020B0502020104020203" pitchFamily="34" charset="77"/>
              </a:rPr>
              <a:t>Thailand</a:t>
            </a:r>
          </a:p>
        </p:txBody>
      </p:sp>
      <p:sp>
        <p:nvSpPr>
          <p:cNvPr id="97" name="Rectangle 96">
            <a:extLst>
              <a:ext uri="{FF2B5EF4-FFF2-40B4-BE49-F238E27FC236}">
                <a16:creationId xmlns:a16="http://schemas.microsoft.com/office/drawing/2014/main" id="{C29E6AEC-29D5-2740-A74B-FD22C95EBE02}"/>
              </a:ext>
            </a:extLst>
          </p:cNvPr>
          <p:cNvSpPr/>
          <p:nvPr/>
        </p:nvSpPr>
        <p:spPr>
          <a:xfrm>
            <a:off x="7204023" y="5012673"/>
            <a:ext cx="2016949" cy="97974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D6CFED25-E43B-204B-B12B-6DBBBC9CCB7F}"/>
              </a:ext>
            </a:extLst>
          </p:cNvPr>
          <p:cNvSpPr txBox="1"/>
          <p:nvPr/>
        </p:nvSpPr>
        <p:spPr>
          <a:xfrm rot="5400000">
            <a:off x="10404334" y="6376322"/>
            <a:ext cx="979749" cy="246221"/>
          </a:xfrm>
          <a:prstGeom prst="rect">
            <a:avLst/>
          </a:prstGeom>
          <a:noFill/>
        </p:spPr>
        <p:txBody>
          <a:bodyPr wrap="square" rtlCol="0">
            <a:spAutoFit/>
          </a:bodyPr>
          <a:lstStyle/>
          <a:p>
            <a:r>
              <a:rPr lang="en-US" sz="1000" dirty="0">
                <a:latin typeface="Gill Sans MT" panose="020B0502020104020203" pitchFamily="34" charset="77"/>
              </a:rPr>
              <a:t>SS Africa</a:t>
            </a:r>
          </a:p>
        </p:txBody>
      </p:sp>
      <p:sp>
        <p:nvSpPr>
          <p:cNvPr id="99" name="TextBox 98">
            <a:extLst>
              <a:ext uri="{FF2B5EF4-FFF2-40B4-BE49-F238E27FC236}">
                <a16:creationId xmlns:a16="http://schemas.microsoft.com/office/drawing/2014/main" id="{6EEE4D74-665A-224E-A8E6-7531EA2B5E85}"/>
              </a:ext>
            </a:extLst>
          </p:cNvPr>
          <p:cNvSpPr txBox="1"/>
          <p:nvPr/>
        </p:nvSpPr>
        <p:spPr>
          <a:xfrm>
            <a:off x="11026376" y="6006104"/>
            <a:ext cx="979749" cy="246221"/>
          </a:xfrm>
          <a:prstGeom prst="rect">
            <a:avLst/>
          </a:prstGeom>
          <a:noFill/>
        </p:spPr>
        <p:txBody>
          <a:bodyPr wrap="square" rtlCol="0">
            <a:spAutoFit/>
          </a:bodyPr>
          <a:lstStyle/>
          <a:p>
            <a:r>
              <a:rPr lang="en-US" sz="1000" dirty="0">
                <a:latin typeface="Gill Sans MT" panose="020B0502020104020203" pitchFamily="34" charset="77"/>
              </a:rPr>
              <a:t>Other Europe</a:t>
            </a:r>
          </a:p>
        </p:txBody>
      </p:sp>
      <p:sp>
        <p:nvSpPr>
          <p:cNvPr id="100" name="TextBox 99">
            <a:extLst>
              <a:ext uri="{FF2B5EF4-FFF2-40B4-BE49-F238E27FC236}">
                <a16:creationId xmlns:a16="http://schemas.microsoft.com/office/drawing/2014/main" id="{BBA0E0FA-82D0-B949-B25E-409DA53882D5}"/>
              </a:ext>
            </a:extLst>
          </p:cNvPr>
          <p:cNvSpPr txBox="1"/>
          <p:nvPr/>
        </p:nvSpPr>
        <p:spPr>
          <a:xfrm>
            <a:off x="607200" y="1077478"/>
            <a:ext cx="856242" cy="461665"/>
          </a:xfrm>
          <a:prstGeom prst="rect">
            <a:avLst/>
          </a:prstGeom>
          <a:noFill/>
        </p:spPr>
        <p:txBody>
          <a:bodyPr wrap="square" rtlCol="0">
            <a:spAutoFit/>
          </a:bodyPr>
          <a:lstStyle/>
          <a:p>
            <a:r>
              <a:rPr lang="en-US" sz="1200" dirty="0" err="1">
                <a:latin typeface="Gill Sans MT" panose="020B0502020104020203" pitchFamily="34" charset="77"/>
              </a:rPr>
              <a:t>Tonnes</a:t>
            </a:r>
            <a:r>
              <a:rPr lang="en-US" sz="1200" dirty="0">
                <a:latin typeface="Gill Sans MT" panose="020B0502020104020203" pitchFamily="34" charset="77"/>
              </a:rPr>
              <a:t>/</a:t>
            </a:r>
          </a:p>
          <a:p>
            <a:r>
              <a:rPr lang="en-US" sz="1200" dirty="0">
                <a:latin typeface="Gill Sans MT" panose="020B0502020104020203" pitchFamily="34" charset="77"/>
              </a:rPr>
              <a:t>head</a:t>
            </a:r>
          </a:p>
        </p:txBody>
      </p:sp>
      <p:sp>
        <p:nvSpPr>
          <p:cNvPr id="104" name="TextBox 103">
            <a:extLst>
              <a:ext uri="{FF2B5EF4-FFF2-40B4-BE49-F238E27FC236}">
                <a16:creationId xmlns:a16="http://schemas.microsoft.com/office/drawing/2014/main" id="{5986E70A-70F2-904A-85D0-CD5F01890BF9}"/>
              </a:ext>
            </a:extLst>
          </p:cNvPr>
          <p:cNvSpPr txBox="1"/>
          <p:nvPr/>
        </p:nvSpPr>
        <p:spPr>
          <a:xfrm rot="5400000">
            <a:off x="11065717" y="5016451"/>
            <a:ext cx="979749" cy="246221"/>
          </a:xfrm>
          <a:prstGeom prst="rect">
            <a:avLst/>
          </a:prstGeom>
          <a:noFill/>
        </p:spPr>
        <p:txBody>
          <a:bodyPr wrap="square" rtlCol="0">
            <a:spAutoFit/>
          </a:bodyPr>
          <a:lstStyle/>
          <a:p>
            <a:r>
              <a:rPr lang="en-US" sz="1000" dirty="0">
                <a:latin typeface="Gill Sans MT" panose="020B0502020104020203" pitchFamily="34" charset="77"/>
              </a:rPr>
              <a:t>0.4</a:t>
            </a:r>
          </a:p>
        </p:txBody>
      </p:sp>
      <p:sp>
        <p:nvSpPr>
          <p:cNvPr id="105" name="TextBox 104">
            <a:extLst>
              <a:ext uri="{FF2B5EF4-FFF2-40B4-BE49-F238E27FC236}">
                <a16:creationId xmlns:a16="http://schemas.microsoft.com/office/drawing/2014/main" id="{33CAFA4B-C7CF-B343-8919-B8857CD4FA1A}"/>
              </a:ext>
            </a:extLst>
          </p:cNvPr>
          <p:cNvSpPr txBox="1"/>
          <p:nvPr/>
        </p:nvSpPr>
        <p:spPr>
          <a:xfrm rot="5400000">
            <a:off x="9116596" y="4956723"/>
            <a:ext cx="979749" cy="246221"/>
          </a:xfrm>
          <a:prstGeom prst="rect">
            <a:avLst/>
          </a:prstGeom>
          <a:noFill/>
        </p:spPr>
        <p:txBody>
          <a:bodyPr wrap="square" rtlCol="0">
            <a:spAutoFit/>
          </a:bodyPr>
          <a:lstStyle/>
          <a:p>
            <a:r>
              <a:rPr lang="en-US" sz="1000" dirty="0">
                <a:latin typeface="Gill Sans MT" panose="020B0502020104020203" pitchFamily="34" charset="77"/>
              </a:rPr>
              <a:t>1.4</a:t>
            </a:r>
          </a:p>
        </p:txBody>
      </p:sp>
      <p:sp>
        <p:nvSpPr>
          <p:cNvPr id="107" name="TextBox 106">
            <a:extLst>
              <a:ext uri="{FF2B5EF4-FFF2-40B4-BE49-F238E27FC236}">
                <a16:creationId xmlns:a16="http://schemas.microsoft.com/office/drawing/2014/main" id="{3F33D611-9350-9444-9A8E-B3569D72D12E}"/>
              </a:ext>
            </a:extLst>
          </p:cNvPr>
          <p:cNvSpPr txBox="1"/>
          <p:nvPr/>
        </p:nvSpPr>
        <p:spPr>
          <a:xfrm rot="5400000">
            <a:off x="6213656" y="4905319"/>
            <a:ext cx="979749" cy="246221"/>
          </a:xfrm>
          <a:prstGeom prst="rect">
            <a:avLst/>
          </a:prstGeom>
          <a:noFill/>
        </p:spPr>
        <p:txBody>
          <a:bodyPr wrap="square" rtlCol="0">
            <a:spAutoFit/>
          </a:bodyPr>
          <a:lstStyle/>
          <a:p>
            <a:r>
              <a:rPr lang="en-US" sz="1000" dirty="0">
                <a:latin typeface="Gill Sans MT" panose="020B0502020104020203" pitchFamily="34" charset="77"/>
              </a:rPr>
              <a:t>1.5</a:t>
            </a:r>
          </a:p>
        </p:txBody>
      </p:sp>
      <p:sp>
        <p:nvSpPr>
          <p:cNvPr id="108" name="TextBox 107">
            <a:extLst>
              <a:ext uri="{FF2B5EF4-FFF2-40B4-BE49-F238E27FC236}">
                <a16:creationId xmlns:a16="http://schemas.microsoft.com/office/drawing/2014/main" id="{5B726E36-28F4-D84D-9CD2-2E74E8E64DB8}"/>
              </a:ext>
            </a:extLst>
          </p:cNvPr>
          <p:cNvSpPr txBox="1"/>
          <p:nvPr/>
        </p:nvSpPr>
        <p:spPr>
          <a:xfrm rot="5400000">
            <a:off x="5768637" y="4322739"/>
            <a:ext cx="979749" cy="246221"/>
          </a:xfrm>
          <a:prstGeom prst="rect">
            <a:avLst/>
          </a:prstGeom>
          <a:noFill/>
        </p:spPr>
        <p:txBody>
          <a:bodyPr wrap="square" rtlCol="0">
            <a:spAutoFit/>
          </a:bodyPr>
          <a:lstStyle/>
          <a:p>
            <a:r>
              <a:rPr lang="en-US" sz="1000" dirty="0">
                <a:latin typeface="Gill Sans MT" panose="020B0502020104020203" pitchFamily="34" charset="77"/>
              </a:rPr>
              <a:t>2.11</a:t>
            </a:r>
          </a:p>
        </p:txBody>
      </p:sp>
      <p:sp>
        <p:nvSpPr>
          <p:cNvPr id="109" name="TextBox 108">
            <a:extLst>
              <a:ext uri="{FF2B5EF4-FFF2-40B4-BE49-F238E27FC236}">
                <a16:creationId xmlns:a16="http://schemas.microsoft.com/office/drawing/2014/main" id="{1B4BC582-615B-174C-925E-27F63263D30A}"/>
              </a:ext>
            </a:extLst>
          </p:cNvPr>
          <p:cNvSpPr txBox="1"/>
          <p:nvPr/>
        </p:nvSpPr>
        <p:spPr>
          <a:xfrm rot="5400000">
            <a:off x="5357201" y="4434722"/>
            <a:ext cx="979749" cy="246221"/>
          </a:xfrm>
          <a:prstGeom prst="rect">
            <a:avLst/>
          </a:prstGeom>
          <a:noFill/>
        </p:spPr>
        <p:txBody>
          <a:bodyPr wrap="square" rtlCol="0">
            <a:spAutoFit/>
          </a:bodyPr>
          <a:lstStyle/>
          <a:p>
            <a:r>
              <a:rPr lang="en-US" sz="1000" dirty="0">
                <a:latin typeface="Gill Sans MT" panose="020B0502020104020203" pitchFamily="34" charset="77"/>
              </a:rPr>
              <a:t>2.9</a:t>
            </a:r>
          </a:p>
        </p:txBody>
      </p:sp>
      <p:sp>
        <p:nvSpPr>
          <p:cNvPr id="110" name="TextBox 109">
            <a:extLst>
              <a:ext uri="{FF2B5EF4-FFF2-40B4-BE49-F238E27FC236}">
                <a16:creationId xmlns:a16="http://schemas.microsoft.com/office/drawing/2014/main" id="{A5AA8470-8650-BF41-A325-86ABBE8A1367}"/>
              </a:ext>
            </a:extLst>
          </p:cNvPr>
          <p:cNvSpPr txBox="1"/>
          <p:nvPr/>
        </p:nvSpPr>
        <p:spPr>
          <a:xfrm rot="5400000">
            <a:off x="5055681" y="4335409"/>
            <a:ext cx="979749" cy="246221"/>
          </a:xfrm>
          <a:prstGeom prst="rect">
            <a:avLst/>
          </a:prstGeom>
          <a:noFill/>
        </p:spPr>
        <p:txBody>
          <a:bodyPr wrap="square" rtlCol="0">
            <a:spAutoFit/>
          </a:bodyPr>
          <a:lstStyle/>
          <a:p>
            <a:r>
              <a:rPr lang="en-US" sz="1000" dirty="0">
                <a:latin typeface="Gill Sans MT" panose="020B0502020104020203" pitchFamily="34" charset="77"/>
              </a:rPr>
              <a:t>3.1</a:t>
            </a:r>
          </a:p>
        </p:txBody>
      </p:sp>
      <p:sp>
        <p:nvSpPr>
          <p:cNvPr id="111" name="TextBox 110">
            <a:extLst>
              <a:ext uri="{FF2B5EF4-FFF2-40B4-BE49-F238E27FC236}">
                <a16:creationId xmlns:a16="http://schemas.microsoft.com/office/drawing/2014/main" id="{CEDAFAFE-90D3-844D-999C-AC30B5F5286D}"/>
              </a:ext>
            </a:extLst>
          </p:cNvPr>
          <p:cNvSpPr txBox="1"/>
          <p:nvPr/>
        </p:nvSpPr>
        <p:spPr>
          <a:xfrm rot="5400000">
            <a:off x="4293236" y="3594986"/>
            <a:ext cx="979749" cy="246221"/>
          </a:xfrm>
          <a:prstGeom prst="rect">
            <a:avLst/>
          </a:prstGeom>
          <a:noFill/>
        </p:spPr>
        <p:txBody>
          <a:bodyPr wrap="square" rtlCol="0">
            <a:spAutoFit/>
          </a:bodyPr>
          <a:lstStyle/>
          <a:p>
            <a:r>
              <a:rPr lang="en-US" sz="1000" dirty="0">
                <a:latin typeface="Gill Sans MT" panose="020B0502020104020203" pitchFamily="34" charset="77"/>
              </a:rPr>
              <a:t>4.1</a:t>
            </a:r>
          </a:p>
        </p:txBody>
      </p:sp>
      <p:sp>
        <p:nvSpPr>
          <p:cNvPr id="112" name="TextBox 111">
            <a:extLst>
              <a:ext uri="{FF2B5EF4-FFF2-40B4-BE49-F238E27FC236}">
                <a16:creationId xmlns:a16="http://schemas.microsoft.com/office/drawing/2014/main" id="{3D755495-DF44-7847-9BA5-6BD060512B76}"/>
              </a:ext>
            </a:extLst>
          </p:cNvPr>
          <p:cNvSpPr txBox="1"/>
          <p:nvPr/>
        </p:nvSpPr>
        <p:spPr>
          <a:xfrm rot="5400000">
            <a:off x="3827920" y="3010447"/>
            <a:ext cx="979749" cy="246221"/>
          </a:xfrm>
          <a:prstGeom prst="rect">
            <a:avLst/>
          </a:prstGeom>
          <a:noFill/>
        </p:spPr>
        <p:txBody>
          <a:bodyPr wrap="square" rtlCol="0">
            <a:spAutoFit/>
          </a:bodyPr>
          <a:lstStyle/>
          <a:p>
            <a:r>
              <a:rPr lang="en-US" sz="1000" dirty="0">
                <a:latin typeface="Gill Sans MT" panose="020B0502020104020203" pitchFamily="34" charset="77"/>
              </a:rPr>
              <a:t>4.4</a:t>
            </a:r>
          </a:p>
        </p:txBody>
      </p:sp>
      <p:sp>
        <p:nvSpPr>
          <p:cNvPr id="113" name="TextBox 112">
            <a:extLst>
              <a:ext uri="{FF2B5EF4-FFF2-40B4-BE49-F238E27FC236}">
                <a16:creationId xmlns:a16="http://schemas.microsoft.com/office/drawing/2014/main" id="{07862802-8753-E64A-A5FC-1EFB9A5F2D62}"/>
              </a:ext>
            </a:extLst>
          </p:cNvPr>
          <p:cNvSpPr txBox="1"/>
          <p:nvPr/>
        </p:nvSpPr>
        <p:spPr>
          <a:xfrm rot="5400000">
            <a:off x="3190114" y="2997760"/>
            <a:ext cx="979749" cy="246221"/>
          </a:xfrm>
          <a:prstGeom prst="rect">
            <a:avLst/>
          </a:prstGeom>
          <a:noFill/>
        </p:spPr>
        <p:txBody>
          <a:bodyPr wrap="square" rtlCol="0">
            <a:spAutoFit/>
          </a:bodyPr>
          <a:lstStyle/>
          <a:p>
            <a:r>
              <a:rPr lang="en-US" sz="1000" dirty="0">
                <a:latin typeface="Gill Sans MT" panose="020B0502020104020203" pitchFamily="34" charset="77"/>
              </a:rPr>
              <a:t>4.5</a:t>
            </a:r>
          </a:p>
        </p:txBody>
      </p:sp>
      <p:sp>
        <p:nvSpPr>
          <p:cNvPr id="114" name="TextBox 113">
            <a:extLst>
              <a:ext uri="{FF2B5EF4-FFF2-40B4-BE49-F238E27FC236}">
                <a16:creationId xmlns:a16="http://schemas.microsoft.com/office/drawing/2014/main" id="{73F20196-2A33-854E-AB3A-1D3DE897F3D2}"/>
              </a:ext>
            </a:extLst>
          </p:cNvPr>
          <p:cNvSpPr txBox="1"/>
          <p:nvPr/>
        </p:nvSpPr>
        <p:spPr>
          <a:xfrm rot="5400000">
            <a:off x="2790566" y="2960862"/>
            <a:ext cx="979749" cy="246221"/>
          </a:xfrm>
          <a:prstGeom prst="rect">
            <a:avLst/>
          </a:prstGeom>
          <a:noFill/>
        </p:spPr>
        <p:txBody>
          <a:bodyPr wrap="square" rtlCol="0">
            <a:spAutoFit/>
          </a:bodyPr>
          <a:lstStyle/>
          <a:p>
            <a:r>
              <a:rPr lang="en-US" sz="1000" dirty="0">
                <a:latin typeface="Gill Sans MT" panose="020B0502020104020203" pitchFamily="34" charset="77"/>
              </a:rPr>
              <a:t>5.4</a:t>
            </a:r>
          </a:p>
        </p:txBody>
      </p:sp>
      <p:sp>
        <p:nvSpPr>
          <p:cNvPr id="115" name="TextBox 114">
            <a:extLst>
              <a:ext uri="{FF2B5EF4-FFF2-40B4-BE49-F238E27FC236}">
                <a16:creationId xmlns:a16="http://schemas.microsoft.com/office/drawing/2014/main" id="{191F28C9-9AD8-F444-9955-18A5FF2C16C5}"/>
              </a:ext>
            </a:extLst>
          </p:cNvPr>
          <p:cNvSpPr txBox="1"/>
          <p:nvPr/>
        </p:nvSpPr>
        <p:spPr>
          <a:xfrm rot="5400000">
            <a:off x="2415879" y="2708119"/>
            <a:ext cx="979749" cy="246221"/>
          </a:xfrm>
          <a:prstGeom prst="rect">
            <a:avLst/>
          </a:prstGeom>
          <a:noFill/>
        </p:spPr>
        <p:txBody>
          <a:bodyPr wrap="square" rtlCol="0">
            <a:spAutoFit/>
          </a:bodyPr>
          <a:lstStyle/>
          <a:p>
            <a:r>
              <a:rPr lang="en-US" sz="1000" dirty="0">
                <a:latin typeface="Gill Sans MT" panose="020B0502020104020203" pitchFamily="34" charset="77"/>
              </a:rPr>
              <a:t>6.4</a:t>
            </a:r>
          </a:p>
        </p:txBody>
      </p:sp>
      <p:sp>
        <p:nvSpPr>
          <p:cNvPr id="116" name="TextBox 115">
            <a:extLst>
              <a:ext uri="{FF2B5EF4-FFF2-40B4-BE49-F238E27FC236}">
                <a16:creationId xmlns:a16="http://schemas.microsoft.com/office/drawing/2014/main" id="{CC5262AE-2A09-494F-8390-3BF9F1BF911E}"/>
              </a:ext>
            </a:extLst>
          </p:cNvPr>
          <p:cNvSpPr txBox="1"/>
          <p:nvPr/>
        </p:nvSpPr>
        <p:spPr>
          <a:xfrm rot="5400000">
            <a:off x="1972822" y="2393274"/>
            <a:ext cx="979749" cy="246221"/>
          </a:xfrm>
          <a:prstGeom prst="rect">
            <a:avLst/>
          </a:prstGeom>
          <a:noFill/>
        </p:spPr>
        <p:txBody>
          <a:bodyPr wrap="square" rtlCol="0">
            <a:spAutoFit/>
          </a:bodyPr>
          <a:lstStyle/>
          <a:p>
            <a:r>
              <a:rPr lang="en-US" sz="1000" dirty="0">
                <a:latin typeface="Gill Sans MT" panose="020B0502020104020203" pitchFamily="34" charset="77"/>
              </a:rPr>
              <a:t>5.8</a:t>
            </a:r>
          </a:p>
        </p:txBody>
      </p:sp>
      <p:sp>
        <p:nvSpPr>
          <p:cNvPr id="119" name="TextBox 118">
            <a:extLst>
              <a:ext uri="{FF2B5EF4-FFF2-40B4-BE49-F238E27FC236}">
                <a16:creationId xmlns:a16="http://schemas.microsoft.com/office/drawing/2014/main" id="{C8575EF7-EBE8-6740-8D81-C5BF37EF77CE}"/>
              </a:ext>
            </a:extLst>
          </p:cNvPr>
          <p:cNvSpPr txBox="1"/>
          <p:nvPr/>
        </p:nvSpPr>
        <p:spPr>
          <a:xfrm rot="5400000">
            <a:off x="4746871" y="4335410"/>
            <a:ext cx="979749" cy="246221"/>
          </a:xfrm>
          <a:prstGeom prst="rect">
            <a:avLst/>
          </a:prstGeom>
          <a:noFill/>
        </p:spPr>
        <p:txBody>
          <a:bodyPr wrap="square" rtlCol="0">
            <a:spAutoFit/>
          </a:bodyPr>
          <a:lstStyle/>
          <a:p>
            <a:r>
              <a:rPr lang="en-US" sz="1000" dirty="0">
                <a:latin typeface="Gill Sans MT" panose="020B0502020104020203" pitchFamily="34" charset="77"/>
              </a:rPr>
              <a:t>3.0</a:t>
            </a:r>
          </a:p>
        </p:txBody>
      </p:sp>
      <p:sp>
        <p:nvSpPr>
          <p:cNvPr id="120" name="TextBox 119">
            <a:extLst>
              <a:ext uri="{FF2B5EF4-FFF2-40B4-BE49-F238E27FC236}">
                <a16:creationId xmlns:a16="http://schemas.microsoft.com/office/drawing/2014/main" id="{95B48E85-55C6-9043-AF70-27EE4CA12125}"/>
              </a:ext>
            </a:extLst>
          </p:cNvPr>
          <p:cNvSpPr txBox="1"/>
          <p:nvPr/>
        </p:nvSpPr>
        <p:spPr>
          <a:xfrm rot="5400000">
            <a:off x="1625163" y="1816063"/>
            <a:ext cx="979749" cy="246221"/>
          </a:xfrm>
          <a:prstGeom prst="rect">
            <a:avLst/>
          </a:prstGeom>
          <a:noFill/>
        </p:spPr>
        <p:txBody>
          <a:bodyPr wrap="square" rtlCol="0">
            <a:spAutoFit/>
          </a:bodyPr>
          <a:lstStyle/>
          <a:p>
            <a:r>
              <a:rPr lang="en-US" sz="1000" dirty="0">
                <a:latin typeface="Gill Sans MT" panose="020B0502020104020203" pitchFamily="34" charset="77"/>
              </a:rPr>
              <a:t>8.1</a:t>
            </a:r>
          </a:p>
        </p:txBody>
      </p:sp>
      <p:sp>
        <p:nvSpPr>
          <p:cNvPr id="121" name="TextBox 120">
            <a:extLst>
              <a:ext uri="{FF2B5EF4-FFF2-40B4-BE49-F238E27FC236}">
                <a16:creationId xmlns:a16="http://schemas.microsoft.com/office/drawing/2014/main" id="{93C32D50-52B9-5745-8260-9C0A4CD09A1B}"/>
              </a:ext>
            </a:extLst>
          </p:cNvPr>
          <p:cNvSpPr txBox="1"/>
          <p:nvPr/>
        </p:nvSpPr>
        <p:spPr>
          <a:xfrm rot="5400000">
            <a:off x="1494536" y="1912495"/>
            <a:ext cx="1079047" cy="246221"/>
          </a:xfrm>
          <a:prstGeom prst="rect">
            <a:avLst/>
          </a:prstGeom>
          <a:noFill/>
        </p:spPr>
        <p:txBody>
          <a:bodyPr wrap="square" rtlCol="0">
            <a:spAutoFit/>
          </a:bodyPr>
          <a:lstStyle/>
          <a:p>
            <a:r>
              <a:rPr lang="en-US" sz="1000" dirty="0">
                <a:latin typeface="Gill Sans MT" panose="020B0502020104020203" pitchFamily="34" charset="77"/>
              </a:rPr>
              <a:t>6.4</a:t>
            </a:r>
          </a:p>
        </p:txBody>
      </p:sp>
      <p:sp>
        <p:nvSpPr>
          <p:cNvPr id="122" name="TextBox 121">
            <a:extLst>
              <a:ext uri="{FF2B5EF4-FFF2-40B4-BE49-F238E27FC236}">
                <a16:creationId xmlns:a16="http://schemas.microsoft.com/office/drawing/2014/main" id="{75D24F5A-0654-7346-AE03-2D287BD8A3CC}"/>
              </a:ext>
            </a:extLst>
          </p:cNvPr>
          <p:cNvSpPr txBox="1"/>
          <p:nvPr/>
        </p:nvSpPr>
        <p:spPr>
          <a:xfrm rot="5400000">
            <a:off x="1147475" y="954367"/>
            <a:ext cx="979749" cy="246221"/>
          </a:xfrm>
          <a:prstGeom prst="rect">
            <a:avLst/>
          </a:prstGeom>
          <a:noFill/>
        </p:spPr>
        <p:txBody>
          <a:bodyPr wrap="square" rtlCol="0">
            <a:spAutoFit/>
          </a:bodyPr>
          <a:lstStyle/>
          <a:p>
            <a:r>
              <a:rPr lang="en-US" sz="1000" dirty="0">
                <a:latin typeface="Gill Sans MT" panose="020B0502020104020203" pitchFamily="34" charset="77"/>
              </a:rPr>
              <a:t>10.2</a:t>
            </a:r>
          </a:p>
        </p:txBody>
      </p:sp>
      <p:sp>
        <p:nvSpPr>
          <p:cNvPr id="123" name="TextBox 122">
            <a:extLst>
              <a:ext uri="{FF2B5EF4-FFF2-40B4-BE49-F238E27FC236}">
                <a16:creationId xmlns:a16="http://schemas.microsoft.com/office/drawing/2014/main" id="{A0B9E502-804F-2F4A-A946-6BAAA2CFD3EB}"/>
              </a:ext>
            </a:extLst>
          </p:cNvPr>
          <p:cNvSpPr txBox="1"/>
          <p:nvPr/>
        </p:nvSpPr>
        <p:spPr>
          <a:xfrm rot="5400000">
            <a:off x="1798112" y="1713896"/>
            <a:ext cx="979749" cy="246221"/>
          </a:xfrm>
          <a:prstGeom prst="rect">
            <a:avLst/>
          </a:prstGeom>
          <a:noFill/>
        </p:spPr>
        <p:txBody>
          <a:bodyPr wrap="square" rtlCol="0">
            <a:spAutoFit/>
          </a:bodyPr>
          <a:lstStyle/>
          <a:p>
            <a:r>
              <a:rPr lang="en-US" sz="1000" dirty="0">
                <a:latin typeface="Gill Sans MT" panose="020B0502020104020203" pitchFamily="34" charset="77"/>
              </a:rPr>
              <a:t>7.5</a:t>
            </a:r>
          </a:p>
        </p:txBody>
      </p:sp>
      <p:sp>
        <p:nvSpPr>
          <p:cNvPr id="126" name="TextBox 125">
            <a:extLst>
              <a:ext uri="{FF2B5EF4-FFF2-40B4-BE49-F238E27FC236}">
                <a16:creationId xmlns:a16="http://schemas.microsoft.com/office/drawing/2014/main" id="{1CC98045-C375-3945-BD4A-3A2385D9DC94}"/>
              </a:ext>
            </a:extLst>
          </p:cNvPr>
          <p:cNvSpPr txBox="1"/>
          <p:nvPr/>
        </p:nvSpPr>
        <p:spPr>
          <a:xfrm rot="5400000">
            <a:off x="1661921" y="1951342"/>
            <a:ext cx="979749" cy="246221"/>
          </a:xfrm>
          <a:prstGeom prst="rect">
            <a:avLst/>
          </a:prstGeom>
          <a:noFill/>
        </p:spPr>
        <p:txBody>
          <a:bodyPr wrap="square" rtlCol="0">
            <a:spAutoFit/>
          </a:bodyPr>
          <a:lstStyle/>
          <a:p>
            <a:r>
              <a:rPr lang="en-US" sz="1000" dirty="0">
                <a:latin typeface="Gill Sans MT" panose="020B0502020104020203" pitchFamily="34" charset="77"/>
              </a:rPr>
              <a:t>6.4</a:t>
            </a:r>
          </a:p>
        </p:txBody>
      </p:sp>
      <p:sp>
        <p:nvSpPr>
          <p:cNvPr id="129" name="TextBox 128">
            <a:extLst>
              <a:ext uri="{FF2B5EF4-FFF2-40B4-BE49-F238E27FC236}">
                <a16:creationId xmlns:a16="http://schemas.microsoft.com/office/drawing/2014/main" id="{2138C6FE-2667-874B-B870-BA7760947FB7}"/>
              </a:ext>
            </a:extLst>
          </p:cNvPr>
          <p:cNvSpPr txBox="1"/>
          <p:nvPr/>
        </p:nvSpPr>
        <p:spPr>
          <a:xfrm rot="5400000">
            <a:off x="2664894" y="2851208"/>
            <a:ext cx="979749" cy="246221"/>
          </a:xfrm>
          <a:prstGeom prst="rect">
            <a:avLst/>
          </a:prstGeom>
          <a:noFill/>
        </p:spPr>
        <p:txBody>
          <a:bodyPr wrap="square" rtlCol="0">
            <a:spAutoFit/>
          </a:bodyPr>
          <a:lstStyle/>
          <a:p>
            <a:r>
              <a:rPr lang="en-US" sz="1000" dirty="0">
                <a:latin typeface="Gill Sans MT" panose="020B0502020104020203" pitchFamily="34" charset="77"/>
              </a:rPr>
              <a:t>5.7</a:t>
            </a:r>
          </a:p>
        </p:txBody>
      </p:sp>
      <p:sp>
        <p:nvSpPr>
          <p:cNvPr id="130" name="TextBox 129">
            <a:extLst>
              <a:ext uri="{FF2B5EF4-FFF2-40B4-BE49-F238E27FC236}">
                <a16:creationId xmlns:a16="http://schemas.microsoft.com/office/drawing/2014/main" id="{DD039A45-32F5-8F48-93A2-F65F3BC4FAA6}"/>
              </a:ext>
            </a:extLst>
          </p:cNvPr>
          <p:cNvSpPr txBox="1"/>
          <p:nvPr/>
        </p:nvSpPr>
        <p:spPr>
          <a:xfrm rot="5400000">
            <a:off x="1754081" y="1869300"/>
            <a:ext cx="979749" cy="246221"/>
          </a:xfrm>
          <a:prstGeom prst="rect">
            <a:avLst/>
          </a:prstGeom>
          <a:noFill/>
        </p:spPr>
        <p:txBody>
          <a:bodyPr wrap="square" rtlCol="0">
            <a:spAutoFit/>
          </a:bodyPr>
          <a:lstStyle/>
          <a:p>
            <a:r>
              <a:rPr lang="en-US" sz="1000" dirty="0">
                <a:latin typeface="Gill Sans MT" panose="020B0502020104020203" pitchFamily="34" charset="77"/>
              </a:rPr>
              <a:t>6.7</a:t>
            </a:r>
          </a:p>
        </p:txBody>
      </p:sp>
      <p:sp>
        <p:nvSpPr>
          <p:cNvPr id="131" name="TextBox 130">
            <a:extLst>
              <a:ext uri="{FF2B5EF4-FFF2-40B4-BE49-F238E27FC236}">
                <a16:creationId xmlns:a16="http://schemas.microsoft.com/office/drawing/2014/main" id="{78E5BE30-FE95-FB47-BAA9-8EB035DAABEC}"/>
              </a:ext>
            </a:extLst>
          </p:cNvPr>
          <p:cNvSpPr txBox="1"/>
          <p:nvPr/>
        </p:nvSpPr>
        <p:spPr>
          <a:xfrm rot="5400000">
            <a:off x="2211052" y="1432046"/>
            <a:ext cx="979749" cy="246221"/>
          </a:xfrm>
          <a:prstGeom prst="rect">
            <a:avLst/>
          </a:prstGeom>
          <a:noFill/>
        </p:spPr>
        <p:txBody>
          <a:bodyPr wrap="square" rtlCol="0">
            <a:spAutoFit/>
          </a:bodyPr>
          <a:lstStyle/>
          <a:p>
            <a:r>
              <a:rPr lang="en-US" sz="1000" dirty="0">
                <a:latin typeface="Gill Sans MT" panose="020B0502020104020203" pitchFamily="34" charset="77"/>
              </a:rPr>
              <a:t>6.9</a:t>
            </a:r>
          </a:p>
        </p:txBody>
      </p:sp>
      <p:sp>
        <p:nvSpPr>
          <p:cNvPr id="132" name="TextBox 131">
            <a:extLst>
              <a:ext uri="{FF2B5EF4-FFF2-40B4-BE49-F238E27FC236}">
                <a16:creationId xmlns:a16="http://schemas.microsoft.com/office/drawing/2014/main" id="{65F14FCB-2332-E54F-A673-03B6CDEAF84A}"/>
              </a:ext>
            </a:extLst>
          </p:cNvPr>
          <p:cNvSpPr txBox="1"/>
          <p:nvPr/>
        </p:nvSpPr>
        <p:spPr>
          <a:xfrm rot="5400000">
            <a:off x="1913938" y="1780335"/>
            <a:ext cx="979749" cy="246221"/>
          </a:xfrm>
          <a:prstGeom prst="rect">
            <a:avLst/>
          </a:prstGeom>
          <a:noFill/>
        </p:spPr>
        <p:txBody>
          <a:bodyPr wrap="square" rtlCol="0">
            <a:spAutoFit/>
          </a:bodyPr>
          <a:lstStyle/>
          <a:p>
            <a:r>
              <a:rPr lang="en-US" sz="1000" dirty="0">
                <a:latin typeface="Gill Sans MT" panose="020B0502020104020203" pitchFamily="34" charset="77"/>
              </a:rPr>
              <a:t>7.7</a:t>
            </a:r>
          </a:p>
        </p:txBody>
      </p:sp>
      <p:sp>
        <p:nvSpPr>
          <p:cNvPr id="134" name="TextBox 133">
            <a:extLst>
              <a:ext uri="{FF2B5EF4-FFF2-40B4-BE49-F238E27FC236}">
                <a16:creationId xmlns:a16="http://schemas.microsoft.com/office/drawing/2014/main" id="{4A8EAF68-BF7D-CC46-BC68-AC9DAA845916}"/>
              </a:ext>
            </a:extLst>
          </p:cNvPr>
          <p:cNvSpPr txBox="1"/>
          <p:nvPr/>
        </p:nvSpPr>
        <p:spPr>
          <a:xfrm rot="5400000">
            <a:off x="1515667" y="1422566"/>
            <a:ext cx="979749" cy="246221"/>
          </a:xfrm>
          <a:prstGeom prst="rect">
            <a:avLst/>
          </a:prstGeom>
          <a:noFill/>
        </p:spPr>
        <p:txBody>
          <a:bodyPr wrap="square" rtlCol="0">
            <a:spAutoFit/>
          </a:bodyPr>
          <a:lstStyle/>
          <a:p>
            <a:r>
              <a:rPr lang="en-US" sz="1000" dirty="0">
                <a:latin typeface="Gill Sans MT" panose="020B0502020104020203" pitchFamily="34" charset="77"/>
              </a:rPr>
              <a:t>8.8</a:t>
            </a:r>
          </a:p>
        </p:txBody>
      </p:sp>
      <p:sp>
        <p:nvSpPr>
          <p:cNvPr id="136" name="TextBox 135">
            <a:extLst>
              <a:ext uri="{FF2B5EF4-FFF2-40B4-BE49-F238E27FC236}">
                <a16:creationId xmlns:a16="http://schemas.microsoft.com/office/drawing/2014/main" id="{4EE91BE2-D8DA-1348-A8AE-B404104740CA}"/>
              </a:ext>
            </a:extLst>
          </p:cNvPr>
          <p:cNvSpPr txBox="1"/>
          <p:nvPr/>
        </p:nvSpPr>
        <p:spPr>
          <a:xfrm>
            <a:off x="7690621" y="6313966"/>
            <a:ext cx="12192000" cy="276999"/>
          </a:xfrm>
          <a:prstGeom prst="rect">
            <a:avLst/>
          </a:prstGeom>
          <a:noFill/>
        </p:spPr>
        <p:txBody>
          <a:bodyPr wrap="square" rtlCol="0">
            <a:spAutoFit/>
          </a:bodyPr>
          <a:lstStyle/>
          <a:p>
            <a:pPr algn="just"/>
            <a:r>
              <a:rPr lang="en-US" sz="1200" i="1" dirty="0">
                <a:solidFill>
                  <a:srgbClr val="FF0000"/>
                </a:solidFill>
                <a:latin typeface="Gill Sans MT" panose="020B0502020104020203" pitchFamily="34" charset="77"/>
              </a:rPr>
              <a:t>Proportional to total # of animals in milk</a:t>
            </a:r>
            <a:endParaRPr lang="en-US" sz="1200" b="1" i="1" dirty="0">
              <a:solidFill>
                <a:srgbClr val="FF0000"/>
              </a:solidFill>
              <a:latin typeface="Gill Sans MT" panose="020B0502020104020203" pitchFamily="34" charset="77"/>
            </a:endParaRPr>
          </a:p>
        </p:txBody>
      </p:sp>
      <p:sp>
        <p:nvSpPr>
          <p:cNvPr id="137" name="TextBox 136">
            <a:extLst>
              <a:ext uri="{FF2B5EF4-FFF2-40B4-BE49-F238E27FC236}">
                <a16:creationId xmlns:a16="http://schemas.microsoft.com/office/drawing/2014/main" id="{0D63EAF6-E3E9-F84A-9945-2BD7FFEA8622}"/>
              </a:ext>
            </a:extLst>
          </p:cNvPr>
          <p:cNvSpPr txBox="1"/>
          <p:nvPr/>
        </p:nvSpPr>
        <p:spPr>
          <a:xfrm rot="5400000">
            <a:off x="11667608" y="6183124"/>
            <a:ext cx="612252" cy="246221"/>
          </a:xfrm>
          <a:prstGeom prst="rect">
            <a:avLst/>
          </a:prstGeom>
          <a:noFill/>
        </p:spPr>
        <p:txBody>
          <a:bodyPr wrap="square" rtlCol="0">
            <a:spAutoFit/>
          </a:bodyPr>
          <a:lstStyle/>
          <a:p>
            <a:r>
              <a:rPr lang="en-US" sz="1000" dirty="0">
                <a:latin typeface="Gill Sans MT" panose="020B0502020104020203" pitchFamily="34" charset="77"/>
              </a:rPr>
              <a:t>Russia</a:t>
            </a:r>
          </a:p>
        </p:txBody>
      </p:sp>
      <p:sp>
        <p:nvSpPr>
          <p:cNvPr id="140" name="TextBox 139">
            <a:extLst>
              <a:ext uri="{FF2B5EF4-FFF2-40B4-BE49-F238E27FC236}">
                <a16:creationId xmlns:a16="http://schemas.microsoft.com/office/drawing/2014/main" id="{0E9FF040-2A5D-314F-99FE-9796A5E4676B}"/>
              </a:ext>
            </a:extLst>
          </p:cNvPr>
          <p:cNvSpPr txBox="1"/>
          <p:nvPr/>
        </p:nvSpPr>
        <p:spPr>
          <a:xfrm rot="5400000">
            <a:off x="10085261" y="5102373"/>
            <a:ext cx="979749" cy="246221"/>
          </a:xfrm>
          <a:prstGeom prst="rect">
            <a:avLst/>
          </a:prstGeom>
          <a:noFill/>
        </p:spPr>
        <p:txBody>
          <a:bodyPr wrap="square" rtlCol="0">
            <a:spAutoFit/>
          </a:bodyPr>
          <a:lstStyle/>
          <a:p>
            <a:r>
              <a:rPr lang="en-US" sz="1000" dirty="0">
                <a:latin typeface="Gill Sans MT" panose="020B0502020104020203" pitchFamily="34" charset="77"/>
              </a:rPr>
              <a:t>1.3</a:t>
            </a:r>
          </a:p>
        </p:txBody>
      </p:sp>
      <p:sp>
        <p:nvSpPr>
          <p:cNvPr id="142" name="TextBox 141">
            <a:extLst>
              <a:ext uri="{FF2B5EF4-FFF2-40B4-BE49-F238E27FC236}">
                <a16:creationId xmlns:a16="http://schemas.microsoft.com/office/drawing/2014/main" id="{15B187EE-9B1B-D04D-9595-A52332F86C6D}"/>
              </a:ext>
            </a:extLst>
          </p:cNvPr>
          <p:cNvSpPr txBox="1"/>
          <p:nvPr/>
        </p:nvSpPr>
        <p:spPr>
          <a:xfrm rot="5400000">
            <a:off x="7744921" y="5036257"/>
            <a:ext cx="979749" cy="246221"/>
          </a:xfrm>
          <a:prstGeom prst="rect">
            <a:avLst/>
          </a:prstGeom>
          <a:noFill/>
        </p:spPr>
        <p:txBody>
          <a:bodyPr wrap="square" rtlCol="0">
            <a:spAutoFit/>
          </a:bodyPr>
          <a:lstStyle/>
          <a:p>
            <a:r>
              <a:rPr lang="en-US" sz="1000" dirty="0">
                <a:latin typeface="Gill Sans MT" panose="020B0502020104020203" pitchFamily="34" charset="77"/>
              </a:rPr>
              <a:t>1.4</a:t>
            </a:r>
          </a:p>
        </p:txBody>
      </p:sp>
      <p:sp>
        <p:nvSpPr>
          <p:cNvPr id="143" name="TextBox 142">
            <a:extLst>
              <a:ext uri="{FF2B5EF4-FFF2-40B4-BE49-F238E27FC236}">
                <a16:creationId xmlns:a16="http://schemas.microsoft.com/office/drawing/2014/main" id="{9F950434-2E38-964A-AE74-B83801692664}"/>
              </a:ext>
            </a:extLst>
          </p:cNvPr>
          <p:cNvSpPr txBox="1"/>
          <p:nvPr/>
        </p:nvSpPr>
        <p:spPr>
          <a:xfrm rot="5400000">
            <a:off x="10779616" y="4930258"/>
            <a:ext cx="979749" cy="246221"/>
          </a:xfrm>
          <a:prstGeom prst="rect">
            <a:avLst/>
          </a:prstGeom>
          <a:noFill/>
        </p:spPr>
        <p:txBody>
          <a:bodyPr wrap="square" rtlCol="0">
            <a:spAutoFit/>
          </a:bodyPr>
          <a:lstStyle/>
          <a:p>
            <a:r>
              <a:rPr lang="en-US" sz="1000" dirty="0">
                <a:latin typeface="Gill Sans MT" panose="020B0502020104020203" pitchFamily="34" charset="77"/>
              </a:rPr>
              <a:t>1.1</a:t>
            </a:r>
          </a:p>
        </p:txBody>
      </p:sp>
      <p:sp>
        <p:nvSpPr>
          <p:cNvPr id="101" name="TextBox 100">
            <a:extLst>
              <a:ext uri="{FF2B5EF4-FFF2-40B4-BE49-F238E27FC236}">
                <a16:creationId xmlns:a16="http://schemas.microsoft.com/office/drawing/2014/main" id="{59654BF5-C9B7-E149-A6A1-42148D447686}"/>
              </a:ext>
            </a:extLst>
          </p:cNvPr>
          <p:cNvSpPr txBox="1"/>
          <p:nvPr/>
        </p:nvSpPr>
        <p:spPr>
          <a:xfrm>
            <a:off x="0" y="-78"/>
            <a:ext cx="12192000" cy="707886"/>
          </a:xfrm>
          <a:prstGeom prst="rect">
            <a:avLst/>
          </a:prstGeom>
          <a:noFill/>
        </p:spPr>
        <p:txBody>
          <a:bodyPr wrap="square" rtlCol="0">
            <a:spAutoFit/>
          </a:bodyPr>
          <a:lstStyle/>
          <a:p>
            <a:pPr algn="just"/>
            <a:r>
              <a:rPr lang="en-US" sz="2000" dirty="0">
                <a:latin typeface="Gill Sans MT" panose="020B0502020104020203" pitchFamily="34" charset="77"/>
              </a:rPr>
              <a:t>Per cow milk yields vary significantly by country; </a:t>
            </a:r>
            <a:r>
              <a:rPr lang="en-US" sz="2000" b="1" dirty="0">
                <a:solidFill>
                  <a:srgbClr val="FF0000"/>
                </a:solidFill>
                <a:latin typeface="Gill Sans MT" panose="020B0502020104020203" pitchFamily="34" charset="77"/>
              </a:rPr>
              <a:t>AGVC-D </a:t>
            </a:r>
            <a:r>
              <a:rPr lang="en-US" sz="2000" dirty="0">
                <a:latin typeface="Gill Sans MT" panose="020B0502020104020203" pitchFamily="34" charset="77"/>
              </a:rPr>
              <a:t>plans to achieve mid-range yields per animal (driven by its low cost/ low input/ low intensity system)</a:t>
            </a:r>
            <a:endParaRPr lang="en-US" sz="2000" b="1" dirty="0">
              <a:solidFill>
                <a:srgbClr val="FF0000"/>
              </a:solidFill>
              <a:latin typeface="Gill Sans MT" panose="020B0502020104020203" pitchFamily="34" charset="77"/>
            </a:endParaRPr>
          </a:p>
        </p:txBody>
      </p:sp>
      <p:sp>
        <p:nvSpPr>
          <p:cNvPr id="102" name="TextBox 101">
            <a:extLst>
              <a:ext uri="{FF2B5EF4-FFF2-40B4-BE49-F238E27FC236}">
                <a16:creationId xmlns:a16="http://schemas.microsoft.com/office/drawing/2014/main" id="{D71C9890-3FAD-F747-9579-5C2D8D2B4981}"/>
              </a:ext>
            </a:extLst>
          </p:cNvPr>
          <p:cNvSpPr txBox="1"/>
          <p:nvPr/>
        </p:nvSpPr>
        <p:spPr>
          <a:xfrm>
            <a:off x="2722450" y="664298"/>
            <a:ext cx="12192000" cy="584775"/>
          </a:xfrm>
          <a:prstGeom prst="rect">
            <a:avLst/>
          </a:prstGeom>
          <a:noFill/>
        </p:spPr>
        <p:txBody>
          <a:bodyPr wrap="square" rtlCol="0">
            <a:spAutoFit/>
          </a:bodyPr>
          <a:lstStyle/>
          <a:p>
            <a:pPr algn="just"/>
            <a:r>
              <a:rPr lang="en-US" sz="1600" b="1" dirty="0">
                <a:latin typeface="Gill Sans MT" panose="020B0502020104020203" pitchFamily="34" charset="77"/>
              </a:rPr>
              <a:t>GLOBAL COW MILK YIELD BY NATION/ REGION</a:t>
            </a:r>
          </a:p>
          <a:p>
            <a:pPr algn="just"/>
            <a:r>
              <a:rPr lang="en-US" sz="1600" dirty="0">
                <a:solidFill>
                  <a:schemeClr val="bg1">
                    <a:lumMod val="50000"/>
                  </a:schemeClr>
                </a:solidFill>
                <a:latin typeface="Gill Sans MT" panose="020B0502020104020203" pitchFamily="34" charset="77"/>
              </a:rPr>
              <a:t>Animals vs. </a:t>
            </a:r>
            <a:r>
              <a:rPr lang="en-US" sz="1600" dirty="0" err="1">
                <a:solidFill>
                  <a:schemeClr val="bg1">
                    <a:lumMod val="50000"/>
                  </a:schemeClr>
                </a:solidFill>
                <a:latin typeface="Gill Sans MT" panose="020B0502020104020203" pitchFamily="34" charset="77"/>
              </a:rPr>
              <a:t>tonnes</a:t>
            </a:r>
            <a:r>
              <a:rPr lang="en-US" sz="1600" dirty="0">
                <a:solidFill>
                  <a:schemeClr val="bg1">
                    <a:lumMod val="50000"/>
                  </a:schemeClr>
                </a:solidFill>
                <a:latin typeface="Gill Sans MT" panose="020B0502020104020203" pitchFamily="34" charset="77"/>
              </a:rPr>
              <a:t>/head; 2014</a:t>
            </a:r>
          </a:p>
        </p:txBody>
      </p:sp>
      <p:sp>
        <p:nvSpPr>
          <p:cNvPr id="103" name="TextBox 102">
            <a:extLst>
              <a:ext uri="{FF2B5EF4-FFF2-40B4-BE49-F238E27FC236}">
                <a16:creationId xmlns:a16="http://schemas.microsoft.com/office/drawing/2014/main" id="{71F1B079-CDE3-004D-96D2-6F2857FD2658}"/>
              </a:ext>
            </a:extLst>
          </p:cNvPr>
          <p:cNvSpPr txBox="1"/>
          <p:nvPr/>
        </p:nvSpPr>
        <p:spPr>
          <a:xfrm>
            <a:off x="1794564" y="6638573"/>
            <a:ext cx="11108557" cy="276999"/>
          </a:xfrm>
          <a:prstGeom prst="rect">
            <a:avLst/>
          </a:prstGeom>
          <a:solidFill>
            <a:schemeClr val="bg1"/>
          </a:solidFill>
          <a:ln>
            <a:noFill/>
          </a:ln>
        </p:spPr>
        <p:txBody>
          <a:bodyPr wrap="square" rtlCol="0">
            <a:spAutoFit/>
          </a:bodyPr>
          <a:lstStyle/>
          <a:p>
            <a:r>
              <a:rPr lang="en-US" sz="1200" i="1" dirty="0">
                <a:latin typeface="Gill Sans MT" panose="020B0502020104020203" pitchFamily="34" charset="77"/>
              </a:rPr>
              <a:t>Note:  2014 is latest data available for all countries globally in FAOSTAT as of Feb 2017, Russian Fed. </a:t>
            </a:r>
            <a:r>
              <a:rPr lang="en-US" sz="1200" i="1" dirty="0" err="1">
                <a:latin typeface="Gill Sans MT" panose="020B0502020104020203" pitchFamily="34" charset="77"/>
              </a:rPr>
              <a:t>Incl</a:t>
            </a:r>
            <a:r>
              <a:rPr lang="en-US" sz="1200" i="1" dirty="0">
                <a:latin typeface="Gill Sans MT" panose="020B0502020104020203" pitchFamily="34" charset="77"/>
              </a:rPr>
              <a:t> Belarus; Source: UNFAO database; </a:t>
            </a:r>
            <a:r>
              <a:rPr lang="en-US" sz="1200" b="1" i="1" dirty="0">
                <a:solidFill>
                  <a:srgbClr val="FF0000"/>
                </a:solidFill>
                <a:latin typeface="Gill Sans MT" panose="020B0502020104020203" pitchFamily="34" charset="77"/>
              </a:rPr>
              <a:t>AGVC-D</a:t>
            </a:r>
          </a:p>
        </p:txBody>
      </p:sp>
      <p:sp>
        <p:nvSpPr>
          <p:cNvPr id="117" name="TextBox 116">
            <a:extLst>
              <a:ext uri="{FF2B5EF4-FFF2-40B4-BE49-F238E27FC236}">
                <a16:creationId xmlns:a16="http://schemas.microsoft.com/office/drawing/2014/main" id="{485929D4-806C-EB4A-9EA2-5F94D608E971}"/>
              </a:ext>
            </a:extLst>
          </p:cNvPr>
          <p:cNvSpPr txBox="1"/>
          <p:nvPr/>
        </p:nvSpPr>
        <p:spPr>
          <a:xfrm rot="5400000">
            <a:off x="11427671" y="5219995"/>
            <a:ext cx="979749" cy="246221"/>
          </a:xfrm>
          <a:prstGeom prst="rect">
            <a:avLst/>
          </a:prstGeom>
          <a:noFill/>
        </p:spPr>
        <p:txBody>
          <a:bodyPr wrap="square" rtlCol="0">
            <a:spAutoFit/>
          </a:bodyPr>
          <a:lstStyle/>
          <a:p>
            <a:r>
              <a:rPr lang="en-US" sz="1000" dirty="0">
                <a:latin typeface="Gill Sans MT" panose="020B0502020104020203" pitchFamily="34" charset="77"/>
              </a:rPr>
              <a:t>0.3</a:t>
            </a:r>
          </a:p>
        </p:txBody>
      </p:sp>
      <p:sp>
        <p:nvSpPr>
          <p:cNvPr id="94" name="Rectangle 93">
            <a:extLst>
              <a:ext uri="{FF2B5EF4-FFF2-40B4-BE49-F238E27FC236}">
                <a16:creationId xmlns:a16="http://schemas.microsoft.com/office/drawing/2014/main" id="{2FB266F1-BEB7-5A4A-A1E0-44FBA068EEE7}"/>
              </a:ext>
            </a:extLst>
          </p:cNvPr>
          <p:cNvSpPr/>
          <p:nvPr/>
        </p:nvSpPr>
        <p:spPr>
          <a:xfrm>
            <a:off x="1008187" y="5912785"/>
            <a:ext cx="11042474" cy="9727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56E631D0-D3C3-864D-BA20-25BBDE64ADF8}"/>
              </a:ext>
            </a:extLst>
          </p:cNvPr>
          <p:cNvSpPr/>
          <p:nvPr/>
        </p:nvSpPr>
        <p:spPr>
          <a:xfrm rot="16200000">
            <a:off x="-1600300" y="3370936"/>
            <a:ext cx="5673838" cy="889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7352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99B13D-B22F-F648-8D2D-23FE202D22BF}"/>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2A22EE45-58C8-5443-BDF5-637EA74BFC1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92956A4-D5F9-F943-AC32-C36573A4ECFD}"/>
              </a:ext>
            </a:extLst>
          </p:cNvPr>
          <p:cNvSpPr>
            <a:spLocks noGrp="1"/>
          </p:cNvSpPr>
          <p:nvPr>
            <p:ph type="sldNum" sz="quarter" idx="12"/>
          </p:nvPr>
        </p:nvSpPr>
        <p:spPr/>
        <p:txBody>
          <a:bodyPr/>
          <a:lstStyle/>
          <a:p>
            <a:fld id="{E780DAB0-66C9-6248-A472-5F79E02CB431}" type="slidenum">
              <a:rPr lang="en-US" smtClean="0"/>
              <a:t>28</a:t>
            </a:fld>
            <a:endParaRPr lang="en-US"/>
          </a:p>
        </p:txBody>
      </p:sp>
      <p:pic>
        <p:nvPicPr>
          <p:cNvPr id="7" name="Picture 6" descr="A picture containing clipart&#13;&#10;&#13;&#10;Description automatically generated">
            <a:extLst>
              <a:ext uri="{FF2B5EF4-FFF2-40B4-BE49-F238E27FC236}">
                <a16:creationId xmlns:a16="http://schemas.microsoft.com/office/drawing/2014/main" id="{D9887E5D-E55F-9445-95B8-18D234871E5A}"/>
              </a:ext>
            </a:extLst>
          </p:cNvPr>
          <p:cNvPicPr>
            <a:picLocks noChangeAspect="1"/>
          </p:cNvPicPr>
          <p:nvPr/>
        </p:nvPicPr>
        <p:blipFill>
          <a:blip r:embed="rId2"/>
          <a:stretch>
            <a:fillRect/>
          </a:stretch>
        </p:blipFill>
        <p:spPr>
          <a:xfrm>
            <a:off x="9156527" y="224687"/>
            <a:ext cx="2580884" cy="2580884"/>
          </a:xfrm>
          <a:prstGeom prst="rect">
            <a:avLst/>
          </a:prstGeom>
        </p:spPr>
      </p:pic>
      <p:sp>
        <p:nvSpPr>
          <p:cNvPr id="8" name="TextBox 7">
            <a:extLst>
              <a:ext uri="{FF2B5EF4-FFF2-40B4-BE49-F238E27FC236}">
                <a16:creationId xmlns:a16="http://schemas.microsoft.com/office/drawing/2014/main" id="{B816FA9A-80C9-4947-9260-A8479BF14357}"/>
              </a:ext>
            </a:extLst>
          </p:cNvPr>
          <p:cNvSpPr txBox="1"/>
          <p:nvPr/>
        </p:nvSpPr>
        <p:spPr>
          <a:xfrm>
            <a:off x="562627" y="498702"/>
            <a:ext cx="12192000" cy="830997"/>
          </a:xfrm>
          <a:prstGeom prst="rect">
            <a:avLst/>
          </a:prstGeom>
          <a:noFill/>
        </p:spPr>
        <p:txBody>
          <a:bodyPr wrap="square" rtlCol="0">
            <a:spAutoFit/>
          </a:bodyPr>
          <a:lstStyle/>
          <a:p>
            <a:pPr algn="just"/>
            <a:r>
              <a:rPr lang="en-US" sz="4800" b="1" dirty="0">
                <a:latin typeface="Gill Sans MT" panose="020B0502020104020203" pitchFamily="34" charset="77"/>
              </a:rPr>
              <a:t>Category Segmentation</a:t>
            </a:r>
          </a:p>
        </p:txBody>
      </p:sp>
      <p:sp>
        <p:nvSpPr>
          <p:cNvPr id="13" name="TextBox 12">
            <a:extLst>
              <a:ext uri="{FF2B5EF4-FFF2-40B4-BE49-F238E27FC236}">
                <a16:creationId xmlns:a16="http://schemas.microsoft.com/office/drawing/2014/main" id="{731BEE0B-E96D-B840-8BEE-DDD9F1DB2129}"/>
              </a:ext>
            </a:extLst>
          </p:cNvPr>
          <p:cNvSpPr txBox="1"/>
          <p:nvPr/>
        </p:nvSpPr>
        <p:spPr>
          <a:xfrm>
            <a:off x="1113772" y="3520587"/>
            <a:ext cx="3867790" cy="2246769"/>
          </a:xfrm>
          <a:prstGeom prst="rect">
            <a:avLst/>
          </a:prstGeom>
          <a:noFill/>
        </p:spPr>
        <p:txBody>
          <a:bodyPr wrap="none" rtlCol="0">
            <a:spAutoFit/>
          </a:bodyPr>
          <a:lstStyle/>
          <a:p>
            <a:r>
              <a:rPr lang="en-US" sz="2000" dirty="0">
                <a:latin typeface="Gill Sans MT" panose="020B0502020104020203" pitchFamily="34" charset="77"/>
              </a:rPr>
              <a:t>+ Category Segmentation</a:t>
            </a:r>
          </a:p>
          <a:p>
            <a:endParaRPr lang="en-US" sz="2000" dirty="0">
              <a:latin typeface="Gill Sans MT" panose="020B0502020104020203" pitchFamily="34" charset="77"/>
            </a:endParaRPr>
          </a:p>
          <a:p>
            <a:r>
              <a:rPr lang="en-US" sz="2000" dirty="0">
                <a:latin typeface="Gill Sans MT" panose="020B0502020104020203" pitchFamily="34" charset="77"/>
              </a:rPr>
              <a:t>+ Export &amp; export segmentation</a:t>
            </a:r>
          </a:p>
          <a:p>
            <a:endParaRPr lang="en-US" sz="2000" dirty="0">
              <a:latin typeface="Gill Sans MT" panose="020B0502020104020203" pitchFamily="34" charset="77"/>
            </a:endParaRPr>
          </a:p>
          <a:p>
            <a:r>
              <a:rPr lang="en-US" sz="2000" dirty="0">
                <a:latin typeface="Gill Sans MT" panose="020B0502020104020203" pitchFamily="34" charset="77"/>
              </a:rPr>
              <a:t>+ Average export price by category</a:t>
            </a:r>
          </a:p>
          <a:p>
            <a:endParaRPr lang="en-US" sz="2000" dirty="0">
              <a:latin typeface="Gill Sans MT" panose="020B0502020104020203" pitchFamily="34" charset="77"/>
            </a:endParaRPr>
          </a:p>
          <a:p>
            <a:r>
              <a:rPr lang="en-US" sz="2000" dirty="0">
                <a:latin typeface="Gill Sans MT" panose="020B0502020104020203" pitchFamily="34" charset="77"/>
              </a:rPr>
              <a:t>+ Category profiles</a:t>
            </a:r>
          </a:p>
        </p:txBody>
      </p:sp>
      <p:sp>
        <p:nvSpPr>
          <p:cNvPr id="14" name="TextBox 13">
            <a:extLst>
              <a:ext uri="{FF2B5EF4-FFF2-40B4-BE49-F238E27FC236}">
                <a16:creationId xmlns:a16="http://schemas.microsoft.com/office/drawing/2014/main" id="{CA29ACF1-FFA9-7C4A-80C4-25BE1F16A5BA}"/>
              </a:ext>
            </a:extLst>
          </p:cNvPr>
          <p:cNvSpPr txBox="1"/>
          <p:nvPr/>
        </p:nvSpPr>
        <p:spPr>
          <a:xfrm>
            <a:off x="10196710" y="4197696"/>
            <a:ext cx="12192000" cy="1569660"/>
          </a:xfrm>
          <a:prstGeom prst="rect">
            <a:avLst/>
          </a:prstGeom>
          <a:noFill/>
        </p:spPr>
        <p:txBody>
          <a:bodyPr wrap="square" rtlCol="0">
            <a:spAutoFit/>
          </a:bodyPr>
          <a:lstStyle/>
          <a:p>
            <a:pPr algn="just"/>
            <a:r>
              <a:rPr lang="en-US" sz="9600" b="1" dirty="0">
                <a:latin typeface="Gill Sans MT" panose="020B0502020104020203" pitchFamily="34" charset="77"/>
              </a:rPr>
              <a:t>03</a:t>
            </a:r>
            <a:endParaRPr lang="en-US" sz="9600" b="1" dirty="0">
              <a:solidFill>
                <a:srgbClr val="FF0000"/>
              </a:solidFill>
              <a:latin typeface="Gill Sans MT" panose="020B0502020104020203" pitchFamily="34" charset="77"/>
            </a:endParaRPr>
          </a:p>
        </p:txBody>
      </p:sp>
    </p:spTree>
    <p:extLst>
      <p:ext uri="{BB962C8B-B14F-4D97-AF65-F5344CB8AC3E}">
        <p14:creationId xmlns:p14="http://schemas.microsoft.com/office/powerpoint/2010/main" val="3330662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C81B773-53B7-BE44-80CC-6EABD963CEF4}"/>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0976FB6C-DF4C-B647-8624-57A047C9F23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0445393F-9837-E748-AFE7-8CCF443CFB2E}"/>
              </a:ext>
            </a:extLst>
          </p:cNvPr>
          <p:cNvSpPr>
            <a:spLocks noGrp="1"/>
          </p:cNvSpPr>
          <p:nvPr>
            <p:ph type="sldNum" sz="quarter" idx="12"/>
          </p:nvPr>
        </p:nvSpPr>
        <p:spPr/>
        <p:txBody>
          <a:bodyPr/>
          <a:lstStyle/>
          <a:p>
            <a:fld id="{E780DAB0-66C9-6248-A472-5F79E02CB431}" type="slidenum">
              <a:rPr lang="en-US" smtClean="0"/>
              <a:t>29</a:t>
            </a:fld>
            <a:endParaRPr lang="en-US"/>
          </a:p>
        </p:txBody>
      </p:sp>
      <p:sp>
        <p:nvSpPr>
          <p:cNvPr id="7" name="TextBox 6">
            <a:extLst>
              <a:ext uri="{FF2B5EF4-FFF2-40B4-BE49-F238E27FC236}">
                <a16:creationId xmlns:a16="http://schemas.microsoft.com/office/drawing/2014/main" id="{EC62A354-5F91-5742-9F00-5EFC27F0C7B3}"/>
              </a:ext>
            </a:extLst>
          </p:cNvPr>
          <p:cNvSpPr txBox="1"/>
          <p:nvPr/>
        </p:nvSpPr>
        <p:spPr>
          <a:xfrm>
            <a:off x="0" y="-78"/>
            <a:ext cx="12192000" cy="400110"/>
          </a:xfrm>
          <a:prstGeom prst="rect">
            <a:avLst/>
          </a:prstGeom>
          <a:noFill/>
        </p:spPr>
        <p:txBody>
          <a:bodyPr wrap="square" rtlCol="0">
            <a:spAutoFit/>
          </a:bodyPr>
          <a:lstStyle/>
          <a:p>
            <a:pPr algn="just"/>
            <a:r>
              <a:rPr lang="en-US" sz="2000" dirty="0">
                <a:latin typeface="Gill Sans MT" panose="020B0502020104020203" pitchFamily="34" charset="77"/>
              </a:rPr>
              <a:t>New Zealand is a global leader in most categories of the dairy trade</a:t>
            </a:r>
            <a:endParaRPr lang="en-US" sz="2000" b="1" dirty="0">
              <a:solidFill>
                <a:srgbClr val="FF0000"/>
              </a:solidFill>
              <a:latin typeface="Gill Sans MT" panose="020B0502020104020203" pitchFamily="34" charset="77"/>
            </a:endParaRPr>
          </a:p>
        </p:txBody>
      </p:sp>
      <p:sp>
        <p:nvSpPr>
          <p:cNvPr id="8" name="TextBox 7">
            <a:extLst>
              <a:ext uri="{FF2B5EF4-FFF2-40B4-BE49-F238E27FC236}">
                <a16:creationId xmlns:a16="http://schemas.microsoft.com/office/drawing/2014/main" id="{544F5A5C-1B8E-C748-88E8-FE76C1946752}"/>
              </a:ext>
            </a:extLst>
          </p:cNvPr>
          <p:cNvSpPr txBox="1"/>
          <p:nvPr/>
        </p:nvSpPr>
        <p:spPr>
          <a:xfrm>
            <a:off x="532356" y="813599"/>
            <a:ext cx="12192000" cy="400110"/>
          </a:xfrm>
          <a:prstGeom prst="rect">
            <a:avLst/>
          </a:prstGeom>
          <a:noFill/>
        </p:spPr>
        <p:txBody>
          <a:bodyPr wrap="square" rtlCol="0">
            <a:spAutoFit/>
          </a:bodyPr>
          <a:lstStyle/>
          <a:p>
            <a:pPr algn="just"/>
            <a:r>
              <a:rPr lang="en-US" sz="2000" b="1" dirty="0">
                <a:latin typeface="Gill Sans MT" panose="020B0502020104020203" pitchFamily="34" charset="77"/>
              </a:rPr>
              <a:t>OVERVIEW</a:t>
            </a:r>
          </a:p>
        </p:txBody>
      </p:sp>
      <p:sp>
        <p:nvSpPr>
          <p:cNvPr id="9" name="TextBox 8">
            <a:extLst>
              <a:ext uri="{FF2B5EF4-FFF2-40B4-BE49-F238E27FC236}">
                <a16:creationId xmlns:a16="http://schemas.microsoft.com/office/drawing/2014/main" id="{59E76FC2-E5E8-904B-B6CC-F9532D42B84C}"/>
              </a:ext>
            </a:extLst>
          </p:cNvPr>
          <p:cNvSpPr txBox="1"/>
          <p:nvPr/>
        </p:nvSpPr>
        <p:spPr>
          <a:xfrm>
            <a:off x="6468649" y="843254"/>
            <a:ext cx="12192000" cy="400110"/>
          </a:xfrm>
          <a:prstGeom prst="rect">
            <a:avLst/>
          </a:prstGeom>
          <a:noFill/>
        </p:spPr>
        <p:txBody>
          <a:bodyPr wrap="square" rtlCol="0">
            <a:spAutoFit/>
          </a:bodyPr>
          <a:lstStyle/>
          <a:p>
            <a:pPr algn="just"/>
            <a:r>
              <a:rPr lang="en-US" sz="2000" b="1" dirty="0">
                <a:latin typeface="Gill Sans MT" panose="020B0502020104020203" pitchFamily="34" charset="77"/>
              </a:rPr>
              <a:t>BY CATEGORY</a:t>
            </a:r>
            <a:endParaRPr lang="en-US" sz="2000" b="1" dirty="0">
              <a:solidFill>
                <a:srgbClr val="FF0000"/>
              </a:solidFill>
              <a:latin typeface="Gill Sans MT" panose="020B0502020104020203" pitchFamily="34" charset="77"/>
            </a:endParaRPr>
          </a:p>
        </p:txBody>
      </p:sp>
      <p:sp>
        <p:nvSpPr>
          <p:cNvPr id="10" name="TextBox 9">
            <a:extLst>
              <a:ext uri="{FF2B5EF4-FFF2-40B4-BE49-F238E27FC236}">
                <a16:creationId xmlns:a16="http://schemas.microsoft.com/office/drawing/2014/main" id="{0A7ABC2A-68D9-9342-8001-731322C1BDC6}"/>
              </a:ext>
            </a:extLst>
          </p:cNvPr>
          <p:cNvSpPr txBox="1"/>
          <p:nvPr/>
        </p:nvSpPr>
        <p:spPr>
          <a:xfrm>
            <a:off x="283924" y="1213709"/>
            <a:ext cx="5705606" cy="4770537"/>
          </a:xfrm>
          <a:prstGeom prst="rect">
            <a:avLst/>
          </a:prstGeom>
          <a:noFill/>
        </p:spPr>
        <p:txBody>
          <a:bodyPr wrap="square" rtlCol="0">
            <a:spAutoFit/>
          </a:bodyPr>
          <a:lstStyle/>
          <a:p>
            <a:pPr marL="285750" indent="-285750" algn="just">
              <a:buFont typeface="Wingdings" pitchFamily="2" charset="2"/>
              <a:buChar char="Ø"/>
            </a:pPr>
            <a:r>
              <a:rPr lang="en-US" sz="1600" dirty="0">
                <a:latin typeface="Gill Sans MT" panose="020B0502020104020203" pitchFamily="34" charset="77"/>
              </a:rPr>
              <a:t>New Zealand produces all six major categories of dairy Products</a:t>
            </a:r>
          </a:p>
          <a:p>
            <a:pPr marL="285750" indent="-285750" algn="just">
              <a:buFont typeface="Wingdings" pitchFamily="2" charset="2"/>
              <a:buChar char="Ø"/>
            </a:pPr>
            <a:r>
              <a:rPr lang="en-US" sz="1600" dirty="0">
                <a:latin typeface="Gill Sans MT" panose="020B0502020104020203" pitchFamily="34" charset="77"/>
              </a:rPr>
              <a:t>New Zealand is the ‘market maker’ in the global ingredient dairy trade and rapidly emerging in packaged/processed</a:t>
            </a:r>
          </a:p>
          <a:p>
            <a:pPr marL="285750" indent="-285750" algn="just">
              <a:buFont typeface="Wingdings" pitchFamily="2" charset="2"/>
              <a:buChar char="Ø"/>
            </a:pPr>
            <a:r>
              <a:rPr lang="en-US" sz="1600" dirty="0">
                <a:latin typeface="Gill Sans MT" panose="020B0502020104020203" pitchFamily="34" charset="77"/>
              </a:rPr>
              <a:t>Exports are spread across all six categories, however powders (56%), butter(18%), cheese (13%) and casein (11%) are the largest</a:t>
            </a:r>
          </a:p>
          <a:p>
            <a:pPr marL="285750" indent="-285750" algn="just">
              <a:buFont typeface="Wingdings" pitchFamily="2" charset="2"/>
              <a:buChar char="Ø"/>
            </a:pPr>
            <a:r>
              <a:rPr lang="en-US" sz="1600" dirty="0">
                <a:latin typeface="Gill Sans MT" panose="020B0502020104020203" pitchFamily="34" charset="77"/>
              </a:rPr>
              <a:t>New Zealand dairy export volumes are growing constantly, though value has been impacted by the recent fall in global commodity dairy prices</a:t>
            </a:r>
          </a:p>
          <a:p>
            <a:pPr marL="285750" indent="-285750" algn="just">
              <a:buFont typeface="Wingdings" pitchFamily="2" charset="2"/>
              <a:buChar char="Ø"/>
            </a:pPr>
            <a:r>
              <a:rPr lang="en-US" sz="1600" dirty="0">
                <a:latin typeface="Gill Sans MT" panose="020B0502020104020203" pitchFamily="34" charset="77"/>
              </a:rPr>
              <a:t>Average New Zealand export price varies by category, </a:t>
            </a:r>
          </a:p>
          <a:p>
            <a:pPr marL="285750" indent="-285750" algn="just">
              <a:buFont typeface="Wingdings" pitchFamily="2" charset="2"/>
              <a:buChar char="Ø"/>
            </a:pPr>
            <a:r>
              <a:rPr lang="en-US" sz="1600" dirty="0">
                <a:latin typeface="Gill Sans MT" panose="020B0502020104020203" pitchFamily="34" charset="77"/>
              </a:rPr>
              <a:t>with casein standing out for high prices and powders accounting for bulk of export volume </a:t>
            </a:r>
          </a:p>
          <a:p>
            <a:pPr marL="285750" indent="-285750" algn="just">
              <a:buFont typeface="Wingdings" pitchFamily="2" charset="2"/>
              <a:buChar char="Ø"/>
            </a:pPr>
            <a:r>
              <a:rPr lang="en-US" sz="1600" dirty="0">
                <a:latin typeface="Gill Sans MT" panose="020B0502020104020203" pitchFamily="34" charset="77"/>
              </a:rPr>
              <a:t>Powders are driving NZ volume growth, though not achieving aggregate price gains</a:t>
            </a:r>
          </a:p>
          <a:p>
            <a:pPr marL="285750" indent="-285750" algn="just">
              <a:buFont typeface="Wingdings" pitchFamily="2" charset="2"/>
              <a:buChar char="Ø"/>
            </a:pPr>
            <a:r>
              <a:rPr lang="en-US" sz="1600" dirty="0">
                <a:latin typeface="Gill Sans MT" panose="020B0502020104020203" pitchFamily="34" charset="77"/>
              </a:rPr>
              <a:t>New Zealand is a leading global exporter across casein (30.8%), butter/dairy(24.4%) and powders(23.5%); the country has a strong position in cheese (4.4%) and lactose (4.2%); small elsewhere</a:t>
            </a:r>
          </a:p>
        </p:txBody>
      </p:sp>
      <p:sp>
        <p:nvSpPr>
          <p:cNvPr id="11" name="TextBox 10">
            <a:extLst>
              <a:ext uri="{FF2B5EF4-FFF2-40B4-BE49-F238E27FC236}">
                <a16:creationId xmlns:a16="http://schemas.microsoft.com/office/drawing/2014/main" id="{0DCB5326-396A-8245-AEE4-D06012D85D38}"/>
              </a:ext>
            </a:extLst>
          </p:cNvPr>
          <p:cNvSpPr txBox="1"/>
          <p:nvPr/>
        </p:nvSpPr>
        <p:spPr>
          <a:xfrm>
            <a:off x="6202470" y="1213709"/>
            <a:ext cx="5705606" cy="3785652"/>
          </a:xfrm>
          <a:prstGeom prst="rect">
            <a:avLst/>
          </a:prstGeom>
          <a:noFill/>
        </p:spPr>
        <p:txBody>
          <a:bodyPr wrap="square" rtlCol="0">
            <a:spAutoFit/>
          </a:bodyPr>
          <a:lstStyle/>
          <a:p>
            <a:pPr marL="285750" indent="-285750" algn="just">
              <a:buFont typeface="Wingdings" pitchFamily="2" charset="2"/>
              <a:buChar char="Ø"/>
            </a:pPr>
            <a:r>
              <a:rPr lang="en-US" sz="1600" dirty="0">
                <a:latin typeface="Gill Sans MT" panose="020B0502020104020203" pitchFamily="34" charset="77"/>
              </a:rPr>
              <a:t>New Zealand is the largest exporter of dairy fats and the leading exporter outside Europe</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New Zealand is the fifth largest global exporter of cheese and the leading export to Asia Pacific</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While New Zealand currently has a small share of other dairy’; exports of UHT milk and yoghurt are growing</a:t>
            </a:r>
          </a:p>
          <a:p>
            <a:pPr algn="just"/>
            <a:r>
              <a:rPr lang="en-US" sz="1600" dirty="0">
                <a:latin typeface="Gill Sans MT" panose="020B0502020104020203" pitchFamily="34" charset="77"/>
              </a:rPr>
              <a:t> </a:t>
            </a:r>
          </a:p>
          <a:p>
            <a:pPr marL="285750" indent="-285750" algn="just">
              <a:buFont typeface="Wingdings" pitchFamily="2" charset="2"/>
              <a:buChar char="Ø"/>
            </a:pPr>
            <a:r>
              <a:rPr lang="en-US" sz="1600" dirty="0">
                <a:latin typeface="Gill Sans MT" panose="020B0502020104020203" pitchFamily="34" charset="77"/>
              </a:rPr>
              <a:t>New Zealand is the market leader in export dairy powers and strong across Asia</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New Zealand is the fourth largest global exporter of lactose</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New Zealand is the global market leader in casein/similar</a:t>
            </a:r>
          </a:p>
        </p:txBody>
      </p:sp>
      <p:pic>
        <p:nvPicPr>
          <p:cNvPr id="12" name="Picture 11" descr="A picture containing clipart&#13;&#10;&#13;&#10;Description automatically generated">
            <a:extLst>
              <a:ext uri="{FF2B5EF4-FFF2-40B4-BE49-F238E27FC236}">
                <a16:creationId xmlns:a16="http://schemas.microsoft.com/office/drawing/2014/main" id="{ED990081-B626-A245-ADFF-947EE943E619}"/>
              </a:ext>
            </a:extLst>
          </p:cNvPr>
          <p:cNvPicPr>
            <a:picLocks noChangeAspect="1"/>
          </p:cNvPicPr>
          <p:nvPr/>
        </p:nvPicPr>
        <p:blipFill>
          <a:blip r:embed="rId2"/>
          <a:stretch>
            <a:fillRect/>
          </a:stretch>
        </p:blipFill>
        <p:spPr>
          <a:xfrm>
            <a:off x="217935" y="5986910"/>
            <a:ext cx="734565" cy="734565"/>
          </a:xfrm>
          <a:prstGeom prst="rect">
            <a:avLst/>
          </a:prstGeom>
        </p:spPr>
      </p:pic>
    </p:spTree>
    <p:extLst>
      <p:ext uri="{BB962C8B-B14F-4D97-AF65-F5344CB8AC3E}">
        <p14:creationId xmlns:p14="http://schemas.microsoft.com/office/powerpoint/2010/main" val="3348153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71E0C8A-D3A4-C343-92E4-4974BA9DA290}"/>
              </a:ext>
            </a:extLst>
          </p:cNvPr>
          <p:cNvSpPr txBox="1"/>
          <p:nvPr/>
        </p:nvSpPr>
        <p:spPr>
          <a:xfrm>
            <a:off x="0" y="-78"/>
            <a:ext cx="12192000" cy="707886"/>
          </a:xfrm>
          <a:prstGeom prst="rect">
            <a:avLst/>
          </a:prstGeom>
          <a:noFill/>
        </p:spPr>
        <p:txBody>
          <a:bodyPr wrap="square" rtlCol="0">
            <a:spAutoFit/>
          </a:bodyPr>
          <a:lstStyle/>
          <a:p>
            <a:pPr algn="just"/>
            <a:r>
              <a:rPr lang="en-US" sz="2000" dirty="0">
                <a:latin typeface="Gill Sans MT" panose="020B0502020104020203" pitchFamily="34" charset="77"/>
              </a:rPr>
              <a:t>Focus at producing all six major categories of dairy products; New Zealand is the ’market maker’ in the global ingredient dairy trade; rapidly emerging in packages/ processed – </a:t>
            </a:r>
            <a:r>
              <a:rPr lang="en-US" sz="2000" b="1" dirty="0">
                <a:solidFill>
                  <a:srgbClr val="FF0000"/>
                </a:solidFill>
                <a:latin typeface="Gill Sans MT" panose="020B0502020104020203" pitchFamily="34" charset="77"/>
              </a:rPr>
              <a:t>AGVC-D</a:t>
            </a:r>
          </a:p>
        </p:txBody>
      </p:sp>
      <p:sp>
        <p:nvSpPr>
          <p:cNvPr id="8" name="Rectangle 7">
            <a:extLst>
              <a:ext uri="{FF2B5EF4-FFF2-40B4-BE49-F238E27FC236}">
                <a16:creationId xmlns:a16="http://schemas.microsoft.com/office/drawing/2014/main" id="{15475957-E60A-3B47-A750-9F727D7E914D}"/>
              </a:ext>
            </a:extLst>
          </p:cNvPr>
          <p:cNvSpPr/>
          <p:nvPr/>
        </p:nvSpPr>
        <p:spPr>
          <a:xfrm>
            <a:off x="100208" y="707808"/>
            <a:ext cx="11987409" cy="3651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HIGH LEVEL CATEGORIES</a:t>
            </a:r>
          </a:p>
        </p:txBody>
      </p:sp>
      <p:pic>
        <p:nvPicPr>
          <p:cNvPr id="9" name="Picture 8">
            <a:extLst>
              <a:ext uri="{FF2B5EF4-FFF2-40B4-BE49-F238E27FC236}">
                <a16:creationId xmlns:a16="http://schemas.microsoft.com/office/drawing/2014/main" id="{BB3AF929-24B5-3640-9F8D-FFBD93C0BC21}"/>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Effect>
                      <a14:saturation sat="200000"/>
                    </a14:imgEffect>
                  </a14:imgLayer>
                </a14:imgProps>
              </a:ext>
            </a:extLst>
          </a:blip>
          <a:stretch>
            <a:fillRect/>
          </a:stretch>
        </p:blipFill>
        <p:spPr>
          <a:xfrm>
            <a:off x="153217" y="1174474"/>
            <a:ext cx="1855871" cy="12305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Rectangle 9">
            <a:extLst>
              <a:ext uri="{FF2B5EF4-FFF2-40B4-BE49-F238E27FC236}">
                <a16:creationId xmlns:a16="http://schemas.microsoft.com/office/drawing/2014/main" id="{976115C1-6268-2242-B829-18B332752A90}"/>
              </a:ext>
            </a:extLst>
          </p:cNvPr>
          <p:cNvSpPr/>
          <p:nvPr/>
        </p:nvSpPr>
        <p:spPr>
          <a:xfrm>
            <a:off x="100209" y="2404997"/>
            <a:ext cx="1908879" cy="3651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POWDERS</a:t>
            </a:r>
          </a:p>
        </p:txBody>
      </p:sp>
      <p:pic>
        <p:nvPicPr>
          <p:cNvPr id="11" name="Picture 10">
            <a:extLst>
              <a:ext uri="{FF2B5EF4-FFF2-40B4-BE49-F238E27FC236}">
                <a16:creationId xmlns:a16="http://schemas.microsoft.com/office/drawing/2014/main" id="{6FB47150-B9BA-014B-B05D-B5720A0C90BB}"/>
              </a:ext>
            </a:extLst>
          </p:cNvPr>
          <p:cNvPicPr>
            <a:picLocks noChangeAspect="1"/>
          </p:cNvPicPr>
          <p:nvPr/>
        </p:nvPicPr>
        <p:blipFill rotWithShape="1">
          <a:blip r:embed="rId4">
            <a:alphaModFix/>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t="-1" r="2378" b="31058"/>
          <a:stretch/>
        </p:blipFill>
        <p:spPr>
          <a:xfrm>
            <a:off x="2144213" y="1174474"/>
            <a:ext cx="1855872" cy="12305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2" name="Rectangle 11">
            <a:extLst>
              <a:ext uri="{FF2B5EF4-FFF2-40B4-BE49-F238E27FC236}">
                <a16:creationId xmlns:a16="http://schemas.microsoft.com/office/drawing/2014/main" id="{CBA4F4AB-D134-6D4B-9AD7-209ECCC451C7}"/>
              </a:ext>
            </a:extLst>
          </p:cNvPr>
          <p:cNvSpPr/>
          <p:nvPr/>
        </p:nvSpPr>
        <p:spPr>
          <a:xfrm>
            <a:off x="2117709" y="2404997"/>
            <a:ext cx="1908879" cy="3651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CASEIN/SIMILAR</a:t>
            </a:r>
          </a:p>
        </p:txBody>
      </p:sp>
      <p:pic>
        <p:nvPicPr>
          <p:cNvPr id="13" name="Picture 12">
            <a:extLst>
              <a:ext uri="{FF2B5EF4-FFF2-40B4-BE49-F238E27FC236}">
                <a16:creationId xmlns:a16="http://schemas.microsoft.com/office/drawing/2014/main" id="{9ED4359B-7F5D-DB46-9C27-7E2A05DA2B62}"/>
              </a:ext>
            </a:extLst>
          </p:cNvPr>
          <p:cNvPicPr>
            <a:picLocks noChangeAspect="1"/>
          </p:cNvPicPr>
          <p:nvPr/>
        </p:nvPicPr>
        <p:blipFill>
          <a:blip r:embed="rId6"/>
          <a:stretch>
            <a:fillRect/>
          </a:stretch>
        </p:blipFill>
        <p:spPr>
          <a:xfrm>
            <a:off x="4161712" y="1174474"/>
            <a:ext cx="1908879" cy="12305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4" name="Rectangle 13">
            <a:extLst>
              <a:ext uri="{FF2B5EF4-FFF2-40B4-BE49-F238E27FC236}">
                <a16:creationId xmlns:a16="http://schemas.microsoft.com/office/drawing/2014/main" id="{C4928493-F247-6A4C-9B5F-E72A212B2EA3}"/>
              </a:ext>
            </a:extLst>
          </p:cNvPr>
          <p:cNvSpPr/>
          <p:nvPr/>
        </p:nvSpPr>
        <p:spPr>
          <a:xfrm>
            <a:off x="4161711" y="2404997"/>
            <a:ext cx="1908879" cy="3651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CASEIN/SIMILAR</a:t>
            </a:r>
          </a:p>
        </p:txBody>
      </p:sp>
      <p:pic>
        <p:nvPicPr>
          <p:cNvPr id="15" name="Picture 14">
            <a:extLst>
              <a:ext uri="{FF2B5EF4-FFF2-40B4-BE49-F238E27FC236}">
                <a16:creationId xmlns:a16="http://schemas.microsoft.com/office/drawing/2014/main" id="{D3BEBC55-E05E-C14F-A637-8ED54DB985FF}"/>
              </a:ext>
            </a:extLst>
          </p:cNvPr>
          <p:cNvPicPr>
            <a:picLocks noChangeAspect="1"/>
          </p:cNvPicPr>
          <p:nvPr/>
        </p:nvPicPr>
        <p:blipFill>
          <a:blip r:embed="rId7">
            <a:alphaModFix/>
            <a:extLst>
              <a:ext uri="{BEBA8EAE-BF5A-486C-A8C5-ECC9F3942E4B}">
                <a14:imgProps xmlns:a14="http://schemas.microsoft.com/office/drawing/2010/main">
                  <a14:imgLayer r:embed="rId8">
                    <a14:imgEffect>
                      <a14:sharpenSoften amount="50000"/>
                    </a14:imgEffect>
                    <a14:imgEffect>
                      <a14:saturation sat="200000"/>
                    </a14:imgEffect>
                  </a14:imgLayer>
                </a14:imgProps>
              </a:ext>
            </a:extLst>
          </a:blip>
          <a:stretch>
            <a:fillRect/>
          </a:stretch>
        </p:blipFill>
        <p:spPr>
          <a:xfrm>
            <a:off x="6244521" y="1174474"/>
            <a:ext cx="1908879" cy="12305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6" name="Rectangle 15">
            <a:extLst>
              <a:ext uri="{FF2B5EF4-FFF2-40B4-BE49-F238E27FC236}">
                <a16:creationId xmlns:a16="http://schemas.microsoft.com/office/drawing/2014/main" id="{5EEAF791-C5CD-C942-9CA6-39AEC0FD171F}"/>
              </a:ext>
            </a:extLst>
          </p:cNvPr>
          <p:cNvSpPr/>
          <p:nvPr/>
        </p:nvSpPr>
        <p:spPr>
          <a:xfrm>
            <a:off x="6232217" y="2421593"/>
            <a:ext cx="1908879" cy="3319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BUTTER/FATS</a:t>
            </a:r>
          </a:p>
        </p:txBody>
      </p:sp>
      <p:pic>
        <p:nvPicPr>
          <p:cNvPr id="17" name="Picture 16">
            <a:extLst>
              <a:ext uri="{FF2B5EF4-FFF2-40B4-BE49-F238E27FC236}">
                <a16:creationId xmlns:a16="http://schemas.microsoft.com/office/drawing/2014/main" id="{86B62D22-8CF5-E34A-ADA4-67027103CF22}"/>
              </a:ext>
            </a:extLst>
          </p:cNvPr>
          <p:cNvPicPr>
            <a:picLocks noChangeAspect="1"/>
          </p:cNvPicPr>
          <p:nvPr/>
        </p:nvPicPr>
        <p:blipFill>
          <a:blip r:embed="rId9">
            <a:alphaModFix/>
            <a:extLst>
              <a:ext uri="{BEBA8EAE-BF5A-486C-A8C5-ECC9F3942E4B}">
                <a14:imgProps xmlns:a14="http://schemas.microsoft.com/office/drawing/2010/main">
                  <a14:imgLayer r:embed="rId10">
                    <a14:imgEffect>
                      <a14:sharpenSoften amount="25000"/>
                    </a14:imgEffect>
                  </a14:imgLayer>
                </a14:imgProps>
              </a:ext>
            </a:extLst>
          </a:blip>
          <a:stretch>
            <a:fillRect/>
          </a:stretch>
        </p:blipFill>
        <p:spPr>
          <a:xfrm>
            <a:off x="8288221" y="1174474"/>
            <a:ext cx="1874087" cy="124711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8" name="Rectangle 17">
            <a:extLst>
              <a:ext uri="{FF2B5EF4-FFF2-40B4-BE49-F238E27FC236}">
                <a16:creationId xmlns:a16="http://schemas.microsoft.com/office/drawing/2014/main" id="{35FF6687-0DBD-E546-A31D-C8D9A9592ECD}"/>
              </a:ext>
            </a:extLst>
          </p:cNvPr>
          <p:cNvSpPr/>
          <p:nvPr/>
        </p:nvSpPr>
        <p:spPr>
          <a:xfrm>
            <a:off x="8276977" y="2434039"/>
            <a:ext cx="1908879" cy="3319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CHEESE</a:t>
            </a:r>
          </a:p>
        </p:txBody>
      </p:sp>
      <p:pic>
        <p:nvPicPr>
          <p:cNvPr id="19" name="Picture 18">
            <a:extLst>
              <a:ext uri="{FF2B5EF4-FFF2-40B4-BE49-F238E27FC236}">
                <a16:creationId xmlns:a16="http://schemas.microsoft.com/office/drawing/2014/main" id="{0FE974EE-8F74-014F-904C-46079B00F121}"/>
              </a:ext>
            </a:extLst>
          </p:cNvPr>
          <p:cNvPicPr>
            <a:picLocks noChangeAspect="1"/>
          </p:cNvPicPr>
          <p:nvPr/>
        </p:nvPicPr>
        <p:blipFill rotWithShape="1">
          <a:blip r:embed="rId11">
            <a:alphaModFix/>
            <a:extLst>
              <a:ext uri="{BEBA8EAE-BF5A-486C-A8C5-ECC9F3942E4B}">
                <a14:imgProps xmlns:a14="http://schemas.microsoft.com/office/drawing/2010/main">
                  <a14:imgLayer r:embed="rId12">
                    <a14:imgEffect>
                      <a14:sharpenSoften amount="50000"/>
                    </a14:imgEffect>
                    <a14:imgEffect>
                      <a14:saturation sat="200000"/>
                    </a14:imgEffect>
                  </a14:imgLayer>
                </a14:imgProps>
              </a:ext>
            </a:extLst>
          </a:blip>
          <a:srcRect l="6334" t="12559" r="8746" b="8439"/>
          <a:stretch/>
        </p:blipFill>
        <p:spPr>
          <a:xfrm>
            <a:off x="10321737" y="1201646"/>
            <a:ext cx="1765880" cy="12305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0" name="Rectangle 19">
            <a:extLst>
              <a:ext uri="{FF2B5EF4-FFF2-40B4-BE49-F238E27FC236}">
                <a16:creationId xmlns:a16="http://schemas.microsoft.com/office/drawing/2014/main" id="{52159B84-6EF8-4A45-9B50-58C35D5E8E83}"/>
              </a:ext>
            </a:extLst>
          </p:cNvPr>
          <p:cNvSpPr/>
          <p:nvPr/>
        </p:nvSpPr>
        <p:spPr>
          <a:xfrm>
            <a:off x="10250237" y="2434039"/>
            <a:ext cx="1908879" cy="3319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OTHER</a:t>
            </a:r>
          </a:p>
        </p:txBody>
      </p:sp>
      <p:sp>
        <p:nvSpPr>
          <p:cNvPr id="27" name="TextBox 26">
            <a:extLst>
              <a:ext uri="{FF2B5EF4-FFF2-40B4-BE49-F238E27FC236}">
                <a16:creationId xmlns:a16="http://schemas.microsoft.com/office/drawing/2014/main" id="{708604F3-C25A-E94F-89CF-DEF03C03DC57}"/>
              </a:ext>
            </a:extLst>
          </p:cNvPr>
          <p:cNvSpPr txBox="1"/>
          <p:nvPr/>
        </p:nvSpPr>
        <p:spPr>
          <a:xfrm>
            <a:off x="386035" y="2794056"/>
            <a:ext cx="1337226" cy="400110"/>
          </a:xfrm>
          <a:prstGeom prst="rect">
            <a:avLst/>
          </a:prstGeom>
          <a:noFill/>
        </p:spPr>
        <p:txBody>
          <a:bodyPr wrap="none" rtlCol="0">
            <a:spAutoFit/>
          </a:bodyPr>
          <a:lstStyle/>
          <a:p>
            <a:pPr algn="ctr"/>
            <a:r>
              <a:rPr lang="en-US" sz="1000" b="1" dirty="0">
                <a:latin typeface="Gill Sans MT" panose="020B0502020104020203" pitchFamily="34" charset="77"/>
              </a:rPr>
              <a:t>#1 Global Exporter</a:t>
            </a:r>
          </a:p>
          <a:p>
            <a:pPr algn="ctr"/>
            <a:r>
              <a:rPr lang="en-US" sz="1000" b="1" dirty="0">
                <a:latin typeface="Gill Sans MT" panose="020B0502020104020203" pitchFamily="34" charset="77"/>
              </a:rPr>
              <a:t>#1 Asia Supplier</a:t>
            </a:r>
          </a:p>
        </p:txBody>
      </p:sp>
      <p:sp>
        <p:nvSpPr>
          <p:cNvPr id="28" name="TextBox 27">
            <a:extLst>
              <a:ext uri="{FF2B5EF4-FFF2-40B4-BE49-F238E27FC236}">
                <a16:creationId xmlns:a16="http://schemas.microsoft.com/office/drawing/2014/main" id="{6736637B-EC34-2E4A-9E64-54A400C46EA9}"/>
              </a:ext>
            </a:extLst>
          </p:cNvPr>
          <p:cNvSpPr txBox="1"/>
          <p:nvPr/>
        </p:nvSpPr>
        <p:spPr>
          <a:xfrm>
            <a:off x="2386701" y="2774149"/>
            <a:ext cx="1370889" cy="400110"/>
          </a:xfrm>
          <a:prstGeom prst="rect">
            <a:avLst/>
          </a:prstGeom>
          <a:noFill/>
        </p:spPr>
        <p:txBody>
          <a:bodyPr wrap="none" rtlCol="0">
            <a:spAutoFit/>
          </a:bodyPr>
          <a:lstStyle/>
          <a:p>
            <a:pPr algn="ctr"/>
            <a:r>
              <a:rPr lang="en-US" sz="1000" b="1" dirty="0">
                <a:latin typeface="Gill Sans MT" panose="020B0502020104020203" pitchFamily="34" charset="77"/>
              </a:rPr>
              <a:t>#X Global Exporter</a:t>
            </a:r>
          </a:p>
          <a:p>
            <a:pPr algn="ctr"/>
            <a:r>
              <a:rPr lang="en-US" sz="1000" b="1" dirty="0">
                <a:latin typeface="Gill Sans MT" panose="020B0502020104020203" pitchFamily="34" charset="77"/>
              </a:rPr>
              <a:t>#X Asia Supplier</a:t>
            </a:r>
          </a:p>
        </p:txBody>
      </p:sp>
      <p:sp>
        <p:nvSpPr>
          <p:cNvPr id="29" name="TextBox 28">
            <a:extLst>
              <a:ext uri="{FF2B5EF4-FFF2-40B4-BE49-F238E27FC236}">
                <a16:creationId xmlns:a16="http://schemas.microsoft.com/office/drawing/2014/main" id="{4D71AA9E-1B3D-8149-B082-108DF485BC18}"/>
              </a:ext>
            </a:extLst>
          </p:cNvPr>
          <p:cNvSpPr txBox="1"/>
          <p:nvPr/>
        </p:nvSpPr>
        <p:spPr>
          <a:xfrm>
            <a:off x="4295580" y="2742343"/>
            <a:ext cx="1624164" cy="400110"/>
          </a:xfrm>
          <a:prstGeom prst="rect">
            <a:avLst/>
          </a:prstGeom>
          <a:noFill/>
        </p:spPr>
        <p:txBody>
          <a:bodyPr wrap="none" rtlCol="0">
            <a:spAutoFit/>
          </a:bodyPr>
          <a:lstStyle/>
          <a:p>
            <a:pPr algn="ctr"/>
            <a:r>
              <a:rPr lang="en-US" sz="1000" b="1" dirty="0">
                <a:latin typeface="Gill Sans MT" panose="020B0502020104020203" pitchFamily="34" charset="77"/>
              </a:rPr>
              <a:t>#X Global Exporter</a:t>
            </a:r>
          </a:p>
          <a:p>
            <a:pPr algn="ctr"/>
            <a:r>
              <a:rPr lang="en-US" sz="1000" b="1" dirty="0">
                <a:latin typeface="Gill Sans MT" panose="020B0502020104020203" pitchFamily="34" charset="77"/>
              </a:rPr>
              <a:t>#X Asia-Pacific Supplier</a:t>
            </a:r>
          </a:p>
        </p:txBody>
      </p:sp>
      <p:sp>
        <p:nvSpPr>
          <p:cNvPr id="30" name="TextBox 29">
            <a:extLst>
              <a:ext uri="{FF2B5EF4-FFF2-40B4-BE49-F238E27FC236}">
                <a16:creationId xmlns:a16="http://schemas.microsoft.com/office/drawing/2014/main" id="{1B086A7B-01EB-EC49-B8C2-0F2BF0DA07F2}"/>
              </a:ext>
            </a:extLst>
          </p:cNvPr>
          <p:cNvSpPr txBox="1"/>
          <p:nvPr/>
        </p:nvSpPr>
        <p:spPr>
          <a:xfrm>
            <a:off x="6513515" y="2731657"/>
            <a:ext cx="1370889" cy="400110"/>
          </a:xfrm>
          <a:prstGeom prst="rect">
            <a:avLst/>
          </a:prstGeom>
          <a:noFill/>
        </p:spPr>
        <p:txBody>
          <a:bodyPr wrap="none" rtlCol="0">
            <a:spAutoFit/>
          </a:bodyPr>
          <a:lstStyle/>
          <a:p>
            <a:pPr algn="ctr"/>
            <a:r>
              <a:rPr lang="en-US" sz="1000" b="1" dirty="0">
                <a:latin typeface="Gill Sans MT" panose="020B0502020104020203" pitchFamily="34" charset="77"/>
              </a:rPr>
              <a:t>#X Global Exporter</a:t>
            </a:r>
          </a:p>
          <a:p>
            <a:pPr algn="ctr"/>
            <a:r>
              <a:rPr lang="en-US" sz="1000" b="1" dirty="0">
                <a:latin typeface="Gill Sans MT" panose="020B0502020104020203" pitchFamily="34" charset="77"/>
              </a:rPr>
              <a:t>#X Asia Supplier</a:t>
            </a:r>
          </a:p>
        </p:txBody>
      </p:sp>
      <p:sp>
        <p:nvSpPr>
          <p:cNvPr id="31" name="TextBox 30">
            <a:extLst>
              <a:ext uri="{FF2B5EF4-FFF2-40B4-BE49-F238E27FC236}">
                <a16:creationId xmlns:a16="http://schemas.microsoft.com/office/drawing/2014/main" id="{97C3141A-C023-F84C-81D6-75C3903A7DED}"/>
              </a:ext>
            </a:extLst>
          </p:cNvPr>
          <p:cNvSpPr txBox="1"/>
          <p:nvPr/>
        </p:nvSpPr>
        <p:spPr>
          <a:xfrm>
            <a:off x="8463997" y="2740533"/>
            <a:ext cx="1624164" cy="400110"/>
          </a:xfrm>
          <a:prstGeom prst="rect">
            <a:avLst/>
          </a:prstGeom>
          <a:noFill/>
        </p:spPr>
        <p:txBody>
          <a:bodyPr wrap="none" rtlCol="0">
            <a:spAutoFit/>
          </a:bodyPr>
          <a:lstStyle/>
          <a:p>
            <a:pPr algn="ctr"/>
            <a:r>
              <a:rPr lang="en-US" sz="1000" b="1" dirty="0">
                <a:latin typeface="Gill Sans MT" panose="020B0502020104020203" pitchFamily="34" charset="77"/>
              </a:rPr>
              <a:t>#X Global Exporter</a:t>
            </a:r>
          </a:p>
          <a:p>
            <a:pPr algn="ctr"/>
            <a:r>
              <a:rPr lang="en-US" sz="1000" b="1" dirty="0">
                <a:latin typeface="Gill Sans MT" panose="020B0502020104020203" pitchFamily="34" charset="77"/>
              </a:rPr>
              <a:t>#X Asia-Pacific Supplier</a:t>
            </a:r>
          </a:p>
        </p:txBody>
      </p:sp>
      <p:sp>
        <p:nvSpPr>
          <p:cNvPr id="32" name="TextBox 31">
            <a:extLst>
              <a:ext uri="{FF2B5EF4-FFF2-40B4-BE49-F238E27FC236}">
                <a16:creationId xmlns:a16="http://schemas.microsoft.com/office/drawing/2014/main" id="{1B029DBD-4CC4-BD49-B247-5B636F593911}"/>
              </a:ext>
            </a:extLst>
          </p:cNvPr>
          <p:cNvSpPr txBox="1"/>
          <p:nvPr/>
        </p:nvSpPr>
        <p:spPr>
          <a:xfrm>
            <a:off x="10667754" y="2762140"/>
            <a:ext cx="1157689" cy="246221"/>
          </a:xfrm>
          <a:prstGeom prst="rect">
            <a:avLst/>
          </a:prstGeom>
          <a:noFill/>
        </p:spPr>
        <p:txBody>
          <a:bodyPr wrap="none" rtlCol="0">
            <a:spAutoFit/>
          </a:bodyPr>
          <a:lstStyle/>
          <a:p>
            <a:pPr algn="ctr"/>
            <a:r>
              <a:rPr lang="en-US" sz="1000" b="1" dirty="0">
                <a:latin typeface="Gill Sans MT" panose="020B0502020104020203" pitchFamily="34" charset="77"/>
              </a:rPr>
              <a:t>Growing to Asia</a:t>
            </a:r>
          </a:p>
        </p:txBody>
      </p:sp>
      <p:sp>
        <p:nvSpPr>
          <p:cNvPr id="33" name="Rectangle 32">
            <a:extLst>
              <a:ext uri="{FF2B5EF4-FFF2-40B4-BE49-F238E27FC236}">
                <a16:creationId xmlns:a16="http://schemas.microsoft.com/office/drawing/2014/main" id="{9FA29421-7706-8049-B6BE-9408A682DDF6}"/>
              </a:ext>
            </a:extLst>
          </p:cNvPr>
          <p:cNvSpPr/>
          <p:nvPr/>
        </p:nvSpPr>
        <p:spPr>
          <a:xfrm>
            <a:off x="125044" y="5617214"/>
            <a:ext cx="11987409" cy="3651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Gill Sans MT" panose="020B0502020104020203" pitchFamily="34" charset="77"/>
              </a:rPr>
              <a:t>EXAMPLE PRODUCTS UNDER THESE CATEGORIES</a:t>
            </a:r>
          </a:p>
        </p:txBody>
      </p:sp>
      <p:sp>
        <p:nvSpPr>
          <p:cNvPr id="35" name="TextBox 34">
            <a:extLst>
              <a:ext uri="{FF2B5EF4-FFF2-40B4-BE49-F238E27FC236}">
                <a16:creationId xmlns:a16="http://schemas.microsoft.com/office/drawing/2014/main" id="{71CF62FF-C826-3940-8D78-E7D34504211E}"/>
              </a:ext>
            </a:extLst>
          </p:cNvPr>
          <p:cNvSpPr txBox="1"/>
          <p:nvPr/>
        </p:nvSpPr>
        <p:spPr>
          <a:xfrm>
            <a:off x="234958" y="3128981"/>
            <a:ext cx="1852927" cy="255454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Market Maker in global trade</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Largest supplier to E/SE Asia Growing share</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Stellar growth into China on back of FTA in 2008</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Supplier to effectively all packaged dairy firms in Asia, Africa &amp; Middle East </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Pioneer in development of whole milk powder (WMP)</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Active across Asia for 100+ years; trusted supplier</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Deep local knowledge and skills around dairy powders</a:t>
            </a:r>
          </a:p>
        </p:txBody>
      </p:sp>
      <p:sp>
        <p:nvSpPr>
          <p:cNvPr id="36" name="TextBox 35">
            <a:extLst>
              <a:ext uri="{FF2B5EF4-FFF2-40B4-BE49-F238E27FC236}">
                <a16:creationId xmlns:a16="http://schemas.microsoft.com/office/drawing/2014/main" id="{82FCA268-0803-E844-8BCC-492257A2E6CA}"/>
              </a:ext>
            </a:extLst>
          </p:cNvPr>
          <p:cNvSpPr txBox="1"/>
          <p:nvPr/>
        </p:nvSpPr>
        <p:spPr>
          <a:xfrm>
            <a:off x="2205173" y="3198167"/>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Used in cheese making, protein supplements, paint glue and a range of other areas</a:t>
            </a:r>
          </a:p>
        </p:txBody>
      </p:sp>
      <p:sp>
        <p:nvSpPr>
          <p:cNvPr id="37" name="TextBox 36">
            <a:extLst>
              <a:ext uri="{FF2B5EF4-FFF2-40B4-BE49-F238E27FC236}">
                <a16:creationId xmlns:a16="http://schemas.microsoft.com/office/drawing/2014/main" id="{84E04FC5-095C-4549-A881-C6AF6F8E4612}"/>
              </a:ext>
            </a:extLst>
          </p:cNvPr>
          <p:cNvSpPr txBox="1"/>
          <p:nvPr/>
        </p:nvSpPr>
        <p:spPr>
          <a:xfrm>
            <a:off x="4066817" y="3140643"/>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Used in </a:t>
            </a:r>
            <a:r>
              <a:rPr lang="en-US" sz="800" dirty="0" err="1">
                <a:latin typeface="Gill Sans MT" panose="020B0502020104020203" pitchFamily="34" charset="77"/>
              </a:rPr>
              <a:t>iinfant</a:t>
            </a:r>
            <a:r>
              <a:rPr lang="en-US" sz="800" dirty="0">
                <a:latin typeface="Gill Sans MT" panose="020B0502020104020203" pitchFamily="34" charset="77"/>
              </a:rPr>
              <a:t> formula, food products, pharmaceuticals and a range of other areas</a:t>
            </a:r>
          </a:p>
        </p:txBody>
      </p:sp>
      <p:sp>
        <p:nvSpPr>
          <p:cNvPr id="38" name="TextBox 37">
            <a:extLst>
              <a:ext uri="{FF2B5EF4-FFF2-40B4-BE49-F238E27FC236}">
                <a16:creationId xmlns:a16="http://schemas.microsoft.com/office/drawing/2014/main" id="{D7275F94-00C2-4448-A052-FA0D74D9565E}"/>
              </a:ext>
            </a:extLst>
          </p:cNvPr>
          <p:cNvSpPr txBox="1"/>
          <p:nvPr/>
        </p:nvSpPr>
        <p:spPr>
          <a:xfrm>
            <a:off x="6188736" y="3029914"/>
            <a:ext cx="1852927" cy="707886"/>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Strong across butter, ghee and other dairy fats</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Growing in butter blend </a:t>
            </a:r>
            <a:r>
              <a:rPr lang="en-US" sz="800" dirty="0" err="1">
                <a:latin typeface="Gill Sans MT" panose="020B0502020104020203" pitchFamily="34" charset="77"/>
              </a:rPr>
              <a:t>spreadsables</a:t>
            </a:r>
            <a:endParaRPr lang="en-US" sz="800" dirty="0">
              <a:latin typeface="Gill Sans MT" panose="020B0502020104020203" pitchFamily="34" charset="77"/>
            </a:endParaRPr>
          </a:p>
        </p:txBody>
      </p:sp>
      <p:sp>
        <p:nvSpPr>
          <p:cNvPr id="39" name="TextBox 38">
            <a:extLst>
              <a:ext uri="{FF2B5EF4-FFF2-40B4-BE49-F238E27FC236}">
                <a16:creationId xmlns:a16="http://schemas.microsoft.com/office/drawing/2014/main" id="{5B7DAB93-2203-4745-98EC-561D6C0D5C52}"/>
              </a:ext>
            </a:extLst>
          </p:cNvPr>
          <p:cNvSpPr txBox="1"/>
          <p:nvPr/>
        </p:nvSpPr>
        <p:spPr>
          <a:xfrm>
            <a:off x="8240217" y="3081065"/>
            <a:ext cx="1852927" cy="1077218"/>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Strong position in bulk cheddar/ similar</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Rapidly growing in pizza cheeses for food service</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Potential for premium, specialty currently underexploited</a:t>
            </a:r>
          </a:p>
        </p:txBody>
      </p:sp>
      <p:sp>
        <p:nvSpPr>
          <p:cNvPr id="40" name="TextBox 39">
            <a:extLst>
              <a:ext uri="{FF2B5EF4-FFF2-40B4-BE49-F238E27FC236}">
                <a16:creationId xmlns:a16="http://schemas.microsoft.com/office/drawing/2014/main" id="{831897EA-055E-F346-B42D-9521FF129DC4}"/>
              </a:ext>
            </a:extLst>
          </p:cNvPr>
          <p:cNvSpPr txBox="1"/>
          <p:nvPr/>
        </p:nvSpPr>
        <p:spPr>
          <a:xfrm>
            <a:off x="10175526" y="2963798"/>
            <a:ext cx="1852927" cy="2062103"/>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NZ historically avoided competition with its own customers, freed-up with deregulation a decade ago</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Strong growth off a low base</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Rapidly growing UHT exports (driven by investment and changing economics)</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Yoghurt a niche into developed Asian city states</a:t>
            </a:r>
          </a:p>
          <a:p>
            <a:pPr marL="171450" indent="-171450" algn="just">
              <a:buFont typeface="Arial" panose="020B0604020202020204" pitchFamily="34" charset="0"/>
              <a:buChar char="•"/>
            </a:pP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a:latin typeface="Gill Sans MT" panose="020B0502020104020203" pitchFamily="34" charset="77"/>
              </a:rPr>
              <a:t>New packaging technologies creating new product/ category </a:t>
            </a:r>
            <a:r>
              <a:rPr lang="en-US" sz="800" dirty="0" err="1">
                <a:latin typeface="Gill Sans MT" panose="020B0502020104020203" pitchFamily="34" charset="77"/>
              </a:rPr>
              <a:t>opportuntiies</a:t>
            </a:r>
            <a:endParaRPr lang="en-US" sz="800" dirty="0">
              <a:latin typeface="Gill Sans MT" panose="020B0502020104020203" pitchFamily="34" charset="77"/>
            </a:endParaRPr>
          </a:p>
        </p:txBody>
      </p:sp>
      <p:sp>
        <p:nvSpPr>
          <p:cNvPr id="41" name="TextBox 40">
            <a:extLst>
              <a:ext uri="{FF2B5EF4-FFF2-40B4-BE49-F238E27FC236}">
                <a16:creationId xmlns:a16="http://schemas.microsoft.com/office/drawing/2014/main" id="{D833CBC4-2A6F-1444-80B9-6AFFA120D09F}"/>
              </a:ext>
            </a:extLst>
          </p:cNvPr>
          <p:cNvSpPr txBox="1"/>
          <p:nvPr/>
        </p:nvSpPr>
        <p:spPr>
          <a:xfrm>
            <a:off x="145633" y="6020826"/>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Whole milk </a:t>
            </a:r>
            <a:r>
              <a:rPr lang="en-US" sz="800" dirty="0" err="1">
                <a:latin typeface="Gill Sans MT" panose="020B0502020104020203" pitchFamily="34" charset="77"/>
              </a:rPr>
              <a:t>poweder</a:t>
            </a:r>
            <a:r>
              <a:rPr lang="en-US" sz="800" dirty="0">
                <a:latin typeface="Gill Sans MT" panose="020B0502020104020203" pitchFamily="34" charset="77"/>
              </a:rPr>
              <a:t> (WMP)</a:t>
            </a:r>
          </a:p>
          <a:p>
            <a:pPr marL="171450" indent="-171450" algn="just">
              <a:buFont typeface="Arial" panose="020B0604020202020204" pitchFamily="34" charset="0"/>
              <a:buChar char="•"/>
            </a:pPr>
            <a:r>
              <a:rPr lang="en-US" sz="800" dirty="0">
                <a:latin typeface="Gill Sans MT" panose="020B0502020104020203" pitchFamily="34" charset="77"/>
              </a:rPr>
              <a:t>Skim milk powder (SMP)</a:t>
            </a:r>
          </a:p>
          <a:p>
            <a:pPr marL="171450" indent="-171450" algn="just">
              <a:buFont typeface="Arial" panose="020B0604020202020204" pitchFamily="34" charset="0"/>
              <a:buChar char="•"/>
            </a:pPr>
            <a:endParaRPr lang="en-US" sz="800" dirty="0">
              <a:latin typeface="Gill Sans MT" panose="020B0502020104020203" pitchFamily="34" charset="77"/>
            </a:endParaRPr>
          </a:p>
        </p:txBody>
      </p:sp>
      <p:sp>
        <p:nvSpPr>
          <p:cNvPr id="42" name="TextBox 41">
            <a:extLst>
              <a:ext uri="{FF2B5EF4-FFF2-40B4-BE49-F238E27FC236}">
                <a16:creationId xmlns:a16="http://schemas.microsoft.com/office/drawing/2014/main" id="{84D878CB-FA78-1E49-AA45-C8CE3B159790}"/>
              </a:ext>
            </a:extLst>
          </p:cNvPr>
          <p:cNvSpPr txBox="1"/>
          <p:nvPr/>
        </p:nvSpPr>
        <p:spPr>
          <a:xfrm>
            <a:off x="2165173" y="5990082"/>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err="1">
                <a:latin typeface="Gill Sans MT" panose="020B0502020104020203" pitchFamily="34" charset="77"/>
              </a:rPr>
              <a:t>Ucasein</a:t>
            </a:r>
            <a:endParaRPr lang="en-US" sz="800" dirty="0">
              <a:latin typeface="Gill Sans MT" panose="020B0502020104020203" pitchFamily="34" charset="77"/>
            </a:endParaRPr>
          </a:p>
          <a:p>
            <a:pPr marL="171450" indent="-171450" algn="just">
              <a:buFont typeface="Arial" panose="020B0604020202020204" pitchFamily="34" charset="0"/>
              <a:buChar char="•"/>
            </a:pPr>
            <a:r>
              <a:rPr lang="en-US" sz="800" dirty="0" err="1">
                <a:latin typeface="Gill Sans MT" panose="020B0502020104020203" pitchFamily="34" charset="77"/>
              </a:rPr>
              <a:t>Casienates</a:t>
            </a:r>
            <a:r>
              <a:rPr lang="en-US" sz="800" dirty="0">
                <a:latin typeface="Gill Sans MT" panose="020B0502020104020203" pitchFamily="34" charset="77"/>
              </a:rPr>
              <a:t>/ other derivatives</a:t>
            </a:r>
          </a:p>
          <a:p>
            <a:pPr marL="171450" indent="-171450" algn="just">
              <a:buFont typeface="Arial" panose="020B0604020202020204" pitchFamily="34" charset="0"/>
              <a:buChar char="•"/>
            </a:pPr>
            <a:r>
              <a:rPr lang="en-US" sz="800" dirty="0">
                <a:latin typeface="Gill Sans MT" panose="020B0502020104020203" pitchFamily="34" charset="77"/>
              </a:rPr>
              <a:t>Milk albumins</a:t>
            </a:r>
          </a:p>
        </p:txBody>
      </p:sp>
      <p:sp>
        <p:nvSpPr>
          <p:cNvPr id="43" name="TextBox 42">
            <a:extLst>
              <a:ext uri="{FF2B5EF4-FFF2-40B4-BE49-F238E27FC236}">
                <a16:creationId xmlns:a16="http://schemas.microsoft.com/office/drawing/2014/main" id="{A6748D22-6699-0342-8103-2FC21AB83D78}"/>
              </a:ext>
            </a:extLst>
          </p:cNvPr>
          <p:cNvSpPr txBox="1"/>
          <p:nvPr/>
        </p:nvSpPr>
        <p:spPr>
          <a:xfrm>
            <a:off x="4189686" y="6011692"/>
            <a:ext cx="1852927" cy="338554"/>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Lactose 99% pure</a:t>
            </a:r>
          </a:p>
          <a:p>
            <a:pPr marL="171450" indent="-171450" algn="just">
              <a:buFont typeface="Arial" panose="020B0604020202020204" pitchFamily="34" charset="0"/>
              <a:buChar char="•"/>
            </a:pPr>
            <a:r>
              <a:rPr lang="en-US" sz="800" dirty="0">
                <a:latin typeface="Gill Sans MT" panose="020B0502020104020203" pitchFamily="34" charset="77"/>
              </a:rPr>
              <a:t>Lactose, other</a:t>
            </a:r>
          </a:p>
        </p:txBody>
      </p:sp>
      <p:sp>
        <p:nvSpPr>
          <p:cNvPr id="44" name="TextBox 43">
            <a:extLst>
              <a:ext uri="{FF2B5EF4-FFF2-40B4-BE49-F238E27FC236}">
                <a16:creationId xmlns:a16="http://schemas.microsoft.com/office/drawing/2014/main" id="{7625E338-FDAA-124A-BCCD-434E597D5EE3}"/>
              </a:ext>
            </a:extLst>
          </p:cNvPr>
          <p:cNvSpPr txBox="1"/>
          <p:nvPr/>
        </p:nvSpPr>
        <p:spPr>
          <a:xfrm>
            <a:off x="6272495" y="6020826"/>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Butter</a:t>
            </a:r>
          </a:p>
          <a:p>
            <a:pPr marL="171450" indent="-171450" algn="just">
              <a:buFont typeface="Arial" panose="020B0604020202020204" pitchFamily="34" charset="0"/>
              <a:buChar char="•"/>
            </a:pPr>
            <a:r>
              <a:rPr lang="en-US" sz="800" dirty="0">
                <a:latin typeface="Gill Sans MT" panose="020B0502020104020203" pitchFamily="34" charset="77"/>
              </a:rPr>
              <a:t>Dairy spreads</a:t>
            </a:r>
          </a:p>
          <a:p>
            <a:pPr marL="171450" indent="-171450" algn="just">
              <a:buFont typeface="Arial" panose="020B0604020202020204" pitchFamily="34" charset="0"/>
              <a:buChar char="•"/>
            </a:pPr>
            <a:r>
              <a:rPr lang="en-US" sz="800" dirty="0">
                <a:latin typeface="Gill Sans MT" panose="020B0502020104020203" pitchFamily="34" charset="77"/>
              </a:rPr>
              <a:t>Other milk fats and oils</a:t>
            </a:r>
          </a:p>
        </p:txBody>
      </p:sp>
      <p:sp>
        <p:nvSpPr>
          <p:cNvPr id="45" name="TextBox 44">
            <a:extLst>
              <a:ext uri="{FF2B5EF4-FFF2-40B4-BE49-F238E27FC236}">
                <a16:creationId xmlns:a16="http://schemas.microsoft.com/office/drawing/2014/main" id="{49F50170-2D74-CE4D-AC3E-C1AA20A69FB9}"/>
              </a:ext>
            </a:extLst>
          </p:cNvPr>
          <p:cNvSpPr txBox="1"/>
          <p:nvPr/>
        </p:nvSpPr>
        <p:spPr>
          <a:xfrm>
            <a:off x="8275624" y="6020826"/>
            <a:ext cx="1852927" cy="46166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Cheddar cheese etc.</a:t>
            </a:r>
          </a:p>
          <a:p>
            <a:pPr marL="171450" indent="-171450" algn="just">
              <a:buFont typeface="Arial" panose="020B0604020202020204" pitchFamily="34" charset="0"/>
              <a:buChar char="•"/>
            </a:pPr>
            <a:r>
              <a:rPr lang="en-US" sz="800" dirty="0">
                <a:latin typeface="Gill Sans MT" panose="020B0502020104020203" pitchFamily="34" charset="77"/>
              </a:rPr>
              <a:t>Fresh cheese</a:t>
            </a:r>
          </a:p>
          <a:p>
            <a:pPr marL="171450" indent="-171450" algn="just">
              <a:buFont typeface="Arial" panose="020B0604020202020204" pitchFamily="34" charset="0"/>
              <a:buChar char="•"/>
            </a:pPr>
            <a:r>
              <a:rPr lang="en-US" sz="800" dirty="0">
                <a:latin typeface="Gill Sans MT" panose="020B0502020104020203" pitchFamily="34" charset="77"/>
              </a:rPr>
              <a:t>Blue cheese</a:t>
            </a:r>
          </a:p>
        </p:txBody>
      </p:sp>
      <p:sp>
        <p:nvSpPr>
          <p:cNvPr id="46" name="TextBox 45">
            <a:extLst>
              <a:ext uri="{FF2B5EF4-FFF2-40B4-BE49-F238E27FC236}">
                <a16:creationId xmlns:a16="http://schemas.microsoft.com/office/drawing/2014/main" id="{9775B920-E77E-944E-AA4E-2FE063F61623}"/>
              </a:ext>
            </a:extLst>
          </p:cNvPr>
          <p:cNvSpPr txBox="1"/>
          <p:nvPr/>
        </p:nvSpPr>
        <p:spPr>
          <a:xfrm>
            <a:off x="10234690" y="6020826"/>
            <a:ext cx="1852927" cy="584775"/>
          </a:xfrm>
          <a:prstGeom prst="rect">
            <a:avLst/>
          </a:prstGeom>
          <a:noFill/>
        </p:spPr>
        <p:txBody>
          <a:bodyPr wrap="square" rtlCol="0">
            <a:spAutoFit/>
          </a:bodyPr>
          <a:lstStyle/>
          <a:p>
            <a:pPr marL="171450" indent="-171450" algn="just">
              <a:buFont typeface="Arial" panose="020B0604020202020204" pitchFamily="34" charset="0"/>
              <a:buChar char="•"/>
            </a:pPr>
            <a:r>
              <a:rPr lang="en-US" sz="800" dirty="0">
                <a:latin typeface="Gill Sans MT" panose="020B0502020104020203" pitchFamily="34" charset="77"/>
              </a:rPr>
              <a:t>UHT milk and cream</a:t>
            </a:r>
          </a:p>
          <a:p>
            <a:pPr marL="171450" indent="-171450" algn="just">
              <a:buFont typeface="Arial" panose="020B0604020202020204" pitchFamily="34" charset="0"/>
              <a:buChar char="•"/>
            </a:pPr>
            <a:r>
              <a:rPr lang="en-US" sz="800" dirty="0">
                <a:latin typeface="Gill Sans MT" panose="020B0502020104020203" pitchFamily="34" charset="77"/>
              </a:rPr>
              <a:t>Fresh milk</a:t>
            </a:r>
          </a:p>
          <a:p>
            <a:pPr marL="171450" indent="-171450" algn="just">
              <a:buFont typeface="Arial" panose="020B0604020202020204" pitchFamily="34" charset="0"/>
              <a:buChar char="•"/>
            </a:pPr>
            <a:r>
              <a:rPr lang="en-US" sz="800" dirty="0">
                <a:latin typeface="Gill Sans MT" panose="020B0502020104020203" pitchFamily="34" charset="77"/>
              </a:rPr>
              <a:t>Yoghurt</a:t>
            </a:r>
          </a:p>
          <a:p>
            <a:pPr marL="171450" indent="-171450" algn="just">
              <a:buFont typeface="Arial" panose="020B0604020202020204" pitchFamily="34" charset="0"/>
              <a:buChar char="•"/>
            </a:pPr>
            <a:r>
              <a:rPr lang="en-US" sz="800" dirty="0">
                <a:latin typeface="Gill Sans MT" panose="020B0502020104020203" pitchFamily="34" charset="77"/>
              </a:rPr>
              <a:t>Condensed milk</a:t>
            </a:r>
          </a:p>
        </p:txBody>
      </p:sp>
      <p:pic>
        <p:nvPicPr>
          <p:cNvPr id="48" name="Picture 47" descr="A picture containing clipart&#13;&#10;&#13;&#10;Description automatically generated">
            <a:extLst>
              <a:ext uri="{FF2B5EF4-FFF2-40B4-BE49-F238E27FC236}">
                <a16:creationId xmlns:a16="http://schemas.microsoft.com/office/drawing/2014/main" id="{C3423CA8-3D83-0049-8463-BC10FD14C907}"/>
              </a:ext>
            </a:extLst>
          </p:cNvPr>
          <p:cNvPicPr>
            <a:picLocks noChangeAspect="1"/>
          </p:cNvPicPr>
          <p:nvPr/>
        </p:nvPicPr>
        <p:blipFill>
          <a:blip r:embed="rId13"/>
          <a:stretch>
            <a:fillRect/>
          </a:stretch>
        </p:blipFill>
        <p:spPr>
          <a:xfrm>
            <a:off x="5686" y="6338713"/>
            <a:ext cx="520408" cy="520408"/>
          </a:xfrm>
          <a:prstGeom prst="rect">
            <a:avLst/>
          </a:prstGeom>
        </p:spPr>
      </p:pic>
      <p:sp>
        <p:nvSpPr>
          <p:cNvPr id="49" name="TextBox 48">
            <a:extLst>
              <a:ext uri="{FF2B5EF4-FFF2-40B4-BE49-F238E27FC236}">
                <a16:creationId xmlns:a16="http://schemas.microsoft.com/office/drawing/2014/main" id="{0E7C1406-D96B-514B-A4FD-5FCFD7FF113D}"/>
              </a:ext>
            </a:extLst>
          </p:cNvPr>
          <p:cNvSpPr txBox="1"/>
          <p:nvPr/>
        </p:nvSpPr>
        <p:spPr>
          <a:xfrm>
            <a:off x="1083443" y="6486518"/>
            <a:ext cx="11108557" cy="307777"/>
          </a:xfrm>
          <a:prstGeom prst="rect">
            <a:avLst/>
          </a:prstGeom>
          <a:noFill/>
          <a:ln>
            <a:noFill/>
          </a:ln>
        </p:spPr>
        <p:txBody>
          <a:bodyPr wrap="square" rtlCol="0">
            <a:spAutoFit/>
          </a:bodyPr>
          <a:lstStyle/>
          <a:p>
            <a:r>
              <a:rPr lang="en-US" sz="1400" i="1" dirty="0">
                <a:latin typeface="Gill Sans MT" panose="020B0502020104020203" pitchFamily="34" charset="77"/>
              </a:rPr>
              <a:t>Note: photo credit (purchased or fair use/ fair dealing: low resolution; complete product/brand for illustrative purposes); </a:t>
            </a:r>
            <a:r>
              <a:rPr lang="en-US" sz="1400" b="1" i="1" dirty="0">
                <a:solidFill>
                  <a:srgbClr val="FF0000"/>
                </a:solidFill>
                <a:latin typeface="Gill Sans MT" panose="020B0502020104020203" pitchFamily="34" charset="77"/>
              </a:rPr>
              <a:t>AGVC-D</a:t>
            </a:r>
          </a:p>
        </p:txBody>
      </p:sp>
    </p:spTree>
    <p:extLst>
      <p:ext uri="{BB962C8B-B14F-4D97-AF65-F5344CB8AC3E}">
        <p14:creationId xmlns:p14="http://schemas.microsoft.com/office/powerpoint/2010/main" val="122671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99B13D-B22F-F648-8D2D-23FE202D22BF}"/>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2A22EE45-58C8-5443-BDF5-637EA74BFC1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92956A4-D5F9-F943-AC32-C36573A4ECFD}"/>
              </a:ext>
            </a:extLst>
          </p:cNvPr>
          <p:cNvSpPr>
            <a:spLocks noGrp="1"/>
          </p:cNvSpPr>
          <p:nvPr>
            <p:ph type="sldNum" sz="quarter" idx="12"/>
          </p:nvPr>
        </p:nvSpPr>
        <p:spPr/>
        <p:txBody>
          <a:bodyPr/>
          <a:lstStyle/>
          <a:p>
            <a:fld id="{E780DAB0-66C9-6248-A472-5F79E02CB431}" type="slidenum">
              <a:rPr lang="en-US" smtClean="0"/>
              <a:t>31</a:t>
            </a:fld>
            <a:endParaRPr lang="en-US"/>
          </a:p>
        </p:txBody>
      </p:sp>
      <p:pic>
        <p:nvPicPr>
          <p:cNvPr id="7" name="Picture 6" descr="A picture containing clipart&#13;&#10;&#13;&#10;Description automatically generated">
            <a:extLst>
              <a:ext uri="{FF2B5EF4-FFF2-40B4-BE49-F238E27FC236}">
                <a16:creationId xmlns:a16="http://schemas.microsoft.com/office/drawing/2014/main" id="{D9887E5D-E55F-9445-95B8-18D234871E5A}"/>
              </a:ext>
            </a:extLst>
          </p:cNvPr>
          <p:cNvPicPr>
            <a:picLocks noChangeAspect="1"/>
          </p:cNvPicPr>
          <p:nvPr/>
        </p:nvPicPr>
        <p:blipFill>
          <a:blip r:embed="rId2"/>
          <a:stretch>
            <a:fillRect/>
          </a:stretch>
        </p:blipFill>
        <p:spPr>
          <a:xfrm>
            <a:off x="9156527" y="224687"/>
            <a:ext cx="2580884" cy="2580884"/>
          </a:xfrm>
          <a:prstGeom prst="rect">
            <a:avLst/>
          </a:prstGeom>
        </p:spPr>
      </p:pic>
      <p:sp>
        <p:nvSpPr>
          <p:cNvPr id="8" name="TextBox 7">
            <a:extLst>
              <a:ext uri="{FF2B5EF4-FFF2-40B4-BE49-F238E27FC236}">
                <a16:creationId xmlns:a16="http://schemas.microsoft.com/office/drawing/2014/main" id="{B816FA9A-80C9-4947-9260-A8479BF14357}"/>
              </a:ext>
            </a:extLst>
          </p:cNvPr>
          <p:cNvSpPr txBox="1"/>
          <p:nvPr/>
        </p:nvSpPr>
        <p:spPr>
          <a:xfrm>
            <a:off x="1113772" y="1361933"/>
            <a:ext cx="12192000" cy="1569660"/>
          </a:xfrm>
          <a:prstGeom prst="rect">
            <a:avLst/>
          </a:prstGeom>
          <a:noFill/>
        </p:spPr>
        <p:txBody>
          <a:bodyPr wrap="square" rtlCol="0">
            <a:spAutoFit/>
          </a:bodyPr>
          <a:lstStyle/>
          <a:p>
            <a:pPr algn="just"/>
            <a:r>
              <a:rPr lang="en-US" sz="4800" b="1" dirty="0">
                <a:latin typeface="Gill Sans MT" panose="020B0502020104020203" pitchFamily="34" charset="77"/>
              </a:rPr>
              <a:t>AGVC-D</a:t>
            </a:r>
          </a:p>
          <a:p>
            <a:pPr algn="just"/>
            <a:r>
              <a:rPr lang="en-US" sz="4800" b="1" dirty="0">
                <a:solidFill>
                  <a:srgbClr val="FF0000"/>
                </a:solidFill>
                <a:latin typeface="Gill Sans MT" panose="020B0502020104020203" pitchFamily="34" charset="77"/>
              </a:rPr>
              <a:t>Growth and Innovation</a:t>
            </a:r>
          </a:p>
        </p:txBody>
      </p:sp>
      <p:sp>
        <p:nvSpPr>
          <p:cNvPr id="13" name="TextBox 12">
            <a:extLst>
              <a:ext uri="{FF2B5EF4-FFF2-40B4-BE49-F238E27FC236}">
                <a16:creationId xmlns:a16="http://schemas.microsoft.com/office/drawing/2014/main" id="{731BEE0B-E96D-B840-8BEE-DDD9F1DB2129}"/>
              </a:ext>
            </a:extLst>
          </p:cNvPr>
          <p:cNvSpPr txBox="1"/>
          <p:nvPr/>
        </p:nvSpPr>
        <p:spPr>
          <a:xfrm>
            <a:off x="1113772" y="3520587"/>
            <a:ext cx="4009373" cy="2246769"/>
          </a:xfrm>
          <a:prstGeom prst="rect">
            <a:avLst/>
          </a:prstGeom>
          <a:noFill/>
        </p:spPr>
        <p:txBody>
          <a:bodyPr wrap="square" rtlCol="0">
            <a:spAutoFit/>
          </a:bodyPr>
          <a:lstStyle/>
          <a:p>
            <a:r>
              <a:rPr lang="en-US" sz="2000" dirty="0">
                <a:latin typeface="Gill Sans MT" panose="020B0502020104020203" pitchFamily="34" charset="77"/>
              </a:rPr>
              <a:t>+ Horizons for growth</a:t>
            </a:r>
          </a:p>
          <a:p>
            <a:endParaRPr lang="en-US" sz="2000" dirty="0">
              <a:latin typeface="Gill Sans MT" panose="020B0502020104020203" pitchFamily="34" charset="77"/>
            </a:endParaRPr>
          </a:p>
          <a:p>
            <a:r>
              <a:rPr lang="en-US" sz="2000" dirty="0">
                <a:latin typeface="Gill Sans MT" panose="020B0502020104020203" pitchFamily="34" charset="77"/>
              </a:rPr>
              <a:t>+ Emerging export stars</a:t>
            </a:r>
          </a:p>
          <a:p>
            <a:endParaRPr lang="en-US" sz="2000" dirty="0">
              <a:latin typeface="Gill Sans MT" panose="020B0502020104020203" pitchFamily="34" charset="77"/>
            </a:endParaRPr>
          </a:p>
          <a:p>
            <a:r>
              <a:rPr lang="en-US" sz="2000" dirty="0">
                <a:latin typeface="Gill Sans MT" panose="020B0502020104020203" pitchFamily="34" charset="77"/>
              </a:rPr>
              <a:t>+ New viable options</a:t>
            </a:r>
          </a:p>
          <a:p>
            <a:endParaRPr lang="en-US" sz="2000" dirty="0">
              <a:latin typeface="Gill Sans MT" panose="020B0502020104020203" pitchFamily="34" charset="77"/>
            </a:endParaRPr>
          </a:p>
          <a:p>
            <a:r>
              <a:rPr lang="en-US" sz="2000" dirty="0">
                <a:latin typeface="Gill Sans MT" panose="020B0502020104020203" pitchFamily="34" charset="77"/>
              </a:rPr>
              <a:t>+ Mega-trends driving change</a:t>
            </a:r>
          </a:p>
        </p:txBody>
      </p:sp>
      <p:sp>
        <p:nvSpPr>
          <p:cNvPr id="14" name="TextBox 13">
            <a:extLst>
              <a:ext uri="{FF2B5EF4-FFF2-40B4-BE49-F238E27FC236}">
                <a16:creationId xmlns:a16="http://schemas.microsoft.com/office/drawing/2014/main" id="{CA29ACF1-FFA9-7C4A-80C4-25BE1F16A5BA}"/>
              </a:ext>
            </a:extLst>
          </p:cNvPr>
          <p:cNvSpPr txBox="1"/>
          <p:nvPr/>
        </p:nvSpPr>
        <p:spPr>
          <a:xfrm>
            <a:off x="10196710" y="4197696"/>
            <a:ext cx="12192000" cy="1569660"/>
          </a:xfrm>
          <a:prstGeom prst="rect">
            <a:avLst/>
          </a:prstGeom>
          <a:noFill/>
        </p:spPr>
        <p:txBody>
          <a:bodyPr wrap="square" rtlCol="0">
            <a:spAutoFit/>
          </a:bodyPr>
          <a:lstStyle/>
          <a:p>
            <a:pPr algn="just"/>
            <a:r>
              <a:rPr lang="en-US" sz="9600" b="1" dirty="0">
                <a:latin typeface="Gill Sans MT" panose="020B0502020104020203" pitchFamily="34" charset="77"/>
              </a:rPr>
              <a:t>04</a:t>
            </a:r>
            <a:endParaRPr lang="en-US" sz="9600" b="1" dirty="0">
              <a:solidFill>
                <a:srgbClr val="FF0000"/>
              </a:solidFill>
              <a:latin typeface="Gill Sans MT" panose="020B0502020104020203" pitchFamily="34" charset="77"/>
            </a:endParaRPr>
          </a:p>
        </p:txBody>
      </p:sp>
      <p:sp>
        <p:nvSpPr>
          <p:cNvPr id="9" name="Title 1">
            <a:extLst>
              <a:ext uri="{FF2B5EF4-FFF2-40B4-BE49-F238E27FC236}">
                <a16:creationId xmlns:a16="http://schemas.microsoft.com/office/drawing/2014/main" id="{140A905D-5241-2F4A-BECF-86C59C5D3216}"/>
              </a:ext>
            </a:extLst>
          </p:cNvPr>
          <p:cNvSpPr>
            <a:spLocks noGrp="1"/>
          </p:cNvSpPr>
          <p:nvPr>
            <p:ph type="title"/>
          </p:nvPr>
        </p:nvSpPr>
        <p:spPr>
          <a:xfrm>
            <a:off x="91225" y="-364307"/>
            <a:ext cx="10515600" cy="1325563"/>
          </a:xfrm>
        </p:spPr>
        <p:txBody>
          <a:bodyPr>
            <a:normAutofit/>
          </a:bodyPr>
          <a:lstStyle/>
          <a:p>
            <a:r>
              <a:rPr lang="en-US" sz="3200" dirty="0">
                <a:latin typeface="Gill Sans MT" panose="020B0502020104020203" pitchFamily="34" charset="77"/>
              </a:rPr>
              <a:t>Real Value and Position Relative to the Competition</a:t>
            </a:r>
          </a:p>
        </p:txBody>
      </p:sp>
    </p:spTree>
    <p:extLst>
      <p:ext uri="{BB962C8B-B14F-4D97-AF65-F5344CB8AC3E}">
        <p14:creationId xmlns:p14="http://schemas.microsoft.com/office/powerpoint/2010/main" val="293050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8F96F83-4E75-6C48-80D7-EF6800A3B189}"/>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0B6183FF-ED46-1443-8AE5-60AEA2D78B8F}"/>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0F802102-5988-7D40-9A59-F157D48D111C}"/>
              </a:ext>
            </a:extLst>
          </p:cNvPr>
          <p:cNvSpPr>
            <a:spLocks noGrp="1"/>
          </p:cNvSpPr>
          <p:nvPr>
            <p:ph type="sldNum" sz="quarter" idx="12"/>
          </p:nvPr>
        </p:nvSpPr>
        <p:spPr/>
        <p:txBody>
          <a:bodyPr/>
          <a:lstStyle/>
          <a:p>
            <a:fld id="{E780DAB0-66C9-6248-A472-5F79E02CB431}" type="slidenum">
              <a:rPr lang="en-US" smtClean="0"/>
              <a:t>32</a:t>
            </a:fld>
            <a:endParaRPr lang="en-US"/>
          </a:p>
        </p:txBody>
      </p:sp>
      <p:sp>
        <p:nvSpPr>
          <p:cNvPr id="7" name="TextBox 6">
            <a:extLst>
              <a:ext uri="{FF2B5EF4-FFF2-40B4-BE49-F238E27FC236}">
                <a16:creationId xmlns:a16="http://schemas.microsoft.com/office/drawing/2014/main" id="{D91CCCBA-8062-2340-B7B8-E322300FFB86}"/>
              </a:ext>
            </a:extLst>
          </p:cNvPr>
          <p:cNvSpPr txBox="1"/>
          <p:nvPr/>
        </p:nvSpPr>
        <p:spPr>
          <a:xfrm>
            <a:off x="0" y="0"/>
            <a:ext cx="12915710"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New Zealand firms continue to develop a wide range of innovative dairy products –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a:t>
            </a:r>
          </a:p>
        </p:txBody>
      </p:sp>
      <p:sp>
        <p:nvSpPr>
          <p:cNvPr id="8" name="TextBox 7">
            <a:extLst>
              <a:ext uri="{FF2B5EF4-FFF2-40B4-BE49-F238E27FC236}">
                <a16:creationId xmlns:a16="http://schemas.microsoft.com/office/drawing/2014/main" id="{4A0D6299-4C33-764E-9832-76C0F0A17837}"/>
              </a:ext>
            </a:extLst>
          </p:cNvPr>
          <p:cNvSpPr txBox="1"/>
          <p:nvPr/>
        </p:nvSpPr>
        <p:spPr>
          <a:xfrm>
            <a:off x="450937" y="776614"/>
            <a:ext cx="5645063" cy="1569660"/>
          </a:xfrm>
          <a:prstGeom prst="rect">
            <a:avLst/>
          </a:prstGeom>
          <a:noFill/>
        </p:spPr>
        <p:txBody>
          <a:bodyPr wrap="square" rtlCol="0">
            <a:spAutoFit/>
          </a:bodyPr>
          <a:lstStyle/>
          <a:p>
            <a:pPr algn="just"/>
            <a:r>
              <a:rPr lang="en-US" sz="1600" b="1" dirty="0">
                <a:latin typeface="Gill Sans MT" panose="020B0502020104020203" pitchFamily="34" charset="77"/>
              </a:rPr>
              <a:t>THREE HORIZONS OF GROWTH</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Beyond its mature core export products (Horizon 1), AGVC-D has both a strong range of emerging export stars (Horizon 2) and continues to innovate and produce new, viable export options (Horizon 3)</a:t>
            </a:r>
          </a:p>
        </p:txBody>
      </p:sp>
      <p:sp>
        <p:nvSpPr>
          <p:cNvPr id="9" name="TextBox 8">
            <a:extLst>
              <a:ext uri="{FF2B5EF4-FFF2-40B4-BE49-F238E27FC236}">
                <a16:creationId xmlns:a16="http://schemas.microsoft.com/office/drawing/2014/main" id="{B4AAC1AD-5E61-4D4F-838C-64F2E3A7A1EA}"/>
              </a:ext>
            </a:extLst>
          </p:cNvPr>
          <p:cNvSpPr txBox="1"/>
          <p:nvPr/>
        </p:nvSpPr>
        <p:spPr>
          <a:xfrm>
            <a:off x="450937" y="2530940"/>
            <a:ext cx="5645063" cy="3323987"/>
          </a:xfrm>
          <a:prstGeom prst="rect">
            <a:avLst/>
          </a:prstGeom>
          <a:noFill/>
        </p:spPr>
        <p:txBody>
          <a:bodyPr wrap="square" rtlCol="0">
            <a:spAutoFit/>
          </a:bodyPr>
          <a:lstStyle/>
          <a:p>
            <a:pPr algn="just"/>
            <a:r>
              <a:rPr lang="en-US" sz="1400" b="1" dirty="0">
                <a:latin typeface="Gill Sans MT" panose="020B0502020104020203" pitchFamily="34" charset="77"/>
              </a:rPr>
              <a:t>HORIZON 2: EMERGING EXPORT STARS</a:t>
            </a:r>
          </a:p>
          <a:p>
            <a:pPr algn="just"/>
            <a:endParaRPr lang="en-US" sz="1400" dirty="0">
              <a:latin typeface="Gill Sans MT" panose="020B0502020104020203" pitchFamily="34" charset="77"/>
            </a:endParaRPr>
          </a:p>
          <a:p>
            <a:pPr marL="285750" indent="-285750" algn="just">
              <a:buFont typeface="Wingdings" pitchFamily="2" charset="2"/>
              <a:buChar char="Ø"/>
            </a:pPr>
            <a:r>
              <a:rPr lang="en-US" sz="1400" dirty="0">
                <a:latin typeface="Gill Sans MT" panose="020B0502020104020203" pitchFamily="34" charset="77"/>
              </a:rPr>
              <a:t>Horizon 2,AGVC-D IS building a range of emerging export products</a:t>
            </a:r>
          </a:p>
          <a:p>
            <a:pPr marL="285750" indent="-285750" algn="just">
              <a:buFont typeface="Wingdings" pitchFamily="2" charset="2"/>
              <a:buChar char="Ø"/>
            </a:pPr>
            <a:endParaRPr lang="en-US" sz="1400" dirty="0">
              <a:latin typeface="Gill Sans MT" panose="020B0502020104020203" pitchFamily="34" charset="77"/>
            </a:endParaRPr>
          </a:p>
          <a:p>
            <a:pPr marL="285750" indent="-285750" algn="just">
              <a:buFont typeface="Wingdings" pitchFamily="2" charset="2"/>
              <a:buChar char="Ø"/>
            </a:pPr>
            <a:r>
              <a:rPr lang="en-US" sz="1400" dirty="0">
                <a:latin typeface="Gill Sans MT" panose="020B0502020104020203" pitchFamily="34" charset="77"/>
              </a:rPr>
              <a:t>Two dairy products emerge as “growth stars” – UHT milk and yoghurt – from an evaluation of ten years of product-level trade growth</a:t>
            </a:r>
          </a:p>
          <a:p>
            <a:pPr marL="285750" indent="-285750" algn="just">
              <a:buFont typeface="Wingdings" pitchFamily="2" charset="2"/>
              <a:buChar char="Ø"/>
            </a:pPr>
            <a:endParaRPr lang="en-US" sz="1400" dirty="0">
              <a:latin typeface="Gill Sans MT" panose="020B0502020104020203" pitchFamily="34" charset="77"/>
            </a:endParaRPr>
          </a:p>
          <a:p>
            <a:pPr marL="285750" indent="-285750" algn="just">
              <a:buFont typeface="Wingdings" pitchFamily="2" charset="2"/>
              <a:buChar char="Ø"/>
            </a:pPr>
            <a:r>
              <a:rPr lang="en-US" sz="1400" dirty="0">
                <a:latin typeface="Gill Sans MT" panose="020B0502020104020203" pitchFamily="34" charset="77"/>
              </a:rPr>
              <a:t>UHT milk exports are growing and the product plays to AGVC-D strengths in shelf-stable dairy</a:t>
            </a:r>
          </a:p>
          <a:p>
            <a:pPr marL="285750" indent="-285750" algn="just">
              <a:buFont typeface="Wingdings" pitchFamily="2" charset="2"/>
              <a:buChar char="Ø"/>
            </a:pPr>
            <a:endParaRPr lang="en-US" sz="1400" dirty="0">
              <a:latin typeface="Gill Sans MT" panose="020B0502020104020203" pitchFamily="34" charset="77"/>
            </a:endParaRPr>
          </a:p>
          <a:p>
            <a:pPr marL="285750" indent="-285750" algn="just">
              <a:buFont typeface="Wingdings" pitchFamily="2" charset="2"/>
              <a:buChar char="Ø"/>
            </a:pPr>
            <a:r>
              <a:rPr lang="en-US" sz="1400" dirty="0">
                <a:latin typeface="Gill Sans MT" panose="020B0502020104020203" pitchFamily="34" charset="77"/>
              </a:rPr>
              <a:t>In a virtuous circle, the growth of AGVC-D UHT milk exports has triggered reinvestment in new packaging and new product innovation</a:t>
            </a:r>
          </a:p>
          <a:p>
            <a:pPr marL="285750" indent="-285750" algn="just">
              <a:buFont typeface="Wingdings" pitchFamily="2" charset="2"/>
              <a:buChar char="Ø"/>
            </a:pPr>
            <a:endParaRPr lang="en-US" sz="1400" dirty="0">
              <a:latin typeface="Gill Sans MT" panose="020B0502020104020203" pitchFamily="34" charset="77"/>
            </a:endParaRPr>
          </a:p>
          <a:p>
            <a:pPr marL="285750" indent="-285750" algn="just">
              <a:buFont typeface="Wingdings" pitchFamily="2" charset="2"/>
              <a:buChar char="Ø"/>
            </a:pPr>
            <a:r>
              <a:rPr lang="en-US" sz="1400" dirty="0">
                <a:latin typeface="Gill Sans MT" panose="020B0502020104020203" pitchFamily="34" charset="77"/>
              </a:rPr>
              <a:t>AGVC-D yoghurt exports are growing, though they are currently highly reliant on a few nations</a:t>
            </a:r>
          </a:p>
        </p:txBody>
      </p:sp>
      <p:sp>
        <p:nvSpPr>
          <p:cNvPr id="10" name="TextBox 9">
            <a:extLst>
              <a:ext uri="{FF2B5EF4-FFF2-40B4-BE49-F238E27FC236}">
                <a16:creationId xmlns:a16="http://schemas.microsoft.com/office/drawing/2014/main" id="{5B7CFCE1-0B8B-8A49-90D0-B18049EE2D81}"/>
              </a:ext>
            </a:extLst>
          </p:cNvPr>
          <p:cNvSpPr txBox="1"/>
          <p:nvPr/>
        </p:nvSpPr>
        <p:spPr>
          <a:xfrm>
            <a:off x="6096000" y="776614"/>
            <a:ext cx="5647839" cy="5262979"/>
          </a:xfrm>
          <a:prstGeom prst="rect">
            <a:avLst/>
          </a:prstGeom>
          <a:noFill/>
        </p:spPr>
        <p:txBody>
          <a:bodyPr wrap="square" rtlCol="0">
            <a:spAutoFit/>
          </a:bodyPr>
          <a:lstStyle/>
          <a:p>
            <a:pPr algn="just"/>
            <a:r>
              <a:rPr lang="en-US" sz="1600" b="1" dirty="0">
                <a:latin typeface="Gill Sans MT" panose="020B0502020104020203" pitchFamily="34" charset="77"/>
              </a:rPr>
              <a:t>HORIZON 3: EMERGING EXPORT STARS</a:t>
            </a:r>
          </a:p>
          <a:p>
            <a:pPr algn="just"/>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Horizon 3, AGVC-D is creating and nurturing a range of viable options for future export success</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Four broad global consumer mega-trends are driving growth and new product development in the food and beverage industry </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AGVC-D dairy products succeeding on-shelf in export markets are aligned with these trends</a:t>
            </a:r>
          </a:p>
          <a:p>
            <a:pPr marL="285750" indent="-285750" algn="just">
              <a:buFont typeface="Wingdings" pitchFamily="2" charset="2"/>
              <a:buChar char="Ø"/>
            </a:pPr>
            <a:endParaRPr lang="en-US" sz="1600" dirty="0">
              <a:latin typeface="Gill Sans MT" panose="020B0502020104020203" pitchFamily="34" charset="77"/>
            </a:endParaRPr>
          </a:p>
          <a:p>
            <a:pPr marL="285750" indent="-285750" algn="just">
              <a:buFont typeface="Wingdings" pitchFamily="2" charset="2"/>
              <a:buChar char="Ø"/>
            </a:pPr>
            <a:r>
              <a:rPr lang="en-US" sz="1600" dirty="0">
                <a:latin typeface="Gill Sans MT" panose="020B0502020104020203" pitchFamily="34" charset="77"/>
              </a:rPr>
              <a:t>These trends drive new product development, through (1) packaging, (2) product, (3) category and (4) channel innovation; success, however, comes down to implementation and execution</a:t>
            </a:r>
          </a:p>
          <a:p>
            <a:pPr marL="285750" indent="-285750" algn="just">
              <a:buFont typeface="Wingdings" pitchFamily="2" charset="2"/>
              <a:buChar char="Ø"/>
            </a:pPr>
            <a:r>
              <a:rPr lang="en-US" sz="1600" dirty="0">
                <a:latin typeface="Gill Sans MT" panose="020B0502020104020203" pitchFamily="34" charset="77"/>
              </a:rPr>
              <a:t>AGVC-D dairy farms are delivering on – </a:t>
            </a:r>
          </a:p>
          <a:p>
            <a:pPr algn="just"/>
            <a:endParaRPr lang="en-US" sz="1600" dirty="0">
              <a:latin typeface="Gill Sans MT" panose="020B0502020104020203" pitchFamily="34" charset="77"/>
            </a:endParaRPr>
          </a:p>
          <a:p>
            <a:pPr algn="just"/>
            <a:r>
              <a:rPr lang="en-US" sz="1600" dirty="0">
                <a:latin typeface="Gill Sans MT" panose="020B0502020104020203" pitchFamily="34" charset="77"/>
              </a:rPr>
              <a:t>	- packaging-driven innovation</a:t>
            </a:r>
          </a:p>
          <a:p>
            <a:pPr algn="just"/>
            <a:r>
              <a:rPr lang="en-US" sz="1600" dirty="0">
                <a:latin typeface="Gill Sans MT" panose="020B0502020104020203" pitchFamily="34" charset="77"/>
              </a:rPr>
              <a:t>	- product-driven innovation</a:t>
            </a:r>
          </a:p>
          <a:p>
            <a:pPr algn="just"/>
            <a:r>
              <a:rPr lang="en-US" sz="1600" dirty="0">
                <a:latin typeface="Gill Sans MT" panose="020B0502020104020203" pitchFamily="34" charset="77"/>
              </a:rPr>
              <a:t>	- category and channel innovation</a:t>
            </a:r>
          </a:p>
        </p:txBody>
      </p:sp>
    </p:spTree>
    <p:extLst>
      <p:ext uri="{BB962C8B-B14F-4D97-AF65-F5344CB8AC3E}">
        <p14:creationId xmlns:p14="http://schemas.microsoft.com/office/powerpoint/2010/main" val="3242351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7555B9-48B6-2D4B-A7AE-98EB6E284CCE}"/>
              </a:ext>
            </a:extLst>
          </p:cNvPr>
          <p:cNvSpPr txBox="1"/>
          <p:nvPr/>
        </p:nvSpPr>
        <p:spPr>
          <a:xfrm>
            <a:off x="0" y="0"/>
            <a:ext cx="12915710" cy="707886"/>
          </a:xfrm>
          <a:prstGeom prst="rect">
            <a:avLst/>
          </a:prstGeom>
          <a:noFill/>
          <a:ln>
            <a:noFill/>
          </a:ln>
        </p:spPr>
        <p:txBody>
          <a:bodyPr wrap="square" rtlCol="0">
            <a:spAutoFit/>
          </a:bodyPr>
          <a:lstStyle/>
          <a:p>
            <a:pPr algn="just"/>
            <a:r>
              <a:rPr lang="en-US" sz="2000" dirty="0">
                <a:latin typeface="Gill Sans MT" panose="020B0502020104020203" pitchFamily="34" charset="77"/>
              </a:rPr>
              <a:t>Beyond its mature core (Horizon 1) export sales,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has both a strong range of emerging export stars </a:t>
            </a:r>
          </a:p>
          <a:p>
            <a:pPr algn="just"/>
            <a:r>
              <a:rPr lang="en-US" sz="2000" dirty="0">
                <a:latin typeface="Gill Sans MT" panose="020B0502020104020203" pitchFamily="34" charset="77"/>
              </a:rPr>
              <a:t>(Horizon 2) and continues to innovate and produce new, viable export options (Horizon 3)</a:t>
            </a:r>
          </a:p>
        </p:txBody>
      </p:sp>
      <p:sp>
        <p:nvSpPr>
          <p:cNvPr id="8" name="TextBox 7">
            <a:extLst>
              <a:ext uri="{FF2B5EF4-FFF2-40B4-BE49-F238E27FC236}">
                <a16:creationId xmlns:a16="http://schemas.microsoft.com/office/drawing/2014/main" id="{F9323188-5ADA-9F49-839E-3645AD75B1A7}"/>
              </a:ext>
            </a:extLst>
          </p:cNvPr>
          <p:cNvSpPr txBox="1"/>
          <p:nvPr/>
        </p:nvSpPr>
        <p:spPr>
          <a:xfrm>
            <a:off x="229640" y="637626"/>
            <a:ext cx="6764055" cy="584775"/>
          </a:xfrm>
          <a:prstGeom prst="rect">
            <a:avLst/>
          </a:prstGeom>
          <a:noFill/>
        </p:spPr>
        <p:txBody>
          <a:bodyPr wrap="square" rtlCol="0">
            <a:spAutoFit/>
          </a:bodyPr>
          <a:lstStyle/>
          <a:p>
            <a:pPr algn="just"/>
            <a:r>
              <a:rPr lang="en-US" sz="1600" b="1" dirty="0">
                <a:latin typeface="Gill Sans MT" panose="020B0502020104020203" pitchFamily="34" charset="77"/>
              </a:rPr>
              <a:t>THREE HORIZONS OF GROWTH FRAMEWORK: </a:t>
            </a:r>
            <a:r>
              <a:rPr lang="en-US" sz="1600" b="1" dirty="0">
                <a:solidFill>
                  <a:srgbClr val="FF0000"/>
                </a:solidFill>
                <a:latin typeface="Gill Sans MT" panose="020B0502020104020203" pitchFamily="34" charset="77"/>
              </a:rPr>
              <a:t>AGVC-D</a:t>
            </a:r>
          </a:p>
          <a:p>
            <a:pPr algn="just"/>
            <a:r>
              <a:rPr lang="en-US" sz="1600" b="1" dirty="0">
                <a:solidFill>
                  <a:schemeClr val="bg1">
                    <a:lumMod val="50000"/>
                  </a:schemeClr>
                </a:solidFill>
                <a:latin typeface="Gill Sans MT" panose="020B0502020104020203" pitchFamily="34" charset="77"/>
              </a:rPr>
              <a:t>Model; 2017</a:t>
            </a:r>
          </a:p>
        </p:txBody>
      </p:sp>
      <p:sp>
        <p:nvSpPr>
          <p:cNvPr id="9" name="Rectangle 8">
            <a:extLst>
              <a:ext uri="{FF2B5EF4-FFF2-40B4-BE49-F238E27FC236}">
                <a16:creationId xmlns:a16="http://schemas.microsoft.com/office/drawing/2014/main" id="{3D2EF89D-1158-4348-8AE5-FACFB764ADE9}"/>
              </a:ext>
            </a:extLst>
          </p:cNvPr>
          <p:cNvSpPr/>
          <p:nvPr/>
        </p:nvSpPr>
        <p:spPr>
          <a:xfrm>
            <a:off x="5491616" y="1561218"/>
            <a:ext cx="6868439" cy="53782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605CE65-EB33-9245-B9C4-F172C3E41DF7}"/>
              </a:ext>
            </a:extLst>
          </p:cNvPr>
          <p:cNvSpPr txBox="1"/>
          <p:nvPr/>
        </p:nvSpPr>
        <p:spPr>
          <a:xfrm>
            <a:off x="7539364" y="1113878"/>
            <a:ext cx="6764055" cy="338554"/>
          </a:xfrm>
          <a:prstGeom prst="rect">
            <a:avLst/>
          </a:prstGeom>
          <a:noFill/>
        </p:spPr>
        <p:txBody>
          <a:bodyPr wrap="square" rtlCol="0">
            <a:spAutoFit/>
          </a:bodyPr>
          <a:lstStyle/>
          <a:p>
            <a:pPr algn="just"/>
            <a:r>
              <a:rPr lang="en-US" sz="1600" b="1" dirty="0">
                <a:latin typeface="Gill Sans MT" panose="020B0502020104020203" pitchFamily="34" charset="77"/>
              </a:rPr>
              <a:t>FOCUS OF THIS SECTION</a:t>
            </a:r>
            <a:endParaRPr lang="en-US" sz="1600" b="1" dirty="0">
              <a:solidFill>
                <a:schemeClr val="bg1">
                  <a:lumMod val="50000"/>
                </a:schemeClr>
              </a:solidFill>
              <a:latin typeface="Gill Sans MT" panose="020B0502020104020203" pitchFamily="34" charset="77"/>
            </a:endParaRPr>
          </a:p>
        </p:txBody>
      </p:sp>
      <p:sp>
        <p:nvSpPr>
          <p:cNvPr id="11" name="Rectangle 10">
            <a:extLst>
              <a:ext uri="{FF2B5EF4-FFF2-40B4-BE49-F238E27FC236}">
                <a16:creationId xmlns:a16="http://schemas.microsoft.com/office/drawing/2014/main" id="{C696A14E-71FF-9447-9FC2-2614456A4570}"/>
              </a:ext>
            </a:extLst>
          </p:cNvPr>
          <p:cNvSpPr/>
          <p:nvPr/>
        </p:nvSpPr>
        <p:spPr>
          <a:xfrm>
            <a:off x="229642" y="2546375"/>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E041F3-9B71-3846-875A-18F4FF07848A}"/>
              </a:ext>
            </a:extLst>
          </p:cNvPr>
          <p:cNvSpPr/>
          <p:nvPr/>
        </p:nvSpPr>
        <p:spPr>
          <a:xfrm>
            <a:off x="212941" y="3224833"/>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45E7E73-5AEB-244D-870C-1BFEA3C16337}"/>
              </a:ext>
            </a:extLst>
          </p:cNvPr>
          <p:cNvSpPr/>
          <p:nvPr/>
        </p:nvSpPr>
        <p:spPr>
          <a:xfrm>
            <a:off x="229642" y="4218914"/>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38787D9-A701-F648-A6C1-B69DDA71FC34}"/>
              </a:ext>
            </a:extLst>
          </p:cNvPr>
          <p:cNvSpPr txBox="1"/>
          <p:nvPr/>
        </p:nvSpPr>
        <p:spPr>
          <a:xfrm>
            <a:off x="202500" y="262425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5" name="TextBox 14">
            <a:extLst>
              <a:ext uri="{FF2B5EF4-FFF2-40B4-BE49-F238E27FC236}">
                <a16:creationId xmlns:a16="http://schemas.microsoft.com/office/drawing/2014/main" id="{2C59DBCA-AE97-DF44-9742-5506E498367D}"/>
              </a:ext>
            </a:extLst>
          </p:cNvPr>
          <p:cNvSpPr txBox="1"/>
          <p:nvPr/>
        </p:nvSpPr>
        <p:spPr>
          <a:xfrm>
            <a:off x="229642" y="3326940"/>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success factors</a:t>
            </a:r>
          </a:p>
        </p:txBody>
      </p:sp>
      <p:sp>
        <p:nvSpPr>
          <p:cNvPr id="16" name="TextBox 15">
            <a:extLst>
              <a:ext uri="{FF2B5EF4-FFF2-40B4-BE49-F238E27FC236}">
                <a16:creationId xmlns:a16="http://schemas.microsoft.com/office/drawing/2014/main" id="{AA02D59B-D18E-A148-81CC-589864D41DAA}"/>
              </a:ext>
            </a:extLst>
          </p:cNvPr>
          <p:cNvSpPr txBox="1"/>
          <p:nvPr/>
        </p:nvSpPr>
        <p:spPr>
          <a:xfrm>
            <a:off x="229641" y="425588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metrics</a:t>
            </a:r>
          </a:p>
        </p:txBody>
      </p:sp>
      <p:sp>
        <p:nvSpPr>
          <p:cNvPr id="17" name="TextBox 16">
            <a:extLst>
              <a:ext uri="{FF2B5EF4-FFF2-40B4-BE49-F238E27FC236}">
                <a16:creationId xmlns:a16="http://schemas.microsoft.com/office/drawing/2014/main" id="{1E3F7B1C-8189-E341-A6DC-283AC0F858B8}"/>
              </a:ext>
            </a:extLst>
          </p:cNvPr>
          <p:cNvSpPr txBox="1"/>
          <p:nvPr/>
        </p:nvSpPr>
        <p:spPr>
          <a:xfrm>
            <a:off x="229640" y="4760881"/>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8" name="Rectangle 17">
            <a:extLst>
              <a:ext uri="{FF2B5EF4-FFF2-40B4-BE49-F238E27FC236}">
                <a16:creationId xmlns:a16="http://schemas.microsoft.com/office/drawing/2014/main" id="{B8122EE6-AAD7-744E-B51E-3BA81E90BDB4}"/>
              </a:ext>
            </a:extLst>
          </p:cNvPr>
          <p:cNvSpPr/>
          <p:nvPr/>
        </p:nvSpPr>
        <p:spPr>
          <a:xfrm>
            <a:off x="212940" y="4700169"/>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42F3707-69C7-6249-ABAC-356C96B4B4FB}"/>
              </a:ext>
            </a:extLst>
          </p:cNvPr>
          <p:cNvSpPr txBox="1"/>
          <p:nvPr/>
        </p:nvSpPr>
        <p:spPr>
          <a:xfrm>
            <a:off x="2502589" y="1788516"/>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1</a:t>
            </a:r>
          </a:p>
        </p:txBody>
      </p:sp>
      <p:sp>
        <p:nvSpPr>
          <p:cNvPr id="20" name="TextBox 19">
            <a:extLst>
              <a:ext uri="{FF2B5EF4-FFF2-40B4-BE49-F238E27FC236}">
                <a16:creationId xmlns:a16="http://schemas.microsoft.com/office/drawing/2014/main" id="{67B343A8-8A4C-9D4A-8613-F30D9D2289EC}"/>
              </a:ext>
            </a:extLst>
          </p:cNvPr>
          <p:cNvSpPr txBox="1"/>
          <p:nvPr/>
        </p:nvSpPr>
        <p:spPr>
          <a:xfrm>
            <a:off x="6636705" y="1584557"/>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2</a:t>
            </a:r>
          </a:p>
        </p:txBody>
      </p:sp>
      <p:sp>
        <p:nvSpPr>
          <p:cNvPr id="22" name="TextBox 21">
            <a:extLst>
              <a:ext uri="{FF2B5EF4-FFF2-40B4-BE49-F238E27FC236}">
                <a16:creationId xmlns:a16="http://schemas.microsoft.com/office/drawing/2014/main" id="{442CA479-96C6-5C45-A725-41D5A1042AC2}"/>
              </a:ext>
            </a:extLst>
          </p:cNvPr>
          <p:cNvSpPr txBox="1"/>
          <p:nvPr/>
        </p:nvSpPr>
        <p:spPr>
          <a:xfrm>
            <a:off x="9407049" y="1573545"/>
            <a:ext cx="3028687"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3</a:t>
            </a:r>
          </a:p>
        </p:txBody>
      </p:sp>
      <p:sp>
        <p:nvSpPr>
          <p:cNvPr id="23" name="TextBox 22">
            <a:extLst>
              <a:ext uri="{FF2B5EF4-FFF2-40B4-BE49-F238E27FC236}">
                <a16:creationId xmlns:a16="http://schemas.microsoft.com/office/drawing/2014/main" id="{49E82F97-ACDD-A14E-929A-C0C560D3DB0D}"/>
              </a:ext>
            </a:extLst>
          </p:cNvPr>
          <p:cNvSpPr txBox="1"/>
          <p:nvPr/>
        </p:nvSpPr>
        <p:spPr>
          <a:xfrm>
            <a:off x="2508857" y="2144839"/>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Mature export Categories &amp; products</a:t>
            </a:r>
          </a:p>
        </p:txBody>
      </p:sp>
      <p:sp>
        <p:nvSpPr>
          <p:cNvPr id="24" name="TextBox 23">
            <a:extLst>
              <a:ext uri="{FF2B5EF4-FFF2-40B4-BE49-F238E27FC236}">
                <a16:creationId xmlns:a16="http://schemas.microsoft.com/office/drawing/2014/main" id="{2CEDB382-C0AA-5045-A8EC-1BBC3BD6B1D6}"/>
              </a:ext>
            </a:extLst>
          </p:cNvPr>
          <p:cNvSpPr txBox="1"/>
          <p:nvPr/>
        </p:nvSpPr>
        <p:spPr>
          <a:xfrm>
            <a:off x="2535456" y="3327317"/>
            <a:ext cx="3903947"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Efficiency and cost control</a:t>
            </a:r>
          </a:p>
          <a:p>
            <a:pPr marL="285750" indent="-285750" algn="just">
              <a:buFont typeface="Wingdings" pitchFamily="2" charset="2"/>
              <a:buChar char="Ø"/>
            </a:pPr>
            <a:r>
              <a:rPr lang="en-US" sz="1200" dirty="0">
                <a:latin typeface="Gill Sans MT" panose="020B0502020104020203" pitchFamily="34" charset="77"/>
              </a:rPr>
              <a:t>Process innovation, </a:t>
            </a:r>
          </a:p>
          <a:p>
            <a:pPr marL="285750" indent="-285750" algn="just">
              <a:buFont typeface="Wingdings" pitchFamily="2" charset="2"/>
              <a:buChar char="Ø"/>
            </a:pPr>
            <a:r>
              <a:rPr lang="en-US" sz="1200" dirty="0">
                <a:latin typeface="Gill Sans MT" panose="020B0502020104020203" pitchFamily="34" charset="77"/>
              </a:rPr>
              <a:t>Scale, </a:t>
            </a:r>
          </a:p>
          <a:p>
            <a:pPr marL="285750" indent="-285750" algn="just">
              <a:buFont typeface="Wingdings" pitchFamily="2" charset="2"/>
              <a:buChar char="Ø"/>
            </a:pPr>
            <a:r>
              <a:rPr lang="en-US" sz="1200" dirty="0">
                <a:latin typeface="Gill Sans MT" panose="020B0502020104020203" pitchFamily="34" charset="77"/>
              </a:rPr>
              <a:t>Supply chain</a:t>
            </a:r>
          </a:p>
        </p:txBody>
      </p:sp>
      <p:sp>
        <p:nvSpPr>
          <p:cNvPr id="26" name="TextBox 25">
            <a:extLst>
              <a:ext uri="{FF2B5EF4-FFF2-40B4-BE49-F238E27FC236}">
                <a16:creationId xmlns:a16="http://schemas.microsoft.com/office/drawing/2014/main" id="{FD78A18D-C8E0-A645-AB25-389F98ED3A7F}"/>
              </a:ext>
            </a:extLst>
          </p:cNvPr>
          <p:cNvSpPr txBox="1"/>
          <p:nvPr/>
        </p:nvSpPr>
        <p:spPr>
          <a:xfrm>
            <a:off x="2529199" y="2624527"/>
            <a:ext cx="2755735"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Defend and extend profitability </a:t>
            </a:r>
          </a:p>
          <a:p>
            <a:pPr algn="just"/>
            <a:r>
              <a:rPr lang="en-US" sz="1200" dirty="0">
                <a:latin typeface="Gill Sans MT" panose="020B0502020104020203" pitchFamily="34" charset="77"/>
              </a:rPr>
              <a:t>of core business</a:t>
            </a:r>
          </a:p>
        </p:txBody>
      </p:sp>
      <p:sp>
        <p:nvSpPr>
          <p:cNvPr id="28" name="TextBox 27">
            <a:extLst>
              <a:ext uri="{FF2B5EF4-FFF2-40B4-BE49-F238E27FC236}">
                <a16:creationId xmlns:a16="http://schemas.microsoft.com/office/drawing/2014/main" id="{17B65ACB-06C3-4948-8651-450E11D0033A}"/>
              </a:ext>
            </a:extLst>
          </p:cNvPr>
          <p:cNvSpPr txBox="1"/>
          <p:nvPr/>
        </p:nvSpPr>
        <p:spPr>
          <a:xfrm>
            <a:off x="2560508" y="4326832"/>
            <a:ext cx="3903947" cy="276999"/>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Profits, margins and costs</a:t>
            </a:r>
          </a:p>
        </p:txBody>
      </p:sp>
      <p:sp>
        <p:nvSpPr>
          <p:cNvPr id="29" name="TextBox 28">
            <a:extLst>
              <a:ext uri="{FF2B5EF4-FFF2-40B4-BE49-F238E27FC236}">
                <a16:creationId xmlns:a16="http://schemas.microsoft.com/office/drawing/2014/main" id="{0CE8A62A-66F2-7B42-87FE-5AA1104FEC44}"/>
              </a:ext>
            </a:extLst>
          </p:cNvPr>
          <p:cNvSpPr txBox="1"/>
          <p:nvPr/>
        </p:nvSpPr>
        <p:spPr>
          <a:xfrm>
            <a:off x="2535456" y="4794443"/>
            <a:ext cx="3903947" cy="646331"/>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Whole milk powder</a:t>
            </a:r>
          </a:p>
          <a:p>
            <a:pPr marL="285750" indent="-285750" algn="just">
              <a:buFont typeface="Wingdings" pitchFamily="2" charset="2"/>
              <a:buChar char="Ø"/>
            </a:pPr>
            <a:r>
              <a:rPr lang="en-US" sz="1200" dirty="0">
                <a:latin typeface="Gill Sans MT" panose="020B0502020104020203" pitchFamily="34" charset="77"/>
              </a:rPr>
              <a:t>Butter</a:t>
            </a:r>
          </a:p>
          <a:p>
            <a:pPr marL="285750" indent="-285750" algn="just">
              <a:buFont typeface="Wingdings" pitchFamily="2" charset="2"/>
              <a:buChar char="Ø"/>
            </a:pPr>
            <a:r>
              <a:rPr lang="en-US" sz="1200" dirty="0">
                <a:latin typeface="Gill Sans MT" panose="020B0502020104020203" pitchFamily="34" charset="77"/>
              </a:rPr>
              <a:t>Lactose</a:t>
            </a:r>
          </a:p>
        </p:txBody>
      </p:sp>
      <p:sp>
        <p:nvSpPr>
          <p:cNvPr id="30" name="TextBox 29">
            <a:extLst>
              <a:ext uri="{FF2B5EF4-FFF2-40B4-BE49-F238E27FC236}">
                <a16:creationId xmlns:a16="http://schemas.microsoft.com/office/drawing/2014/main" id="{8B2B7F1E-1EBF-EF4B-9BF1-B226CA0B77BE}"/>
              </a:ext>
            </a:extLst>
          </p:cNvPr>
          <p:cNvSpPr txBox="1"/>
          <p:nvPr/>
        </p:nvSpPr>
        <p:spPr>
          <a:xfrm>
            <a:off x="6636705" y="1914651"/>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Build emerging export products</a:t>
            </a:r>
          </a:p>
        </p:txBody>
      </p:sp>
      <p:sp>
        <p:nvSpPr>
          <p:cNvPr id="31" name="TextBox 30">
            <a:extLst>
              <a:ext uri="{FF2B5EF4-FFF2-40B4-BE49-F238E27FC236}">
                <a16:creationId xmlns:a16="http://schemas.microsoft.com/office/drawing/2014/main" id="{06B246C6-761E-B948-984D-4F89EC1E17B5}"/>
              </a:ext>
            </a:extLst>
          </p:cNvPr>
          <p:cNvSpPr txBox="1"/>
          <p:nvPr/>
        </p:nvSpPr>
        <p:spPr>
          <a:xfrm>
            <a:off x="9407049" y="1908575"/>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Create viable export options</a:t>
            </a:r>
          </a:p>
        </p:txBody>
      </p:sp>
      <p:sp>
        <p:nvSpPr>
          <p:cNvPr id="32" name="TextBox 31">
            <a:extLst>
              <a:ext uri="{FF2B5EF4-FFF2-40B4-BE49-F238E27FC236}">
                <a16:creationId xmlns:a16="http://schemas.microsoft.com/office/drawing/2014/main" id="{8352F359-7287-2349-B8DC-5D9D8ACA89E3}"/>
              </a:ext>
            </a:extLst>
          </p:cNvPr>
          <p:cNvSpPr txBox="1"/>
          <p:nvPr/>
        </p:nvSpPr>
        <p:spPr>
          <a:xfrm>
            <a:off x="6636705" y="2674359"/>
            <a:ext cx="2574091"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Expand and grow emerging </a:t>
            </a:r>
          </a:p>
          <a:p>
            <a:pPr algn="just"/>
            <a:r>
              <a:rPr lang="en-US" sz="1200" dirty="0">
                <a:latin typeface="Gill Sans MT" panose="020B0502020104020203" pitchFamily="34" charset="77"/>
              </a:rPr>
              <a:t>businesses and products</a:t>
            </a:r>
          </a:p>
        </p:txBody>
      </p:sp>
      <p:sp>
        <p:nvSpPr>
          <p:cNvPr id="33" name="TextBox 32">
            <a:extLst>
              <a:ext uri="{FF2B5EF4-FFF2-40B4-BE49-F238E27FC236}">
                <a16:creationId xmlns:a16="http://schemas.microsoft.com/office/drawing/2014/main" id="{9C49C82E-C225-104D-BB67-7B13E418A5F3}"/>
              </a:ext>
            </a:extLst>
          </p:cNvPr>
          <p:cNvSpPr txBox="1"/>
          <p:nvPr/>
        </p:nvSpPr>
        <p:spPr>
          <a:xfrm>
            <a:off x="9002034" y="2624528"/>
            <a:ext cx="2805822"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Develop and discover new options for growth</a:t>
            </a:r>
          </a:p>
        </p:txBody>
      </p:sp>
      <p:sp>
        <p:nvSpPr>
          <p:cNvPr id="34" name="TextBox 33">
            <a:extLst>
              <a:ext uri="{FF2B5EF4-FFF2-40B4-BE49-F238E27FC236}">
                <a16:creationId xmlns:a16="http://schemas.microsoft.com/office/drawing/2014/main" id="{4CBDD432-812C-B440-9668-6F6BAB4EF473}"/>
              </a:ext>
            </a:extLst>
          </p:cNvPr>
          <p:cNvSpPr txBox="1"/>
          <p:nvPr/>
        </p:nvSpPr>
        <p:spPr>
          <a:xfrm>
            <a:off x="6690981" y="4719036"/>
            <a:ext cx="2311053" cy="1569660"/>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Yoghurt</a:t>
            </a:r>
          </a:p>
          <a:p>
            <a:pPr marL="285750" indent="-285750" algn="just">
              <a:buFont typeface="Wingdings" pitchFamily="2" charset="2"/>
              <a:buChar char="Ø"/>
            </a:pPr>
            <a:r>
              <a:rPr lang="en-US" sz="1200" dirty="0">
                <a:latin typeface="Gill Sans MT" panose="020B0502020104020203" pitchFamily="34" charset="77"/>
              </a:rPr>
              <a:t>UJT Milk/ Fluid Milk</a:t>
            </a:r>
          </a:p>
          <a:p>
            <a:pPr marL="285750" indent="-285750" algn="just">
              <a:buFont typeface="Wingdings" pitchFamily="2" charset="2"/>
              <a:buChar char="Ø"/>
            </a:pPr>
            <a:r>
              <a:rPr lang="en-US" sz="1200" dirty="0">
                <a:latin typeface="Gill Sans MT" panose="020B0502020104020203" pitchFamily="34" charset="77"/>
              </a:rPr>
              <a:t>Also a range of processes foods With significant dairy ingredients (</a:t>
            </a:r>
            <a:r>
              <a:rPr lang="en-US" sz="1200" dirty="0" err="1">
                <a:latin typeface="Gill Sans MT" panose="020B0502020104020203" pitchFamily="34" charset="77"/>
              </a:rPr>
              <a:t>eg.</a:t>
            </a:r>
            <a:r>
              <a:rPr lang="en-US" sz="1200" dirty="0">
                <a:latin typeface="Gill Sans MT" panose="020B0502020104020203" pitchFamily="34" charset="77"/>
              </a:rPr>
              <a:t> Sport nutrition, infant formulas, etc. see processed foods document</a:t>
            </a:r>
          </a:p>
        </p:txBody>
      </p:sp>
      <p:sp>
        <p:nvSpPr>
          <p:cNvPr id="35" name="TextBox 34">
            <a:extLst>
              <a:ext uri="{FF2B5EF4-FFF2-40B4-BE49-F238E27FC236}">
                <a16:creationId xmlns:a16="http://schemas.microsoft.com/office/drawing/2014/main" id="{77B8F01A-A7AA-D546-8537-EB2AB09A0878}"/>
              </a:ext>
            </a:extLst>
          </p:cNvPr>
          <p:cNvSpPr txBox="1"/>
          <p:nvPr/>
        </p:nvSpPr>
        <p:spPr>
          <a:xfrm>
            <a:off x="9210796" y="4795866"/>
            <a:ext cx="2311053" cy="138499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Alternative dairy (</a:t>
            </a:r>
            <a:r>
              <a:rPr lang="en-US" sz="1200" dirty="0" err="1">
                <a:latin typeface="Gill Sans MT" panose="020B0502020104020203" pitchFamily="34" charset="77"/>
              </a:rPr>
              <a:t>eg.</a:t>
            </a:r>
            <a:r>
              <a:rPr lang="en-US" sz="1200" dirty="0">
                <a:latin typeface="Gill Sans MT" panose="020B0502020104020203" pitchFamily="34" charset="77"/>
              </a:rPr>
              <a:t> Plant-based)</a:t>
            </a:r>
          </a:p>
          <a:p>
            <a:pPr marL="285750" indent="-285750" algn="just">
              <a:buFont typeface="Wingdings" pitchFamily="2" charset="2"/>
              <a:buChar char="Ø"/>
            </a:pPr>
            <a:r>
              <a:rPr lang="en-US" sz="1200" dirty="0">
                <a:latin typeface="Gill Sans MT" panose="020B0502020104020203" pitchFamily="34" charset="77"/>
              </a:rPr>
              <a:t>Sheep milk products</a:t>
            </a:r>
          </a:p>
          <a:p>
            <a:pPr marL="285750" indent="-285750" algn="just">
              <a:buFont typeface="Wingdings" pitchFamily="2" charset="2"/>
              <a:buChar char="Ø"/>
            </a:pPr>
            <a:r>
              <a:rPr lang="en-US" sz="1200" dirty="0">
                <a:latin typeface="Gill Sans MT" panose="020B0502020104020203" pitchFamily="34" charset="77"/>
              </a:rPr>
              <a:t>Dairy-based nutraceuticals</a:t>
            </a:r>
          </a:p>
          <a:p>
            <a:pPr marL="285750" indent="-285750" algn="just">
              <a:buFont typeface="Wingdings" pitchFamily="2" charset="2"/>
              <a:buChar char="Ø"/>
            </a:pPr>
            <a:r>
              <a:rPr lang="en-US" sz="1200" dirty="0">
                <a:latin typeface="Gill Sans MT" panose="020B0502020104020203" pitchFamily="34" charset="77"/>
              </a:rPr>
              <a:t>New unique cheeses</a:t>
            </a:r>
          </a:p>
          <a:p>
            <a:pPr marL="285750" indent="-285750" algn="just">
              <a:buFont typeface="Wingdings" pitchFamily="2" charset="2"/>
              <a:buChar char="Ø"/>
            </a:pPr>
            <a:r>
              <a:rPr lang="en-US" sz="1200" dirty="0">
                <a:latin typeface="Gill Sans MT" panose="020B0502020104020203" pitchFamily="34" charset="77"/>
              </a:rPr>
              <a:t>New unique milk based beverages</a:t>
            </a:r>
          </a:p>
        </p:txBody>
      </p:sp>
      <p:sp>
        <p:nvSpPr>
          <p:cNvPr id="36" name="TextBox 35">
            <a:extLst>
              <a:ext uri="{FF2B5EF4-FFF2-40B4-BE49-F238E27FC236}">
                <a16:creationId xmlns:a16="http://schemas.microsoft.com/office/drawing/2014/main" id="{DD2C974A-4D93-0D42-9086-3DCFE69D1BDC}"/>
              </a:ext>
            </a:extLst>
          </p:cNvPr>
          <p:cNvSpPr txBox="1"/>
          <p:nvPr/>
        </p:nvSpPr>
        <p:spPr>
          <a:xfrm>
            <a:off x="9023939" y="3303933"/>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Risk taking</a:t>
            </a:r>
          </a:p>
          <a:p>
            <a:pPr marL="285750" indent="-285750" algn="just">
              <a:buFont typeface="Wingdings" pitchFamily="2" charset="2"/>
              <a:buChar char="Ø"/>
            </a:pPr>
            <a:r>
              <a:rPr lang="en-US" sz="1200" dirty="0">
                <a:latin typeface="Gill Sans MT" panose="020B0502020104020203" pitchFamily="34" charset="77"/>
              </a:rPr>
              <a:t>Market insight</a:t>
            </a:r>
          </a:p>
          <a:p>
            <a:pPr marL="285750" indent="-285750" algn="just">
              <a:buFont typeface="Wingdings" pitchFamily="2" charset="2"/>
              <a:buChar char="Ø"/>
            </a:pPr>
            <a:r>
              <a:rPr lang="en-US" sz="1200" dirty="0">
                <a:latin typeface="Gill Sans MT" panose="020B0502020104020203" pitchFamily="34" charset="77"/>
              </a:rPr>
              <a:t>Business mode innovation</a:t>
            </a:r>
          </a:p>
          <a:p>
            <a:pPr marL="285750" indent="-285750" algn="just">
              <a:buFont typeface="Wingdings" pitchFamily="2" charset="2"/>
              <a:buChar char="Ø"/>
            </a:pPr>
            <a:r>
              <a:rPr lang="en-US" sz="1200" dirty="0">
                <a:latin typeface="Gill Sans MT" panose="020B0502020104020203" pitchFamily="34" charset="77"/>
              </a:rPr>
              <a:t>Culture and incentives</a:t>
            </a:r>
          </a:p>
        </p:txBody>
      </p:sp>
      <p:sp>
        <p:nvSpPr>
          <p:cNvPr id="37" name="TextBox 36">
            <a:extLst>
              <a:ext uri="{FF2B5EF4-FFF2-40B4-BE49-F238E27FC236}">
                <a16:creationId xmlns:a16="http://schemas.microsoft.com/office/drawing/2014/main" id="{00B68C24-CDA7-ED41-B3B8-C09E35721B68}"/>
              </a:ext>
            </a:extLst>
          </p:cNvPr>
          <p:cNvSpPr txBox="1"/>
          <p:nvPr/>
        </p:nvSpPr>
        <p:spPr>
          <a:xfrm>
            <a:off x="6637206" y="3259328"/>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Customer acquisition</a:t>
            </a:r>
          </a:p>
          <a:p>
            <a:pPr marL="285750" indent="-285750" algn="just">
              <a:buFont typeface="Wingdings" pitchFamily="2" charset="2"/>
              <a:buChar char="Ø"/>
            </a:pPr>
            <a:r>
              <a:rPr lang="en-US" sz="1200" dirty="0">
                <a:latin typeface="Gill Sans MT" panose="020B0502020104020203" pitchFamily="34" charset="77"/>
              </a:rPr>
              <a:t>Speed and flexibility</a:t>
            </a:r>
          </a:p>
          <a:p>
            <a:pPr marL="285750" indent="-285750" algn="just">
              <a:buFont typeface="Wingdings" pitchFamily="2" charset="2"/>
              <a:buChar char="Ø"/>
            </a:pPr>
            <a:r>
              <a:rPr lang="en-US" sz="1200" dirty="0">
                <a:latin typeface="Gill Sans MT" panose="020B0502020104020203" pitchFamily="34" charset="77"/>
              </a:rPr>
              <a:t>Execution</a:t>
            </a:r>
          </a:p>
          <a:p>
            <a:pPr marL="285750" indent="-285750" algn="just">
              <a:buFont typeface="Wingdings" pitchFamily="2" charset="2"/>
              <a:buChar char="Ø"/>
            </a:pPr>
            <a:r>
              <a:rPr lang="en-US" sz="1200" dirty="0">
                <a:latin typeface="Gill Sans MT" panose="020B0502020104020203" pitchFamily="34" charset="77"/>
              </a:rPr>
              <a:t>Resource/ funding</a:t>
            </a:r>
          </a:p>
        </p:txBody>
      </p:sp>
      <p:sp>
        <p:nvSpPr>
          <p:cNvPr id="38" name="TextBox 37">
            <a:extLst>
              <a:ext uri="{FF2B5EF4-FFF2-40B4-BE49-F238E27FC236}">
                <a16:creationId xmlns:a16="http://schemas.microsoft.com/office/drawing/2014/main" id="{12FF8F6C-0B34-C547-AF1C-0B4091074C24}"/>
              </a:ext>
            </a:extLst>
          </p:cNvPr>
          <p:cNvSpPr txBox="1"/>
          <p:nvPr/>
        </p:nvSpPr>
        <p:spPr>
          <a:xfrm>
            <a:off x="90586" y="6470079"/>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a:t>
            </a:r>
            <a:r>
              <a:rPr lang="en-US" sz="1400" i="1" dirty="0" err="1">
                <a:latin typeface="Gill Sans MT" panose="020B0502020104020203" pitchFamily="34" charset="77"/>
              </a:rPr>
              <a:t>Mckinsey</a:t>
            </a:r>
            <a:r>
              <a:rPr lang="en-US" sz="1400" i="1" dirty="0">
                <a:latin typeface="Gill Sans MT" panose="020B0502020104020203" pitchFamily="34" charset="77"/>
              </a:rPr>
              <a:t> &amp; Co. ; </a:t>
            </a:r>
            <a:r>
              <a:rPr lang="en-US" sz="1400" b="1" i="1" dirty="0">
                <a:solidFill>
                  <a:srgbClr val="FF0000"/>
                </a:solidFill>
                <a:latin typeface="Gill Sans MT" panose="020B0502020104020203" pitchFamily="34" charset="77"/>
              </a:rPr>
              <a:t>AGVC-D</a:t>
            </a:r>
          </a:p>
        </p:txBody>
      </p:sp>
    </p:spTree>
    <p:extLst>
      <p:ext uri="{BB962C8B-B14F-4D97-AF65-F5344CB8AC3E}">
        <p14:creationId xmlns:p14="http://schemas.microsoft.com/office/powerpoint/2010/main" val="1173451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7555B9-48B6-2D4B-A7AE-98EB6E284CCE}"/>
              </a:ext>
            </a:extLst>
          </p:cNvPr>
          <p:cNvSpPr txBox="1"/>
          <p:nvPr/>
        </p:nvSpPr>
        <p:spPr>
          <a:xfrm>
            <a:off x="0" y="0"/>
            <a:ext cx="12915710"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Horizon 2,  </a:t>
            </a:r>
            <a:r>
              <a:rPr lang="en-US" sz="2000" b="1" dirty="0">
                <a:solidFill>
                  <a:srgbClr val="FF0000"/>
                </a:solidFill>
                <a:latin typeface="Gill Sans MT" panose="020B0502020104020203" pitchFamily="34" charset="77"/>
              </a:rPr>
              <a:t>AGVC-D </a:t>
            </a:r>
            <a:r>
              <a:rPr lang="en-US" sz="2000" dirty="0">
                <a:latin typeface="Gill Sans MT" panose="020B0502020104020203" pitchFamily="34" charset="77"/>
              </a:rPr>
              <a:t>is building a range of emerging export products</a:t>
            </a:r>
          </a:p>
        </p:txBody>
      </p:sp>
      <p:sp>
        <p:nvSpPr>
          <p:cNvPr id="8" name="TextBox 7">
            <a:extLst>
              <a:ext uri="{FF2B5EF4-FFF2-40B4-BE49-F238E27FC236}">
                <a16:creationId xmlns:a16="http://schemas.microsoft.com/office/drawing/2014/main" id="{F9323188-5ADA-9F49-839E-3645AD75B1A7}"/>
              </a:ext>
            </a:extLst>
          </p:cNvPr>
          <p:cNvSpPr txBox="1"/>
          <p:nvPr/>
        </p:nvSpPr>
        <p:spPr>
          <a:xfrm>
            <a:off x="229640" y="637626"/>
            <a:ext cx="6764055" cy="584775"/>
          </a:xfrm>
          <a:prstGeom prst="rect">
            <a:avLst/>
          </a:prstGeom>
          <a:noFill/>
        </p:spPr>
        <p:txBody>
          <a:bodyPr wrap="square" rtlCol="0">
            <a:spAutoFit/>
          </a:bodyPr>
          <a:lstStyle/>
          <a:p>
            <a:pPr algn="just"/>
            <a:r>
              <a:rPr lang="en-US" sz="1600" b="1" dirty="0">
                <a:latin typeface="Gill Sans MT" panose="020B0502020104020203" pitchFamily="34" charset="77"/>
              </a:rPr>
              <a:t>THREE HORIZONS OF GROWTH FRAMEWORK: </a:t>
            </a:r>
            <a:r>
              <a:rPr lang="en-US" sz="1600" b="1" dirty="0">
                <a:solidFill>
                  <a:srgbClr val="FF0000"/>
                </a:solidFill>
                <a:latin typeface="Gill Sans MT" panose="020B0502020104020203" pitchFamily="34" charset="77"/>
              </a:rPr>
              <a:t>AGVC-D</a:t>
            </a:r>
          </a:p>
          <a:p>
            <a:pPr algn="just"/>
            <a:r>
              <a:rPr lang="en-US" sz="1600" b="1" dirty="0">
                <a:solidFill>
                  <a:schemeClr val="bg1">
                    <a:lumMod val="50000"/>
                  </a:schemeClr>
                </a:solidFill>
                <a:latin typeface="Gill Sans MT" panose="020B0502020104020203" pitchFamily="34" charset="77"/>
              </a:rPr>
              <a:t>Model; 2017</a:t>
            </a:r>
          </a:p>
        </p:txBody>
      </p:sp>
      <p:sp>
        <p:nvSpPr>
          <p:cNvPr id="9" name="Rectangle 8">
            <a:extLst>
              <a:ext uri="{FF2B5EF4-FFF2-40B4-BE49-F238E27FC236}">
                <a16:creationId xmlns:a16="http://schemas.microsoft.com/office/drawing/2014/main" id="{3D2EF89D-1158-4348-8AE5-FACFB764ADE9}"/>
              </a:ext>
            </a:extLst>
          </p:cNvPr>
          <p:cNvSpPr/>
          <p:nvPr/>
        </p:nvSpPr>
        <p:spPr>
          <a:xfrm>
            <a:off x="5466564" y="1479751"/>
            <a:ext cx="3557375" cy="53782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96A14E-71FF-9447-9FC2-2614456A4570}"/>
              </a:ext>
            </a:extLst>
          </p:cNvPr>
          <p:cNvSpPr/>
          <p:nvPr/>
        </p:nvSpPr>
        <p:spPr>
          <a:xfrm>
            <a:off x="229642" y="2546375"/>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E041F3-9B71-3846-875A-18F4FF07848A}"/>
              </a:ext>
            </a:extLst>
          </p:cNvPr>
          <p:cNvSpPr/>
          <p:nvPr/>
        </p:nvSpPr>
        <p:spPr>
          <a:xfrm>
            <a:off x="212941" y="3224833"/>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45E7E73-5AEB-244D-870C-1BFEA3C16337}"/>
              </a:ext>
            </a:extLst>
          </p:cNvPr>
          <p:cNvSpPr/>
          <p:nvPr/>
        </p:nvSpPr>
        <p:spPr>
          <a:xfrm>
            <a:off x="229642" y="4218914"/>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38787D9-A701-F648-A6C1-B69DDA71FC34}"/>
              </a:ext>
            </a:extLst>
          </p:cNvPr>
          <p:cNvSpPr txBox="1"/>
          <p:nvPr/>
        </p:nvSpPr>
        <p:spPr>
          <a:xfrm>
            <a:off x="202500" y="262425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5" name="TextBox 14">
            <a:extLst>
              <a:ext uri="{FF2B5EF4-FFF2-40B4-BE49-F238E27FC236}">
                <a16:creationId xmlns:a16="http://schemas.microsoft.com/office/drawing/2014/main" id="{2C59DBCA-AE97-DF44-9742-5506E498367D}"/>
              </a:ext>
            </a:extLst>
          </p:cNvPr>
          <p:cNvSpPr txBox="1"/>
          <p:nvPr/>
        </p:nvSpPr>
        <p:spPr>
          <a:xfrm>
            <a:off x="229642" y="3326940"/>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success factors</a:t>
            </a:r>
          </a:p>
        </p:txBody>
      </p:sp>
      <p:sp>
        <p:nvSpPr>
          <p:cNvPr id="16" name="TextBox 15">
            <a:extLst>
              <a:ext uri="{FF2B5EF4-FFF2-40B4-BE49-F238E27FC236}">
                <a16:creationId xmlns:a16="http://schemas.microsoft.com/office/drawing/2014/main" id="{AA02D59B-D18E-A148-81CC-589864D41DAA}"/>
              </a:ext>
            </a:extLst>
          </p:cNvPr>
          <p:cNvSpPr txBox="1"/>
          <p:nvPr/>
        </p:nvSpPr>
        <p:spPr>
          <a:xfrm>
            <a:off x="229641" y="425588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metrics</a:t>
            </a:r>
          </a:p>
        </p:txBody>
      </p:sp>
      <p:sp>
        <p:nvSpPr>
          <p:cNvPr id="17" name="TextBox 16">
            <a:extLst>
              <a:ext uri="{FF2B5EF4-FFF2-40B4-BE49-F238E27FC236}">
                <a16:creationId xmlns:a16="http://schemas.microsoft.com/office/drawing/2014/main" id="{1E3F7B1C-8189-E341-A6DC-283AC0F858B8}"/>
              </a:ext>
            </a:extLst>
          </p:cNvPr>
          <p:cNvSpPr txBox="1"/>
          <p:nvPr/>
        </p:nvSpPr>
        <p:spPr>
          <a:xfrm>
            <a:off x="229640" y="4760881"/>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8" name="Rectangle 17">
            <a:extLst>
              <a:ext uri="{FF2B5EF4-FFF2-40B4-BE49-F238E27FC236}">
                <a16:creationId xmlns:a16="http://schemas.microsoft.com/office/drawing/2014/main" id="{B8122EE6-AAD7-744E-B51E-3BA81E90BDB4}"/>
              </a:ext>
            </a:extLst>
          </p:cNvPr>
          <p:cNvSpPr/>
          <p:nvPr/>
        </p:nvSpPr>
        <p:spPr>
          <a:xfrm>
            <a:off x="212940" y="4700169"/>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42F3707-69C7-6249-ABAC-356C96B4B4FB}"/>
              </a:ext>
            </a:extLst>
          </p:cNvPr>
          <p:cNvSpPr txBox="1"/>
          <p:nvPr/>
        </p:nvSpPr>
        <p:spPr>
          <a:xfrm>
            <a:off x="2502589" y="1788516"/>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1</a:t>
            </a:r>
          </a:p>
        </p:txBody>
      </p:sp>
      <p:sp>
        <p:nvSpPr>
          <p:cNvPr id="20" name="TextBox 19">
            <a:extLst>
              <a:ext uri="{FF2B5EF4-FFF2-40B4-BE49-F238E27FC236}">
                <a16:creationId xmlns:a16="http://schemas.microsoft.com/office/drawing/2014/main" id="{67B343A8-8A4C-9D4A-8613-F30D9D2289EC}"/>
              </a:ext>
            </a:extLst>
          </p:cNvPr>
          <p:cNvSpPr txBox="1"/>
          <p:nvPr/>
        </p:nvSpPr>
        <p:spPr>
          <a:xfrm>
            <a:off x="6346500" y="1573545"/>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2</a:t>
            </a:r>
          </a:p>
        </p:txBody>
      </p:sp>
      <p:sp>
        <p:nvSpPr>
          <p:cNvPr id="22" name="TextBox 21">
            <a:extLst>
              <a:ext uri="{FF2B5EF4-FFF2-40B4-BE49-F238E27FC236}">
                <a16:creationId xmlns:a16="http://schemas.microsoft.com/office/drawing/2014/main" id="{442CA479-96C6-5C45-A725-41D5A1042AC2}"/>
              </a:ext>
            </a:extLst>
          </p:cNvPr>
          <p:cNvSpPr txBox="1"/>
          <p:nvPr/>
        </p:nvSpPr>
        <p:spPr>
          <a:xfrm>
            <a:off x="9407049" y="1021906"/>
            <a:ext cx="3028687"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3</a:t>
            </a:r>
          </a:p>
        </p:txBody>
      </p:sp>
      <p:sp>
        <p:nvSpPr>
          <p:cNvPr id="23" name="TextBox 22">
            <a:extLst>
              <a:ext uri="{FF2B5EF4-FFF2-40B4-BE49-F238E27FC236}">
                <a16:creationId xmlns:a16="http://schemas.microsoft.com/office/drawing/2014/main" id="{49E82F97-ACDD-A14E-929A-C0C560D3DB0D}"/>
              </a:ext>
            </a:extLst>
          </p:cNvPr>
          <p:cNvSpPr txBox="1"/>
          <p:nvPr/>
        </p:nvSpPr>
        <p:spPr>
          <a:xfrm>
            <a:off x="2508857" y="2144839"/>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Mature export Categories &amp; products</a:t>
            </a:r>
          </a:p>
        </p:txBody>
      </p:sp>
      <p:sp>
        <p:nvSpPr>
          <p:cNvPr id="24" name="TextBox 23">
            <a:extLst>
              <a:ext uri="{FF2B5EF4-FFF2-40B4-BE49-F238E27FC236}">
                <a16:creationId xmlns:a16="http://schemas.microsoft.com/office/drawing/2014/main" id="{2CEDB382-C0AA-5045-A8EC-1BBC3BD6B1D6}"/>
              </a:ext>
            </a:extLst>
          </p:cNvPr>
          <p:cNvSpPr txBox="1"/>
          <p:nvPr/>
        </p:nvSpPr>
        <p:spPr>
          <a:xfrm>
            <a:off x="2535456" y="3327317"/>
            <a:ext cx="3903947"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Efficiency and cost control</a:t>
            </a:r>
          </a:p>
          <a:p>
            <a:pPr marL="285750" indent="-285750" algn="just">
              <a:buFont typeface="Wingdings" pitchFamily="2" charset="2"/>
              <a:buChar char="Ø"/>
            </a:pPr>
            <a:r>
              <a:rPr lang="en-US" sz="1200" dirty="0">
                <a:latin typeface="Gill Sans MT" panose="020B0502020104020203" pitchFamily="34" charset="77"/>
              </a:rPr>
              <a:t>Process innovation, </a:t>
            </a:r>
          </a:p>
          <a:p>
            <a:pPr marL="285750" indent="-285750" algn="just">
              <a:buFont typeface="Wingdings" pitchFamily="2" charset="2"/>
              <a:buChar char="Ø"/>
            </a:pPr>
            <a:r>
              <a:rPr lang="en-US" sz="1200" dirty="0">
                <a:latin typeface="Gill Sans MT" panose="020B0502020104020203" pitchFamily="34" charset="77"/>
              </a:rPr>
              <a:t>Scale, </a:t>
            </a:r>
          </a:p>
          <a:p>
            <a:pPr marL="285750" indent="-285750" algn="just">
              <a:buFont typeface="Wingdings" pitchFamily="2" charset="2"/>
              <a:buChar char="Ø"/>
            </a:pPr>
            <a:r>
              <a:rPr lang="en-US" sz="1200" dirty="0">
                <a:latin typeface="Gill Sans MT" panose="020B0502020104020203" pitchFamily="34" charset="77"/>
              </a:rPr>
              <a:t>Supply chain</a:t>
            </a:r>
          </a:p>
        </p:txBody>
      </p:sp>
      <p:sp>
        <p:nvSpPr>
          <p:cNvPr id="26" name="TextBox 25">
            <a:extLst>
              <a:ext uri="{FF2B5EF4-FFF2-40B4-BE49-F238E27FC236}">
                <a16:creationId xmlns:a16="http://schemas.microsoft.com/office/drawing/2014/main" id="{FD78A18D-C8E0-A645-AB25-389F98ED3A7F}"/>
              </a:ext>
            </a:extLst>
          </p:cNvPr>
          <p:cNvSpPr txBox="1"/>
          <p:nvPr/>
        </p:nvSpPr>
        <p:spPr>
          <a:xfrm>
            <a:off x="2529199" y="2624527"/>
            <a:ext cx="2755735"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Defend and extend profitability </a:t>
            </a:r>
          </a:p>
          <a:p>
            <a:pPr algn="just"/>
            <a:r>
              <a:rPr lang="en-US" sz="1200" dirty="0">
                <a:latin typeface="Gill Sans MT" panose="020B0502020104020203" pitchFamily="34" charset="77"/>
              </a:rPr>
              <a:t>of core business</a:t>
            </a:r>
          </a:p>
        </p:txBody>
      </p:sp>
      <p:sp>
        <p:nvSpPr>
          <p:cNvPr id="28" name="TextBox 27">
            <a:extLst>
              <a:ext uri="{FF2B5EF4-FFF2-40B4-BE49-F238E27FC236}">
                <a16:creationId xmlns:a16="http://schemas.microsoft.com/office/drawing/2014/main" id="{17B65ACB-06C3-4948-8651-450E11D0033A}"/>
              </a:ext>
            </a:extLst>
          </p:cNvPr>
          <p:cNvSpPr txBox="1"/>
          <p:nvPr/>
        </p:nvSpPr>
        <p:spPr>
          <a:xfrm>
            <a:off x="2560508" y="4326832"/>
            <a:ext cx="3903947" cy="276999"/>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Profits, margins and costs</a:t>
            </a:r>
          </a:p>
        </p:txBody>
      </p:sp>
      <p:sp>
        <p:nvSpPr>
          <p:cNvPr id="29" name="TextBox 28">
            <a:extLst>
              <a:ext uri="{FF2B5EF4-FFF2-40B4-BE49-F238E27FC236}">
                <a16:creationId xmlns:a16="http://schemas.microsoft.com/office/drawing/2014/main" id="{0CE8A62A-66F2-7B42-87FE-5AA1104FEC44}"/>
              </a:ext>
            </a:extLst>
          </p:cNvPr>
          <p:cNvSpPr txBox="1"/>
          <p:nvPr/>
        </p:nvSpPr>
        <p:spPr>
          <a:xfrm>
            <a:off x="2535456" y="4794443"/>
            <a:ext cx="3903947" cy="646331"/>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Whole milk powder</a:t>
            </a:r>
          </a:p>
          <a:p>
            <a:pPr marL="285750" indent="-285750" algn="just">
              <a:buFont typeface="Wingdings" pitchFamily="2" charset="2"/>
              <a:buChar char="Ø"/>
            </a:pPr>
            <a:r>
              <a:rPr lang="en-US" sz="1200" dirty="0">
                <a:latin typeface="Gill Sans MT" panose="020B0502020104020203" pitchFamily="34" charset="77"/>
              </a:rPr>
              <a:t>Butter</a:t>
            </a:r>
          </a:p>
          <a:p>
            <a:pPr marL="285750" indent="-285750" algn="just">
              <a:buFont typeface="Wingdings" pitchFamily="2" charset="2"/>
              <a:buChar char="Ø"/>
            </a:pPr>
            <a:r>
              <a:rPr lang="en-US" sz="1200" dirty="0">
                <a:latin typeface="Gill Sans MT" panose="020B0502020104020203" pitchFamily="34" charset="77"/>
              </a:rPr>
              <a:t>Lactose</a:t>
            </a:r>
          </a:p>
        </p:txBody>
      </p:sp>
      <p:sp>
        <p:nvSpPr>
          <p:cNvPr id="30" name="TextBox 29">
            <a:extLst>
              <a:ext uri="{FF2B5EF4-FFF2-40B4-BE49-F238E27FC236}">
                <a16:creationId xmlns:a16="http://schemas.microsoft.com/office/drawing/2014/main" id="{8B2B7F1E-1EBF-EF4B-9BF1-B226CA0B77BE}"/>
              </a:ext>
            </a:extLst>
          </p:cNvPr>
          <p:cNvSpPr txBox="1"/>
          <p:nvPr/>
        </p:nvSpPr>
        <p:spPr>
          <a:xfrm>
            <a:off x="6026588" y="1866343"/>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Build emerging export products</a:t>
            </a:r>
          </a:p>
        </p:txBody>
      </p:sp>
      <p:sp>
        <p:nvSpPr>
          <p:cNvPr id="31" name="TextBox 30">
            <a:extLst>
              <a:ext uri="{FF2B5EF4-FFF2-40B4-BE49-F238E27FC236}">
                <a16:creationId xmlns:a16="http://schemas.microsoft.com/office/drawing/2014/main" id="{06B246C6-761E-B948-984D-4F89EC1E17B5}"/>
              </a:ext>
            </a:extLst>
          </p:cNvPr>
          <p:cNvSpPr txBox="1"/>
          <p:nvPr/>
        </p:nvSpPr>
        <p:spPr>
          <a:xfrm>
            <a:off x="9124689" y="1319484"/>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Create viable export options</a:t>
            </a:r>
          </a:p>
        </p:txBody>
      </p:sp>
      <p:sp>
        <p:nvSpPr>
          <p:cNvPr id="32" name="TextBox 31">
            <a:extLst>
              <a:ext uri="{FF2B5EF4-FFF2-40B4-BE49-F238E27FC236}">
                <a16:creationId xmlns:a16="http://schemas.microsoft.com/office/drawing/2014/main" id="{8352F359-7287-2349-B8DC-5D9D8ACA89E3}"/>
              </a:ext>
            </a:extLst>
          </p:cNvPr>
          <p:cNvSpPr txBox="1"/>
          <p:nvPr/>
        </p:nvSpPr>
        <p:spPr>
          <a:xfrm>
            <a:off x="6247495" y="2634579"/>
            <a:ext cx="2574091"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Expand and grow emerging </a:t>
            </a:r>
          </a:p>
          <a:p>
            <a:pPr algn="just"/>
            <a:r>
              <a:rPr lang="en-US" sz="1200" dirty="0">
                <a:latin typeface="Gill Sans MT" panose="020B0502020104020203" pitchFamily="34" charset="77"/>
              </a:rPr>
              <a:t>businesses and products</a:t>
            </a:r>
          </a:p>
        </p:txBody>
      </p:sp>
      <p:sp>
        <p:nvSpPr>
          <p:cNvPr id="33" name="TextBox 32">
            <a:extLst>
              <a:ext uri="{FF2B5EF4-FFF2-40B4-BE49-F238E27FC236}">
                <a16:creationId xmlns:a16="http://schemas.microsoft.com/office/drawing/2014/main" id="{9C49C82E-C225-104D-BB67-7B13E418A5F3}"/>
              </a:ext>
            </a:extLst>
          </p:cNvPr>
          <p:cNvSpPr txBox="1"/>
          <p:nvPr/>
        </p:nvSpPr>
        <p:spPr>
          <a:xfrm>
            <a:off x="9002034" y="2624528"/>
            <a:ext cx="2805822"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Develop and discover new options for growth</a:t>
            </a:r>
          </a:p>
        </p:txBody>
      </p:sp>
      <p:sp>
        <p:nvSpPr>
          <p:cNvPr id="34" name="TextBox 33">
            <a:extLst>
              <a:ext uri="{FF2B5EF4-FFF2-40B4-BE49-F238E27FC236}">
                <a16:creationId xmlns:a16="http://schemas.microsoft.com/office/drawing/2014/main" id="{4CBDD432-812C-B440-9668-6F6BAB4EF473}"/>
              </a:ext>
            </a:extLst>
          </p:cNvPr>
          <p:cNvSpPr txBox="1"/>
          <p:nvPr/>
        </p:nvSpPr>
        <p:spPr>
          <a:xfrm>
            <a:off x="6247495" y="4719921"/>
            <a:ext cx="2311053" cy="1569660"/>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Yoghurt</a:t>
            </a:r>
          </a:p>
          <a:p>
            <a:pPr marL="285750" indent="-285750" algn="just">
              <a:buFont typeface="Wingdings" pitchFamily="2" charset="2"/>
              <a:buChar char="Ø"/>
            </a:pPr>
            <a:r>
              <a:rPr lang="en-US" sz="1200" dirty="0">
                <a:latin typeface="Gill Sans MT" panose="020B0502020104020203" pitchFamily="34" charset="77"/>
              </a:rPr>
              <a:t>UJT Milk/ Fluid Milk</a:t>
            </a:r>
          </a:p>
          <a:p>
            <a:pPr marL="285750" indent="-285750" algn="just">
              <a:buFont typeface="Wingdings" pitchFamily="2" charset="2"/>
              <a:buChar char="Ø"/>
            </a:pPr>
            <a:r>
              <a:rPr lang="en-US" sz="1200" dirty="0">
                <a:latin typeface="Gill Sans MT" panose="020B0502020104020203" pitchFamily="34" charset="77"/>
              </a:rPr>
              <a:t>Also a range of processes foods With significant dairy ingredients (</a:t>
            </a:r>
            <a:r>
              <a:rPr lang="en-US" sz="1200" dirty="0" err="1">
                <a:latin typeface="Gill Sans MT" panose="020B0502020104020203" pitchFamily="34" charset="77"/>
              </a:rPr>
              <a:t>eg.</a:t>
            </a:r>
            <a:r>
              <a:rPr lang="en-US" sz="1200" dirty="0">
                <a:latin typeface="Gill Sans MT" panose="020B0502020104020203" pitchFamily="34" charset="77"/>
              </a:rPr>
              <a:t> Sport nutrition, infant formulas, etc. see processed foods document</a:t>
            </a:r>
          </a:p>
        </p:txBody>
      </p:sp>
      <p:sp>
        <p:nvSpPr>
          <p:cNvPr id="35" name="TextBox 34">
            <a:extLst>
              <a:ext uri="{FF2B5EF4-FFF2-40B4-BE49-F238E27FC236}">
                <a16:creationId xmlns:a16="http://schemas.microsoft.com/office/drawing/2014/main" id="{77B8F01A-A7AA-D546-8537-EB2AB09A0878}"/>
              </a:ext>
            </a:extLst>
          </p:cNvPr>
          <p:cNvSpPr txBox="1"/>
          <p:nvPr/>
        </p:nvSpPr>
        <p:spPr>
          <a:xfrm>
            <a:off x="9210796" y="4795866"/>
            <a:ext cx="2311053" cy="138499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Alternative dairy (</a:t>
            </a:r>
            <a:r>
              <a:rPr lang="en-US" sz="1200" dirty="0" err="1">
                <a:latin typeface="Gill Sans MT" panose="020B0502020104020203" pitchFamily="34" charset="77"/>
              </a:rPr>
              <a:t>eg.</a:t>
            </a:r>
            <a:r>
              <a:rPr lang="en-US" sz="1200" dirty="0">
                <a:latin typeface="Gill Sans MT" panose="020B0502020104020203" pitchFamily="34" charset="77"/>
              </a:rPr>
              <a:t> Plant-based)</a:t>
            </a:r>
          </a:p>
          <a:p>
            <a:pPr marL="285750" indent="-285750" algn="just">
              <a:buFont typeface="Wingdings" pitchFamily="2" charset="2"/>
              <a:buChar char="Ø"/>
            </a:pPr>
            <a:r>
              <a:rPr lang="en-US" sz="1200" dirty="0">
                <a:latin typeface="Gill Sans MT" panose="020B0502020104020203" pitchFamily="34" charset="77"/>
              </a:rPr>
              <a:t>Sheep milk products</a:t>
            </a:r>
          </a:p>
          <a:p>
            <a:pPr marL="285750" indent="-285750" algn="just">
              <a:buFont typeface="Wingdings" pitchFamily="2" charset="2"/>
              <a:buChar char="Ø"/>
            </a:pPr>
            <a:r>
              <a:rPr lang="en-US" sz="1200" dirty="0">
                <a:latin typeface="Gill Sans MT" panose="020B0502020104020203" pitchFamily="34" charset="77"/>
              </a:rPr>
              <a:t>Dairy-based nutraceuticals</a:t>
            </a:r>
          </a:p>
          <a:p>
            <a:pPr marL="285750" indent="-285750" algn="just">
              <a:buFont typeface="Wingdings" pitchFamily="2" charset="2"/>
              <a:buChar char="Ø"/>
            </a:pPr>
            <a:r>
              <a:rPr lang="en-US" sz="1200" dirty="0">
                <a:latin typeface="Gill Sans MT" panose="020B0502020104020203" pitchFamily="34" charset="77"/>
              </a:rPr>
              <a:t>New unique cheeses</a:t>
            </a:r>
          </a:p>
          <a:p>
            <a:pPr marL="285750" indent="-285750" algn="just">
              <a:buFont typeface="Wingdings" pitchFamily="2" charset="2"/>
              <a:buChar char="Ø"/>
            </a:pPr>
            <a:r>
              <a:rPr lang="en-US" sz="1200" dirty="0">
                <a:latin typeface="Gill Sans MT" panose="020B0502020104020203" pitchFamily="34" charset="77"/>
              </a:rPr>
              <a:t>New unique milk based beverages</a:t>
            </a:r>
          </a:p>
        </p:txBody>
      </p:sp>
      <p:sp>
        <p:nvSpPr>
          <p:cNvPr id="36" name="TextBox 35">
            <a:extLst>
              <a:ext uri="{FF2B5EF4-FFF2-40B4-BE49-F238E27FC236}">
                <a16:creationId xmlns:a16="http://schemas.microsoft.com/office/drawing/2014/main" id="{DD2C974A-4D93-0D42-9086-3DCFE69D1BDC}"/>
              </a:ext>
            </a:extLst>
          </p:cNvPr>
          <p:cNvSpPr txBox="1"/>
          <p:nvPr/>
        </p:nvSpPr>
        <p:spPr>
          <a:xfrm>
            <a:off x="9023939" y="3303933"/>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Risk taking</a:t>
            </a:r>
          </a:p>
          <a:p>
            <a:pPr marL="285750" indent="-285750" algn="just">
              <a:buFont typeface="Wingdings" pitchFamily="2" charset="2"/>
              <a:buChar char="Ø"/>
            </a:pPr>
            <a:r>
              <a:rPr lang="en-US" sz="1200" dirty="0">
                <a:latin typeface="Gill Sans MT" panose="020B0502020104020203" pitchFamily="34" charset="77"/>
              </a:rPr>
              <a:t>Market insight</a:t>
            </a:r>
          </a:p>
          <a:p>
            <a:pPr marL="285750" indent="-285750" algn="just">
              <a:buFont typeface="Wingdings" pitchFamily="2" charset="2"/>
              <a:buChar char="Ø"/>
            </a:pPr>
            <a:r>
              <a:rPr lang="en-US" sz="1200" dirty="0">
                <a:latin typeface="Gill Sans MT" panose="020B0502020104020203" pitchFamily="34" charset="77"/>
              </a:rPr>
              <a:t>Business mode innovation</a:t>
            </a:r>
          </a:p>
          <a:p>
            <a:pPr marL="285750" indent="-285750" algn="just">
              <a:buFont typeface="Wingdings" pitchFamily="2" charset="2"/>
              <a:buChar char="Ø"/>
            </a:pPr>
            <a:r>
              <a:rPr lang="en-US" sz="1200" dirty="0">
                <a:latin typeface="Gill Sans MT" panose="020B0502020104020203" pitchFamily="34" charset="77"/>
              </a:rPr>
              <a:t>Culture and incentives</a:t>
            </a:r>
          </a:p>
        </p:txBody>
      </p:sp>
      <p:sp>
        <p:nvSpPr>
          <p:cNvPr id="37" name="TextBox 36">
            <a:extLst>
              <a:ext uri="{FF2B5EF4-FFF2-40B4-BE49-F238E27FC236}">
                <a16:creationId xmlns:a16="http://schemas.microsoft.com/office/drawing/2014/main" id="{00B68C24-CDA7-ED41-B3B8-C09E35721B68}"/>
              </a:ext>
            </a:extLst>
          </p:cNvPr>
          <p:cNvSpPr txBox="1"/>
          <p:nvPr/>
        </p:nvSpPr>
        <p:spPr>
          <a:xfrm>
            <a:off x="6247495" y="3273698"/>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Customer acquisition</a:t>
            </a:r>
          </a:p>
          <a:p>
            <a:pPr marL="285750" indent="-285750" algn="just">
              <a:buFont typeface="Wingdings" pitchFamily="2" charset="2"/>
              <a:buChar char="Ø"/>
            </a:pPr>
            <a:r>
              <a:rPr lang="en-US" sz="1200" dirty="0">
                <a:latin typeface="Gill Sans MT" panose="020B0502020104020203" pitchFamily="34" charset="77"/>
              </a:rPr>
              <a:t>Speed and flexibility</a:t>
            </a:r>
          </a:p>
          <a:p>
            <a:pPr marL="285750" indent="-285750" algn="just">
              <a:buFont typeface="Wingdings" pitchFamily="2" charset="2"/>
              <a:buChar char="Ø"/>
            </a:pPr>
            <a:r>
              <a:rPr lang="en-US" sz="1200" dirty="0">
                <a:latin typeface="Gill Sans MT" panose="020B0502020104020203" pitchFamily="34" charset="77"/>
              </a:rPr>
              <a:t>Execution</a:t>
            </a:r>
          </a:p>
          <a:p>
            <a:pPr marL="285750" indent="-285750" algn="just">
              <a:buFont typeface="Wingdings" pitchFamily="2" charset="2"/>
              <a:buChar char="Ø"/>
            </a:pPr>
            <a:r>
              <a:rPr lang="en-US" sz="1200" dirty="0">
                <a:latin typeface="Gill Sans MT" panose="020B0502020104020203" pitchFamily="34" charset="77"/>
              </a:rPr>
              <a:t>Resource/ funding</a:t>
            </a:r>
          </a:p>
        </p:txBody>
      </p:sp>
      <p:sp>
        <p:nvSpPr>
          <p:cNvPr id="38" name="TextBox 37">
            <a:extLst>
              <a:ext uri="{FF2B5EF4-FFF2-40B4-BE49-F238E27FC236}">
                <a16:creationId xmlns:a16="http://schemas.microsoft.com/office/drawing/2014/main" id="{12FF8F6C-0B34-C547-AF1C-0B4091074C24}"/>
              </a:ext>
            </a:extLst>
          </p:cNvPr>
          <p:cNvSpPr txBox="1"/>
          <p:nvPr/>
        </p:nvSpPr>
        <p:spPr>
          <a:xfrm>
            <a:off x="90586" y="6470079"/>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a:t>
            </a:r>
            <a:r>
              <a:rPr lang="en-US" sz="1400" i="1" dirty="0" err="1">
                <a:latin typeface="Gill Sans MT" panose="020B0502020104020203" pitchFamily="34" charset="77"/>
              </a:rPr>
              <a:t>Mckinsey</a:t>
            </a:r>
            <a:r>
              <a:rPr lang="en-US" sz="1400" i="1" dirty="0">
                <a:latin typeface="Gill Sans MT" panose="020B0502020104020203" pitchFamily="34" charset="77"/>
              </a:rPr>
              <a:t> &amp; Co. ; </a:t>
            </a:r>
            <a:r>
              <a:rPr lang="en-US" sz="1400" b="1" i="1" dirty="0">
                <a:solidFill>
                  <a:srgbClr val="FF0000"/>
                </a:solidFill>
                <a:latin typeface="Gill Sans MT" panose="020B0502020104020203" pitchFamily="34" charset="77"/>
              </a:rPr>
              <a:t>AGVC-D</a:t>
            </a:r>
          </a:p>
        </p:txBody>
      </p:sp>
      <p:sp>
        <p:nvSpPr>
          <p:cNvPr id="2" name="Arc 1">
            <a:extLst>
              <a:ext uri="{FF2B5EF4-FFF2-40B4-BE49-F238E27FC236}">
                <a16:creationId xmlns:a16="http://schemas.microsoft.com/office/drawing/2014/main" id="{EAC5C344-6646-8744-BE80-6E5771D71436}"/>
              </a:ext>
            </a:extLst>
          </p:cNvPr>
          <p:cNvSpPr/>
          <p:nvPr/>
        </p:nvSpPr>
        <p:spPr>
          <a:xfrm>
            <a:off x="8239494" y="654431"/>
            <a:ext cx="3578073" cy="912763"/>
          </a:xfrm>
          <a:prstGeom prst="arc">
            <a:avLst>
              <a:gd name="adj1" fmla="val 10837250"/>
              <a:gd name="adj2" fmla="val 1981013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5BD278BD-36CA-A84B-A415-4BA00E3D7D1A}"/>
              </a:ext>
            </a:extLst>
          </p:cNvPr>
          <p:cNvSpPr/>
          <p:nvPr/>
        </p:nvSpPr>
        <p:spPr>
          <a:xfrm>
            <a:off x="6989767" y="1092002"/>
            <a:ext cx="4616017" cy="903252"/>
          </a:xfrm>
          <a:prstGeom prst="arc">
            <a:avLst>
              <a:gd name="adj1" fmla="val 10924088"/>
              <a:gd name="adj2" fmla="val 1657842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a:extLst>
              <a:ext uri="{FF2B5EF4-FFF2-40B4-BE49-F238E27FC236}">
                <a16:creationId xmlns:a16="http://schemas.microsoft.com/office/drawing/2014/main" id="{E56EBB24-310C-DD40-A5B1-6DA8D50D5564}"/>
              </a:ext>
            </a:extLst>
          </p:cNvPr>
          <p:cNvSpPr/>
          <p:nvPr/>
        </p:nvSpPr>
        <p:spPr>
          <a:xfrm>
            <a:off x="3270802" y="1315080"/>
            <a:ext cx="6512025" cy="1008217"/>
          </a:xfrm>
          <a:prstGeom prst="arc">
            <a:avLst>
              <a:gd name="adj1" fmla="val 10924088"/>
              <a:gd name="adj2" fmla="val 1657842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80976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4F1853B-E4B1-EC41-B346-38413CC661D6}"/>
              </a:ext>
            </a:extLst>
          </p:cNvPr>
          <p:cNvSpPr txBox="1"/>
          <p:nvPr/>
        </p:nvSpPr>
        <p:spPr>
          <a:xfrm>
            <a:off x="0" y="-78"/>
            <a:ext cx="12192000" cy="400110"/>
          </a:xfrm>
          <a:prstGeom prst="rect">
            <a:avLst/>
          </a:prstGeom>
          <a:noFill/>
        </p:spPr>
        <p:txBody>
          <a:bodyPr wrap="square" rtlCol="0">
            <a:spAutoFit/>
          </a:bodyPr>
          <a:lstStyle/>
          <a:p>
            <a:pPr algn="just"/>
            <a:r>
              <a:rPr lang="en-US" sz="2000" dirty="0">
                <a:latin typeface="Gill Sans MT" panose="020B0502020104020203" pitchFamily="34" charset="77"/>
              </a:rPr>
              <a:t>UHT Milk exports are growing and the product plays to New Zealand strengths in shelf-stable dairy - </a:t>
            </a:r>
            <a:r>
              <a:rPr lang="en-US" sz="2000" b="1" dirty="0">
                <a:solidFill>
                  <a:srgbClr val="FF0000"/>
                </a:solidFill>
                <a:latin typeface="Gill Sans MT" panose="020B0502020104020203" pitchFamily="34" charset="77"/>
              </a:rPr>
              <a:t>AGVC-D</a:t>
            </a:r>
          </a:p>
        </p:txBody>
      </p:sp>
      <p:sp>
        <p:nvSpPr>
          <p:cNvPr id="8" name="TextBox 7">
            <a:extLst>
              <a:ext uri="{FF2B5EF4-FFF2-40B4-BE49-F238E27FC236}">
                <a16:creationId xmlns:a16="http://schemas.microsoft.com/office/drawing/2014/main" id="{6E92D791-3634-FB47-BCAD-BC13E22AE79C}"/>
              </a:ext>
            </a:extLst>
          </p:cNvPr>
          <p:cNvSpPr txBox="1"/>
          <p:nvPr/>
        </p:nvSpPr>
        <p:spPr>
          <a:xfrm>
            <a:off x="154484" y="400032"/>
            <a:ext cx="6764055" cy="584775"/>
          </a:xfrm>
          <a:prstGeom prst="rect">
            <a:avLst/>
          </a:prstGeom>
          <a:noFill/>
        </p:spPr>
        <p:txBody>
          <a:bodyPr wrap="square" rtlCol="0">
            <a:spAutoFit/>
          </a:bodyPr>
          <a:lstStyle/>
          <a:p>
            <a:pPr algn="just"/>
            <a:r>
              <a:rPr lang="en-US" sz="1600" b="1" dirty="0">
                <a:latin typeface="Gill Sans MT" panose="020B0502020104020203" pitchFamily="34" charset="77"/>
              </a:rPr>
              <a:t>UHT MILK VALUE BY MARKET: </a:t>
            </a:r>
            <a:r>
              <a:rPr lang="en-US" sz="1600" b="1" dirty="0">
                <a:solidFill>
                  <a:srgbClr val="FF0000"/>
                </a:solidFill>
                <a:latin typeface="Gill Sans MT" panose="020B0502020104020203" pitchFamily="34" charset="77"/>
              </a:rPr>
              <a:t>AGVC-D</a:t>
            </a:r>
          </a:p>
          <a:p>
            <a:pPr algn="just"/>
            <a:r>
              <a:rPr lang="en-US" sz="1600" b="1" dirty="0">
                <a:solidFill>
                  <a:schemeClr val="bg1">
                    <a:lumMod val="50000"/>
                  </a:schemeClr>
                </a:solidFill>
                <a:latin typeface="Gill Sans MT" panose="020B0502020104020203" pitchFamily="34" charset="77"/>
              </a:rPr>
              <a:t>US$; m; 2003-2015</a:t>
            </a:r>
          </a:p>
        </p:txBody>
      </p:sp>
      <p:cxnSp>
        <p:nvCxnSpPr>
          <p:cNvPr id="10" name="Straight Connector 9">
            <a:extLst>
              <a:ext uri="{FF2B5EF4-FFF2-40B4-BE49-F238E27FC236}">
                <a16:creationId xmlns:a16="http://schemas.microsoft.com/office/drawing/2014/main" id="{257F6477-ED1E-B047-B504-B2A7ED6A57C6}"/>
              </a:ext>
            </a:extLst>
          </p:cNvPr>
          <p:cNvCxnSpPr>
            <a:cxnSpLocks/>
          </p:cNvCxnSpPr>
          <p:nvPr/>
        </p:nvCxnSpPr>
        <p:spPr>
          <a:xfrm>
            <a:off x="2154477" y="5599134"/>
            <a:ext cx="9862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TextBox 170">
            <a:extLst>
              <a:ext uri="{FF2B5EF4-FFF2-40B4-BE49-F238E27FC236}">
                <a16:creationId xmlns:a16="http://schemas.microsoft.com/office/drawing/2014/main" id="{3AB3C0E0-3596-734B-8AF2-755D1FAE44FD}"/>
              </a:ext>
            </a:extLst>
          </p:cNvPr>
          <p:cNvSpPr txBox="1"/>
          <p:nvPr/>
        </p:nvSpPr>
        <p:spPr>
          <a:xfrm>
            <a:off x="3056443" y="3295016"/>
            <a:ext cx="487634" cy="246221"/>
          </a:xfrm>
          <a:prstGeom prst="rect">
            <a:avLst/>
          </a:prstGeom>
          <a:noFill/>
        </p:spPr>
        <p:txBody>
          <a:bodyPr wrap="none" rtlCol="0">
            <a:spAutoFit/>
          </a:bodyPr>
          <a:lstStyle/>
          <a:p>
            <a:r>
              <a:rPr lang="en-US" sz="1000" dirty="0">
                <a:latin typeface="Gill Sans MT" panose="020B0502020104020203" pitchFamily="34" charset="77"/>
              </a:rPr>
              <a:t>China</a:t>
            </a:r>
          </a:p>
        </p:txBody>
      </p:sp>
      <p:sp>
        <p:nvSpPr>
          <p:cNvPr id="173" name="TextBox 172">
            <a:extLst>
              <a:ext uri="{FF2B5EF4-FFF2-40B4-BE49-F238E27FC236}">
                <a16:creationId xmlns:a16="http://schemas.microsoft.com/office/drawing/2014/main" id="{96A77DED-7C8A-164A-B40B-79272B1F5408}"/>
              </a:ext>
            </a:extLst>
          </p:cNvPr>
          <p:cNvSpPr txBox="1"/>
          <p:nvPr/>
        </p:nvSpPr>
        <p:spPr>
          <a:xfrm>
            <a:off x="2529504" y="3494848"/>
            <a:ext cx="1031051" cy="246221"/>
          </a:xfrm>
          <a:prstGeom prst="rect">
            <a:avLst/>
          </a:prstGeom>
          <a:noFill/>
        </p:spPr>
        <p:txBody>
          <a:bodyPr wrap="none" rtlCol="0">
            <a:spAutoFit/>
          </a:bodyPr>
          <a:lstStyle/>
          <a:p>
            <a:r>
              <a:rPr lang="en-US" sz="1000" dirty="0">
                <a:latin typeface="Gill Sans MT" panose="020B0502020104020203" pitchFamily="34" charset="77"/>
              </a:rPr>
              <a:t>Hong Kong SAR</a:t>
            </a:r>
          </a:p>
        </p:txBody>
      </p:sp>
      <p:sp>
        <p:nvSpPr>
          <p:cNvPr id="174" name="TextBox 173">
            <a:extLst>
              <a:ext uri="{FF2B5EF4-FFF2-40B4-BE49-F238E27FC236}">
                <a16:creationId xmlns:a16="http://schemas.microsoft.com/office/drawing/2014/main" id="{DF4E32EE-5F7D-F549-BEB7-E0E844E25FA3}"/>
              </a:ext>
            </a:extLst>
          </p:cNvPr>
          <p:cNvSpPr txBox="1"/>
          <p:nvPr/>
        </p:nvSpPr>
        <p:spPr>
          <a:xfrm>
            <a:off x="3003992" y="3712910"/>
            <a:ext cx="556563" cy="246221"/>
          </a:xfrm>
          <a:prstGeom prst="rect">
            <a:avLst/>
          </a:prstGeom>
          <a:noFill/>
        </p:spPr>
        <p:txBody>
          <a:bodyPr wrap="none" rtlCol="0">
            <a:spAutoFit/>
          </a:bodyPr>
          <a:lstStyle/>
          <a:p>
            <a:r>
              <a:rPr lang="en-US" sz="1000" dirty="0">
                <a:latin typeface="Gill Sans MT" panose="020B0502020104020203" pitchFamily="34" charset="77"/>
              </a:rPr>
              <a:t>Taiwan</a:t>
            </a:r>
          </a:p>
        </p:txBody>
      </p:sp>
      <p:sp>
        <p:nvSpPr>
          <p:cNvPr id="175" name="TextBox 174">
            <a:extLst>
              <a:ext uri="{FF2B5EF4-FFF2-40B4-BE49-F238E27FC236}">
                <a16:creationId xmlns:a16="http://schemas.microsoft.com/office/drawing/2014/main" id="{DCAB346C-C127-CE47-ACBC-F86CD927C32E}"/>
              </a:ext>
            </a:extLst>
          </p:cNvPr>
          <p:cNvSpPr txBox="1"/>
          <p:nvPr/>
        </p:nvSpPr>
        <p:spPr>
          <a:xfrm>
            <a:off x="2713190" y="3884959"/>
            <a:ext cx="841897" cy="246221"/>
          </a:xfrm>
          <a:prstGeom prst="rect">
            <a:avLst/>
          </a:prstGeom>
          <a:noFill/>
        </p:spPr>
        <p:txBody>
          <a:bodyPr wrap="none" rtlCol="0">
            <a:spAutoFit/>
          </a:bodyPr>
          <a:lstStyle/>
          <a:p>
            <a:r>
              <a:rPr lang="en-US" sz="1000" dirty="0">
                <a:latin typeface="Gill Sans MT" panose="020B0502020104020203" pitchFamily="34" charset="77"/>
              </a:rPr>
              <a:t>South Korea</a:t>
            </a:r>
          </a:p>
        </p:txBody>
      </p:sp>
      <p:sp>
        <p:nvSpPr>
          <p:cNvPr id="176" name="TextBox 175">
            <a:extLst>
              <a:ext uri="{FF2B5EF4-FFF2-40B4-BE49-F238E27FC236}">
                <a16:creationId xmlns:a16="http://schemas.microsoft.com/office/drawing/2014/main" id="{644BEE5C-C98C-D845-96CE-EC36DDD28007}"/>
              </a:ext>
            </a:extLst>
          </p:cNvPr>
          <p:cNvSpPr txBox="1"/>
          <p:nvPr/>
        </p:nvSpPr>
        <p:spPr>
          <a:xfrm>
            <a:off x="2534312" y="4084965"/>
            <a:ext cx="1021433" cy="246221"/>
          </a:xfrm>
          <a:prstGeom prst="rect">
            <a:avLst/>
          </a:prstGeom>
          <a:noFill/>
        </p:spPr>
        <p:txBody>
          <a:bodyPr wrap="none" rtlCol="0">
            <a:spAutoFit/>
          </a:bodyPr>
          <a:lstStyle/>
          <a:p>
            <a:r>
              <a:rPr lang="en-US" sz="1000" dirty="0">
                <a:latin typeface="Gill Sans MT" panose="020B0502020104020203" pitchFamily="34" charset="77"/>
              </a:rPr>
              <a:t>Other E/SE Asia</a:t>
            </a:r>
          </a:p>
        </p:txBody>
      </p:sp>
      <p:sp>
        <p:nvSpPr>
          <p:cNvPr id="177" name="TextBox 176">
            <a:extLst>
              <a:ext uri="{FF2B5EF4-FFF2-40B4-BE49-F238E27FC236}">
                <a16:creationId xmlns:a16="http://schemas.microsoft.com/office/drawing/2014/main" id="{82588285-4900-1043-A73E-EAEAC3044EA9}"/>
              </a:ext>
            </a:extLst>
          </p:cNvPr>
          <p:cNvSpPr txBox="1"/>
          <p:nvPr/>
        </p:nvSpPr>
        <p:spPr>
          <a:xfrm>
            <a:off x="2939506" y="4336544"/>
            <a:ext cx="611065" cy="246221"/>
          </a:xfrm>
          <a:prstGeom prst="rect">
            <a:avLst/>
          </a:prstGeom>
          <a:noFill/>
        </p:spPr>
        <p:txBody>
          <a:bodyPr wrap="none" rtlCol="0">
            <a:spAutoFit/>
          </a:bodyPr>
          <a:lstStyle/>
          <a:p>
            <a:r>
              <a:rPr lang="en-US" sz="1000" dirty="0">
                <a:latin typeface="Gill Sans MT" panose="020B0502020104020203" pitchFamily="34" charset="77"/>
              </a:rPr>
              <a:t>Malaysia</a:t>
            </a:r>
          </a:p>
        </p:txBody>
      </p:sp>
      <p:sp>
        <p:nvSpPr>
          <p:cNvPr id="178" name="TextBox 177">
            <a:extLst>
              <a:ext uri="{FF2B5EF4-FFF2-40B4-BE49-F238E27FC236}">
                <a16:creationId xmlns:a16="http://schemas.microsoft.com/office/drawing/2014/main" id="{BEA79C72-CD0D-924E-B74F-2C931C721BA8}"/>
              </a:ext>
            </a:extLst>
          </p:cNvPr>
          <p:cNvSpPr txBox="1"/>
          <p:nvPr/>
        </p:nvSpPr>
        <p:spPr>
          <a:xfrm>
            <a:off x="2819753" y="4596125"/>
            <a:ext cx="830887" cy="246221"/>
          </a:xfrm>
          <a:prstGeom prst="rect">
            <a:avLst/>
          </a:prstGeom>
          <a:noFill/>
        </p:spPr>
        <p:txBody>
          <a:bodyPr wrap="square" rtlCol="0">
            <a:spAutoFit/>
          </a:bodyPr>
          <a:lstStyle/>
          <a:p>
            <a:r>
              <a:rPr lang="en-US" sz="1000" dirty="0">
                <a:latin typeface="Gill Sans MT" panose="020B0502020104020203" pitchFamily="34" charset="77"/>
              </a:rPr>
              <a:t>Philippines</a:t>
            </a:r>
          </a:p>
        </p:txBody>
      </p:sp>
      <p:sp>
        <p:nvSpPr>
          <p:cNvPr id="179" name="TextBox 178">
            <a:extLst>
              <a:ext uri="{FF2B5EF4-FFF2-40B4-BE49-F238E27FC236}">
                <a16:creationId xmlns:a16="http://schemas.microsoft.com/office/drawing/2014/main" id="{9DBDFD97-D4AC-2F4C-BB6B-444C2BB58B73}"/>
              </a:ext>
            </a:extLst>
          </p:cNvPr>
          <p:cNvSpPr txBox="1"/>
          <p:nvPr/>
        </p:nvSpPr>
        <p:spPr>
          <a:xfrm>
            <a:off x="2736531" y="5102560"/>
            <a:ext cx="931287" cy="246221"/>
          </a:xfrm>
          <a:prstGeom prst="rect">
            <a:avLst/>
          </a:prstGeom>
          <a:noFill/>
        </p:spPr>
        <p:txBody>
          <a:bodyPr wrap="square" rtlCol="0">
            <a:spAutoFit/>
          </a:bodyPr>
          <a:lstStyle/>
          <a:p>
            <a:r>
              <a:rPr lang="en-US" sz="1000" dirty="0">
                <a:latin typeface="Gill Sans MT" panose="020B0502020104020203" pitchFamily="34" charset="77"/>
              </a:rPr>
              <a:t>Pacific Island </a:t>
            </a:r>
          </a:p>
        </p:txBody>
      </p:sp>
      <p:sp>
        <p:nvSpPr>
          <p:cNvPr id="183" name="TextBox 182">
            <a:extLst>
              <a:ext uri="{FF2B5EF4-FFF2-40B4-BE49-F238E27FC236}">
                <a16:creationId xmlns:a16="http://schemas.microsoft.com/office/drawing/2014/main" id="{1F86132E-7B5A-7041-ADFB-CDE77E39A584}"/>
              </a:ext>
            </a:extLst>
          </p:cNvPr>
          <p:cNvSpPr txBox="1"/>
          <p:nvPr/>
        </p:nvSpPr>
        <p:spPr>
          <a:xfrm>
            <a:off x="3202505" y="5599132"/>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2005</a:t>
            </a:r>
          </a:p>
        </p:txBody>
      </p:sp>
      <p:sp>
        <p:nvSpPr>
          <p:cNvPr id="184" name="TextBox 183">
            <a:extLst>
              <a:ext uri="{FF2B5EF4-FFF2-40B4-BE49-F238E27FC236}">
                <a16:creationId xmlns:a16="http://schemas.microsoft.com/office/drawing/2014/main" id="{F5EDB96D-C69F-554B-B084-3FFAAC246EFC}"/>
              </a:ext>
            </a:extLst>
          </p:cNvPr>
          <p:cNvSpPr txBox="1"/>
          <p:nvPr/>
        </p:nvSpPr>
        <p:spPr>
          <a:xfrm>
            <a:off x="3920875" y="5599131"/>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2006</a:t>
            </a:r>
          </a:p>
        </p:txBody>
      </p:sp>
      <p:sp>
        <p:nvSpPr>
          <p:cNvPr id="185" name="TextBox 184">
            <a:extLst>
              <a:ext uri="{FF2B5EF4-FFF2-40B4-BE49-F238E27FC236}">
                <a16:creationId xmlns:a16="http://schemas.microsoft.com/office/drawing/2014/main" id="{A696C6F1-3541-DC4E-AEFA-0F5437960BE8}"/>
              </a:ext>
            </a:extLst>
          </p:cNvPr>
          <p:cNvSpPr txBox="1"/>
          <p:nvPr/>
        </p:nvSpPr>
        <p:spPr>
          <a:xfrm>
            <a:off x="4639675" y="5599131"/>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2007</a:t>
            </a:r>
          </a:p>
        </p:txBody>
      </p:sp>
      <p:sp>
        <p:nvSpPr>
          <p:cNvPr id="186" name="TextBox 185">
            <a:extLst>
              <a:ext uri="{FF2B5EF4-FFF2-40B4-BE49-F238E27FC236}">
                <a16:creationId xmlns:a16="http://schemas.microsoft.com/office/drawing/2014/main" id="{700FD781-81FA-7448-98B4-FC702BEA97A4}"/>
              </a:ext>
            </a:extLst>
          </p:cNvPr>
          <p:cNvSpPr txBox="1"/>
          <p:nvPr/>
        </p:nvSpPr>
        <p:spPr>
          <a:xfrm>
            <a:off x="5371001" y="5599131"/>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2008</a:t>
            </a:r>
          </a:p>
        </p:txBody>
      </p:sp>
      <p:sp>
        <p:nvSpPr>
          <p:cNvPr id="187" name="TextBox 186">
            <a:extLst>
              <a:ext uri="{FF2B5EF4-FFF2-40B4-BE49-F238E27FC236}">
                <a16:creationId xmlns:a16="http://schemas.microsoft.com/office/drawing/2014/main" id="{376B95E4-BAF8-A040-A3C8-4ABF115ADAD5}"/>
              </a:ext>
            </a:extLst>
          </p:cNvPr>
          <p:cNvSpPr txBox="1"/>
          <p:nvPr/>
        </p:nvSpPr>
        <p:spPr>
          <a:xfrm>
            <a:off x="6096000" y="5599130"/>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2009</a:t>
            </a:r>
          </a:p>
        </p:txBody>
      </p:sp>
      <p:sp>
        <p:nvSpPr>
          <p:cNvPr id="188" name="TextBox 187">
            <a:extLst>
              <a:ext uri="{FF2B5EF4-FFF2-40B4-BE49-F238E27FC236}">
                <a16:creationId xmlns:a16="http://schemas.microsoft.com/office/drawing/2014/main" id="{9C409B0A-6DE1-E849-9E68-A8F88BFBE382}"/>
              </a:ext>
            </a:extLst>
          </p:cNvPr>
          <p:cNvSpPr txBox="1"/>
          <p:nvPr/>
        </p:nvSpPr>
        <p:spPr>
          <a:xfrm>
            <a:off x="6922862" y="5599130"/>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2010</a:t>
            </a:r>
          </a:p>
        </p:txBody>
      </p:sp>
      <p:sp>
        <p:nvSpPr>
          <p:cNvPr id="189" name="TextBox 188">
            <a:extLst>
              <a:ext uri="{FF2B5EF4-FFF2-40B4-BE49-F238E27FC236}">
                <a16:creationId xmlns:a16="http://schemas.microsoft.com/office/drawing/2014/main" id="{5382AE1A-1D2D-7647-963E-CBB3855FB976}"/>
              </a:ext>
            </a:extLst>
          </p:cNvPr>
          <p:cNvSpPr txBox="1"/>
          <p:nvPr/>
        </p:nvSpPr>
        <p:spPr>
          <a:xfrm>
            <a:off x="7743939" y="5599129"/>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2011</a:t>
            </a:r>
          </a:p>
        </p:txBody>
      </p:sp>
      <p:sp>
        <p:nvSpPr>
          <p:cNvPr id="190" name="TextBox 189">
            <a:extLst>
              <a:ext uri="{FF2B5EF4-FFF2-40B4-BE49-F238E27FC236}">
                <a16:creationId xmlns:a16="http://schemas.microsoft.com/office/drawing/2014/main" id="{F254B83F-C9C0-ED44-B816-E20CE3554D93}"/>
              </a:ext>
            </a:extLst>
          </p:cNvPr>
          <p:cNvSpPr txBox="1"/>
          <p:nvPr/>
        </p:nvSpPr>
        <p:spPr>
          <a:xfrm>
            <a:off x="8481464" y="5599128"/>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2012</a:t>
            </a:r>
          </a:p>
        </p:txBody>
      </p:sp>
      <p:sp>
        <p:nvSpPr>
          <p:cNvPr id="191" name="TextBox 190">
            <a:extLst>
              <a:ext uri="{FF2B5EF4-FFF2-40B4-BE49-F238E27FC236}">
                <a16:creationId xmlns:a16="http://schemas.microsoft.com/office/drawing/2014/main" id="{30735FEC-8889-4342-8DB4-DFD9A76A91B8}"/>
              </a:ext>
            </a:extLst>
          </p:cNvPr>
          <p:cNvSpPr txBox="1"/>
          <p:nvPr/>
        </p:nvSpPr>
        <p:spPr>
          <a:xfrm>
            <a:off x="9297032" y="5599128"/>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2013</a:t>
            </a:r>
          </a:p>
        </p:txBody>
      </p:sp>
      <p:sp>
        <p:nvSpPr>
          <p:cNvPr id="192" name="TextBox 191">
            <a:extLst>
              <a:ext uri="{FF2B5EF4-FFF2-40B4-BE49-F238E27FC236}">
                <a16:creationId xmlns:a16="http://schemas.microsoft.com/office/drawing/2014/main" id="{829A003C-B077-2A4E-8234-D787CD9BFD2B}"/>
              </a:ext>
            </a:extLst>
          </p:cNvPr>
          <p:cNvSpPr txBox="1"/>
          <p:nvPr/>
        </p:nvSpPr>
        <p:spPr>
          <a:xfrm>
            <a:off x="10041789" y="5599128"/>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2014</a:t>
            </a:r>
          </a:p>
        </p:txBody>
      </p:sp>
      <p:sp>
        <p:nvSpPr>
          <p:cNvPr id="196" name="TextBox 195">
            <a:extLst>
              <a:ext uri="{FF2B5EF4-FFF2-40B4-BE49-F238E27FC236}">
                <a16:creationId xmlns:a16="http://schemas.microsoft.com/office/drawing/2014/main" id="{778FCC78-66A8-8D4E-BFCC-8F354DA49716}"/>
              </a:ext>
            </a:extLst>
          </p:cNvPr>
          <p:cNvSpPr txBox="1"/>
          <p:nvPr/>
        </p:nvSpPr>
        <p:spPr>
          <a:xfrm>
            <a:off x="10857357" y="5606779"/>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2015</a:t>
            </a:r>
          </a:p>
        </p:txBody>
      </p:sp>
      <p:sp>
        <p:nvSpPr>
          <p:cNvPr id="197" name="Rectangle 196">
            <a:extLst>
              <a:ext uri="{FF2B5EF4-FFF2-40B4-BE49-F238E27FC236}">
                <a16:creationId xmlns:a16="http://schemas.microsoft.com/office/drawing/2014/main" id="{C85019A3-BDD9-0942-BEF9-6B394CA27E71}"/>
              </a:ext>
            </a:extLst>
          </p:cNvPr>
          <p:cNvSpPr/>
          <p:nvPr/>
        </p:nvSpPr>
        <p:spPr>
          <a:xfrm>
            <a:off x="3536511" y="536574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04F5DEAF-EB56-3C4F-AF7F-24AE38818535}"/>
              </a:ext>
            </a:extLst>
          </p:cNvPr>
          <p:cNvSpPr/>
          <p:nvPr/>
        </p:nvSpPr>
        <p:spPr>
          <a:xfrm>
            <a:off x="3536511" y="5087530"/>
            <a:ext cx="441288" cy="24316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05DFEBB3-7831-5541-9EDB-33385C04F9D3}"/>
              </a:ext>
            </a:extLst>
          </p:cNvPr>
          <p:cNvSpPr/>
          <p:nvPr/>
        </p:nvSpPr>
        <p:spPr>
          <a:xfrm>
            <a:off x="3536511" y="4818704"/>
            <a:ext cx="441288" cy="24622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A9274A86-50BF-C341-AF56-749688B1F8F7}"/>
              </a:ext>
            </a:extLst>
          </p:cNvPr>
          <p:cNvSpPr/>
          <p:nvPr/>
        </p:nvSpPr>
        <p:spPr>
          <a:xfrm>
            <a:off x="3530886" y="4578773"/>
            <a:ext cx="441288" cy="20842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0A104BA1-F9E7-AB48-98F6-EA6B152EE4ED}"/>
              </a:ext>
            </a:extLst>
          </p:cNvPr>
          <p:cNvSpPr/>
          <p:nvPr/>
        </p:nvSpPr>
        <p:spPr>
          <a:xfrm>
            <a:off x="3530886" y="4372423"/>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A6FDB870-4119-564B-9CE9-A233EE61CB9F}"/>
              </a:ext>
            </a:extLst>
          </p:cNvPr>
          <p:cNvSpPr/>
          <p:nvPr/>
        </p:nvSpPr>
        <p:spPr>
          <a:xfrm>
            <a:off x="3537637" y="4097197"/>
            <a:ext cx="441288" cy="24622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C88BF955-AE65-2C45-A605-A500CAA28F38}"/>
              </a:ext>
            </a:extLst>
          </p:cNvPr>
          <p:cNvSpPr/>
          <p:nvPr/>
        </p:nvSpPr>
        <p:spPr>
          <a:xfrm>
            <a:off x="3523514" y="3954341"/>
            <a:ext cx="441288" cy="1108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E6EB2E97-F2D9-B545-A3AE-8AA60F9FE2D0}"/>
              </a:ext>
            </a:extLst>
          </p:cNvPr>
          <p:cNvSpPr/>
          <p:nvPr/>
        </p:nvSpPr>
        <p:spPr>
          <a:xfrm>
            <a:off x="3536511" y="3738840"/>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7F4AB4FE-0005-B541-84A0-AF8CFA3761C0}"/>
              </a:ext>
            </a:extLst>
          </p:cNvPr>
          <p:cNvSpPr/>
          <p:nvPr/>
        </p:nvSpPr>
        <p:spPr>
          <a:xfrm>
            <a:off x="3537637" y="3516640"/>
            <a:ext cx="441288" cy="1887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AC1C150C-453F-E549-A26E-766F1AC57D33}"/>
              </a:ext>
            </a:extLst>
          </p:cNvPr>
          <p:cNvSpPr/>
          <p:nvPr/>
        </p:nvSpPr>
        <p:spPr>
          <a:xfrm>
            <a:off x="3537637" y="3311155"/>
            <a:ext cx="441288" cy="18877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9DCD3ADE-7F21-5943-BAC4-24F835BEFA68}"/>
              </a:ext>
            </a:extLst>
          </p:cNvPr>
          <p:cNvSpPr/>
          <p:nvPr/>
        </p:nvSpPr>
        <p:spPr>
          <a:xfrm>
            <a:off x="11113770" y="536727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a:extLst>
              <a:ext uri="{FF2B5EF4-FFF2-40B4-BE49-F238E27FC236}">
                <a16:creationId xmlns:a16="http://schemas.microsoft.com/office/drawing/2014/main" id="{9F61BE58-EEBF-1E49-88B0-334F8CFA0293}"/>
              </a:ext>
            </a:extLst>
          </p:cNvPr>
          <p:cNvSpPr/>
          <p:nvPr/>
        </p:nvSpPr>
        <p:spPr>
          <a:xfrm>
            <a:off x="11107851" y="4672380"/>
            <a:ext cx="441288" cy="65831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5A3A242E-517D-DB4E-A563-0D50AD524AE5}"/>
              </a:ext>
            </a:extLst>
          </p:cNvPr>
          <p:cNvSpPr/>
          <p:nvPr/>
        </p:nvSpPr>
        <p:spPr>
          <a:xfrm>
            <a:off x="11109680" y="4229157"/>
            <a:ext cx="441288" cy="40011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7A219B76-DCF5-0748-9144-157C290DDCCA}"/>
              </a:ext>
            </a:extLst>
          </p:cNvPr>
          <p:cNvSpPr/>
          <p:nvPr/>
        </p:nvSpPr>
        <p:spPr>
          <a:xfrm>
            <a:off x="11107851" y="3305889"/>
            <a:ext cx="441288" cy="88668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a:extLst>
              <a:ext uri="{FF2B5EF4-FFF2-40B4-BE49-F238E27FC236}">
                <a16:creationId xmlns:a16="http://schemas.microsoft.com/office/drawing/2014/main" id="{65FE18D1-FF36-4341-A004-FDF5A3C29E22}"/>
              </a:ext>
            </a:extLst>
          </p:cNvPr>
          <p:cNvSpPr/>
          <p:nvPr/>
        </p:nvSpPr>
        <p:spPr>
          <a:xfrm>
            <a:off x="11107851" y="3088394"/>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887E1A34-2E08-414A-A319-589D6AD99441}"/>
              </a:ext>
            </a:extLst>
          </p:cNvPr>
          <p:cNvSpPr/>
          <p:nvPr/>
        </p:nvSpPr>
        <p:spPr>
          <a:xfrm>
            <a:off x="11107851" y="2548724"/>
            <a:ext cx="441288" cy="51811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a:extLst>
              <a:ext uri="{FF2B5EF4-FFF2-40B4-BE49-F238E27FC236}">
                <a16:creationId xmlns:a16="http://schemas.microsoft.com/office/drawing/2014/main" id="{0CCF963E-73AB-C44A-B562-CEE3011E2552}"/>
              </a:ext>
            </a:extLst>
          </p:cNvPr>
          <p:cNvSpPr/>
          <p:nvPr/>
        </p:nvSpPr>
        <p:spPr>
          <a:xfrm>
            <a:off x="11107851" y="2323370"/>
            <a:ext cx="441288" cy="1887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a:extLst>
              <a:ext uri="{FF2B5EF4-FFF2-40B4-BE49-F238E27FC236}">
                <a16:creationId xmlns:a16="http://schemas.microsoft.com/office/drawing/2014/main" id="{1857CB7E-42C4-2D4B-98FD-4A552334448B}"/>
              </a:ext>
            </a:extLst>
          </p:cNvPr>
          <p:cNvSpPr/>
          <p:nvPr/>
        </p:nvSpPr>
        <p:spPr>
          <a:xfrm>
            <a:off x="11107851" y="2098016"/>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020938DE-AA71-C049-8200-27B6FC990BB3}"/>
              </a:ext>
            </a:extLst>
          </p:cNvPr>
          <p:cNvSpPr/>
          <p:nvPr/>
        </p:nvSpPr>
        <p:spPr>
          <a:xfrm>
            <a:off x="11107851" y="1936927"/>
            <a:ext cx="441288" cy="12436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E2496EFD-6734-DE4B-B8C1-B18FC35A75AA}"/>
              </a:ext>
            </a:extLst>
          </p:cNvPr>
          <p:cNvSpPr/>
          <p:nvPr/>
        </p:nvSpPr>
        <p:spPr>
          <a:xfrm>
            <a:off x="11107851" y="875618"/>
            <a:ext cx="441288" cy="103613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DA3D1F3C-1DD5-5F4B-980A-AEF80D0D467D}"/>
              </a:ext>
            </a:extLst>
          </p:cNvPr>
          <p:cNvSpPr/>
          <p:nvPr/>
        </p:nvSpPr>
        <p:spPr>
          <a:xfrm>
            <a:off x="10338146" y="536727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508F51BC-FF00-0040-9D64-B8DDF07D5072}"/>
              </a:ext>
            </a:extLst>
          </p:cNvPr>
          <p:cNvSpPr/>
          <p:nvPr/>
        </p:nvSpPr>
        <p:spPr>
          <a:xfrm>
            <a:off x="10338146" y="4572683"/>
            <a:ext cx="441288" cy="75944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34703B48-DF2E-3C4C-827D-87F680E27612}"/>
              </a:ext>
            </a:extLst>
          </p:cNvPr>
          <p:cNvSpPr/>
          <p:nvPr/>
        </p:nvSpPr>
        <p:spPr>
          <a:xfrm>
            <a:off x="10333658" y="4355188"/>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8E5B5F8B-179C-6442-98DB-DDFE4A2840B6}"/>
              </a:ext>
            </a:extLst>
          </p:cNvPr>
          <p:cNvSpPr/>
          <p:nvPr/>
        </p:nvSpPr>
        <p:spPr>
          <a:xfrm>
            <a:off x="10333658" y="3689481"/>
            <a:ext cx="441288" cy="64064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605BEA45-1D3A-6146-B7FF-8C1DD4E7F9D5}"/>
              </a:ext>
            </a:extLst>
          </p:cNvPr>
          <p:cNvSpPr/>
          <p:nvPr/>
        </p:nvSpPr>
        <p:spPr>
          <a:xfrm>
            <a:off x="10333658" y="3465568"/>
            <a:ext cx="441288" cy="18877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C1BD015E-25F0-CB46-8A2F-7149412E4235}"/>
              </a:ext>
            </a:extLst>
          </p:cNvPr>
          <p:cNvSpPr/>
          <p:nvPr/>
        </p:nvSpPr>
        <p:spPr>
          <a:xfrm>
            <a:off x="10333658" y="2614384"/>
            <a:ext cx="441288" cy="8288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94B8324A-AA08-DE4F-A532-C2432F70CEB8}"/>
              </a:ext>
            </a:extLst>
          </p:cNvPr>
          <p:cNvSpPr/>
          <p:nvPr/>
        </p:nvSpPr>
        <p:spPr>
          <a:xfrm>
            <a:off x="10333658" y="2398723"/>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a:extLst>
              <a:ext uri="{FF2B5EF4-FFF2-40B4-BE49-F238E27FC236}">
                <a16:creationId xmlns:a16="http://schemas.microsoft.com/office/drawing/2014/main" id="{81E6C2E9-19C1-484D-8835-A2B79D40FBA5}"/>
              </a:ext>
            </a:extLst>
          </p:cNvPr>
          <p:cNvSpPr/>
          <p:nvPr/>
        </p:nvSpPr>
        <p:spPr>
          <a:xfrm>
            <a:off x="10333658" y="2174810"/>
            <a:ext cx="441288" cy="1887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A7582B13-E7F8-1F49-8940-2DC0C6F6FFC0}"/>
              </a:ext>
            </a:extLst>
          </p:cNvPr>
          <p:cNvSpPr/>
          <p:nvPr/>
        </p:nvSpPr>
        <p:spPr>
          <a:xfrm>
            <a:off x="10333658" y="1103722"/>
            <a:ext cx="441288" cy="103613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a:extLst>
              <a:ext uri="{FF2B5EF4-FFF2-40B4-BE49-F238E27FC236}">
                <a16:creationId xmlns:a16="http://schemas.microsoft.com/office/drawing/2014/main" id="{F24AE3ED-F5E8-DA48-8571-92F5A110E834}"/>
              </a:ext>
            </a:extLst>
          </p:cNvPr>
          <p:cNvSpPr/>
          <p:nvPr/>
        </p:nvSpPr>
        <p:spPr>
          <a:xfrm>
            <a:off x="9562522" y="536727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7C0B222A-9327-0441-8AC6-17D738A87112}"/>
              </a:ext>
            </a:extLst>
          </p:cNvPr>
          <p:cNvSpPr/>
          <p:nvPr/>
        </p:nvSpPr>
        <p:spPr>
          <a:xfrm>
            <a:off x="9562522" y="4781103"/>
            <a:ext cx="441288" cy="55102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F30E7A7A-9E2F-C441-BAAC-28B587ABC04B}"/>
              </a:ext>
            </a:extLst>
          </p:cNvPr>
          <p:cNvSpPr/>
          <p:nvPr/>
        </p:nvSpPr>
        <p:spPr>
          <a:xfrm>
            <a:off x="9562522" y="4569608"/>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A4811F24-6A05-B84F-95F1-7FF71D1324CD}"/>
              </a:ext>
            </a:extLst>
          </p:cNvPr>
          <p:cNvSpPr/>
          <p:nvPr/>
        </p:nvSpPr>
        <p:spPr>
          <a:xfrm>
            <a:off x="9562522" y="3635580"/>
            <a:ext cx="441288" cy="90837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a:extLst>
              <a:ext uri="{FF2B5EF4-FFF2-40B4-BE49-F238E27FC236}">
                <a16:creationId xmlns:a16="http://schemas.microsoft.com/office/drawing/2014/main" id="{7BC0A3F1-4477-674B-A169-150B42180FBF}"/>
              </a:ext>
            </a:extLst>
          </p:cNvPr>
          <p:cNvSpPr/>
          <p:nvPr/>
        </p:nvSpPr>
        <p:spPr>
          <a:xfrm>
            <a:off x="9562522" y="3415240"/>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00C7A4EE-559B-0B46-B5D0-7740BB7F4608}"/>
              </a:ext>
            </a:extLst>
          </p:cNvPr>
          <p:cNvSpPr/>
          <p:nvPr/>
        </p:nvSpPr>
        <p:spPr>
          <a:xfrm>
            <a:off x="9559465" y="2512140"/>
            <a:ext cx="441288" cy="8772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A6500119-314D-2F40-BA97-2988759BB398}"/>
              </a:ext>
            </a:extLst>
          </p:cNvPr>
          <p:cNvSpPr/>
          <p:nvPr/>
        </p:nvSpPr>
        <p:spPr>
          <a:xfrm>
            <a:off x="9559465" y="2297489"/>
            <a:ext cx="441288" cy="1887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FA2E645F-4D5C-814C-B93E-9D30C11EAF5E}"/>
              </a:ext>
            </a:extLst>
          </p:cNvPr>
          <p:cNvSpPr/>
          <p:nvPr/>
        </p:nvSpPr>
        <p:spPr>
          <a:xfrm>
            <a:off x="9559465" y="2071550"/>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350CB02B-4418-EA4D-887C-5FDD1118167C}"/>
              </a:ext>
            </a:extLst>
          </p:cNvPr>
          <p:cNvSpPr/>
          <p:nvPr/>
        </p:nvSpPr>
        <p:spPr>
          <a:xfrm>
            <a:off x="9559465" y="1854055"/>
            <a:ext cx="441288" cy="1887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F3BC0648-2412-C84A-B923-93B8BE73AA84}"/>
              </a:ext>
            </a:extLst>
          </p:cNvPr>
          <p:cNvSpPr/>
          <p:nvPr/>
        </p:nvSpPr>
        <p:spPr>
          <a:xfrm>
            <a:off x="9559465" y="1369893"/>
            <a:ext cx="441288" cy="455437"/>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39BBE795-C6D0-6947-9D77-4FCFA56C1FD9}"/>
              </a:ext>
            </a:extLst>
          </p:cNvPr>
          <p:cNvSpPr/>
          <p:nvPr/>
        </p:nvSpPr>
        <p:spPr>
          <a:xfrm>
            <a:off x="8786898" y="536727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a:extLst>
              <a:ext uri="{FF2B5EF4-FFF2-40B4-BE49-F238E27FC236}">
                <a16:creationId xmlns:a16="http://schemas.microsoft.com/office/drawing/2014/main" id="{BDCA79E6-51C6-684C-AB7A-1D69DF2AE036}"/>
              </a:ext>
            </a:extLst>
          </p:cNvPr>
          <p:cNvSpPr/>
          <p:nvPr/>
        </p:nvSpPr>
        <p:spPr>
          <a:xfrm>
            <a:off x="8786898" y="4886033"/>
            <a:ext cx="441288" cy="4460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14139F95-AA7C-6D4C-A56D-084F737A83AE}"/>
              </a:ext>
            </a:extLst>
          </p:cNvPr>
          <p:cNvSpPr/>
          <p:nvPr/>
        </p:nvSpPr>
        <p:spPr>
          <a:xfrm>
            <a:off x="8786898" y="4668568"/>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a:extLst>
              <a:ext uri="{FF2B5EF4-FFF2-40B4-BE49-F238E27FC236}">
                <a16:creationId xmlns:a16="http://schemas.microsoft.com/office/drawing/2014/main" id="{FC99E5AB-3E34-1443-90AD-79081998160B}"/>
              </a:ext>
            </a:extLst>
          </p:cNvPr>
          <p:cNvSpPr/>
          <p:nvPr/>
        </p:nvSpPr>
        <p:spPr>
          <a:xfrm>
            <a:off x="8781377" y="3887253"/>
            <a:ext cx="441288" cy="75977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2D0C62AF-61AF-E54B-AEB7-1F8C328B6446}"/>
              </a:ext>
            </a:extLst>
          </p:cNvPr>
          <p:cNvSpPr/>
          <p:nvPr/>
        </p:nvSpPr>
        <p:spPr>
          <a:xfrm>
            <a:off x="8781377" y="3664907"/>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8B3527F2-20E5-2947-8093-AB4311BEC8F6}"/>
              </a:ext>
            </a:extLst>
          </p:cNvPr>
          <p:cNvSpPr/>
          <p:nvPr/>
        </p:nvSpPr>
        <p:spPr>
          <a:xfrm>
            <a:off x="8781377" y="3113763"/>
            <a:ext cx="441288" cy="5296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AA0BE4BF-9A8F-AC41-9477-1753AFED2FE9}"/>
              </a:ext>
            </a:extLst>
          </p:cNvPr>
          <p:cNvSpPr/>
          <p:nvPr/>
        </p:nvSpPr>
        <p:spPr>
          <a:xfrm>
            <a:off x="8781377" y="2903449"/>
            <a:ext cx="441288" cy="1887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D935E0EB-A0B0-524C-9AA9-95D02F55028E}"/>
              </a:ext>
            </a:extLst>
          </p:cNvPr>
          <p:cNvSpPr/>
          <p:nvPr/>
        </p:nvSpPr>
        <p:spPr>
          <a:xfrm>
            <a:off x="8781377" y="2687284"/>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6714823D-55CC-2946-8EF8-FB3A42A765CF}"/>
              </a:ext>
            </a:extLst>
          </p:cNvPr>
          <p:cNvSpPr/>
          <p:nvPr/>
        </p:nvSpPr>
        <p:spPr>
          <a:xfrm>
            <a:off x="8784463" y="2042825"/>
            <a:ext cx="441288" cy="62290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D16B0C63-6518-C64B-927F-081CC9198AFA}"/>
              </a:ext>
            </a:extLst>
          </p:cNvPr>
          <p:cNvSpPr/>
          <p:nvPr/>
        </p:nvSpPr>
        <p:spPr>
          <a:xfrm>
            <a:off x="8781377" y="1453226"/>
            <a:ext cx="441288" cy="560856"/>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826AF444-27DD-8644-8D09-1F00909DC17B}"/>
              </a:ext>
            </a:extLst>
          </p:cNvPr>
          <p:cNvSpPr/>
          <p:nvPr/>
        </p:nvSpPr>
        <p:spPr>
          <a:xfrm>
            <a:off x="8011274" y="5367270"/>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AEBA95A7-63AD-874F-A189-3E705FCC9012}"/>
              </a:ext>
            </a:extLst>
          </p:cNvPr>
          <p:cNvSpPr/>
          <p:nvPr/>
        </p:nvSpPr>
        <p:spPr>
          <a:xfrm>
            <a:off x="8017193" y="4578773"/>
            <a:ext cx="441288" cy="75977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ectangle 247">
            <a:extLst>
              <a:ext uri="{FF2B5EF4-FFF2-40B4-BE49-F238E27FC236}">
                <a16:creationId xmlns:a16="http://schemas.microsoft.com/office/drawing/2014/main" id="{CDC866FD-A41E-6849-B3F3-F099A73D6893}"/>
              </a:ext>
            </a:extLst>
          </p:cNvPr>
          <p:cNvSpPr/>
          <p:nvPr/>
        </p:nvSpPr>
        <p:spPr>
          <a:xfrm>
            <a:off x="8011274" y="4368459"/>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Rectangle 248">
            <a:extLst>
              <a:ext uri="{FF2B5EF4-FFF2-40B4-BE49-F238E27FC236}">
                <a16:creationId xmlns:a16="http://schemas.microsoft.com/office/drawing/2014/main" id="{22484B40-2A81-2443-9C13-80241196CBB5}"/>
              </a:ext>
            </a:extLst>
          </p:cNvPr>
          <p:cNvSpPr/>
          <p:nvPr/>
        </p:nvSpPr>
        <p:spPr>
          <a:xfrm>
            <a:off x="8014136" y="3307269"/>
            <a:ext cx="441288" cy="103613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ectangle 249">
            <a:extLst>
              <a:ext uri="{FF2B5EF4-FFF2-40B4-BE49-F238E27FC236}">
                <a16:creationId xmlns:a16="http://schemas.microsoft.com/office/drawing/2014/main" id="{0D0648D7-BD9D-9647-9B3C-6A10A8DA6D36}"/>
              </a:ext>
            </a:extLst>
          </p:cNvPr>
          <p:cNvSpPr/>
          <p:nvPr/>
        </p:nvSpPr>
        <p:spPr>
          <a:xfrm>
            <a:off x="8016454" y="3087745"/>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007B0325-B196-3140-8112-A6D755202C89}"/>
              </a:ext>
            </a:extLst>
          </p:cNvPr>
          <p:cNvSpPr/>
          <p:nvPr/>
        </p:nvSpPr>
        <p:spPr>
          <a:xfrm>
            <a:off x="8010270" y="2444365"/>
            <a:ext cx="441288" cy="62290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8C179DE8-3459-8A4D-A670-E10F952F3063}"/>
              </a:ext>
            </a:extLst>
          </p:cNvPr>
          <p:cNvSpPr/>
          <p:nvPr/>
        </p:nvSpPr>
        <p:spPr>
          <a:xfrm>
            <a:off x="8010270" y="2208996"/>
            <a:ext cx="441288" cy="2096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a:extLst>
              <a:ext uri="{FF2B5EF4-FFF2-40B4-BE49-F238E27FC236}">
                <a16:creationId xmlns:a16="http://schemas.microsoft.com/office/drawing/2014/main" id="{AB3B7E9B-DBE4-0448-A532-B8FCF0D1231B}"/>
              </a:ext>
            </a:extLst>
          </p:cNvPr>
          <p:cNvSpPr/>
          <p:nvPr/>
        </p:nvSpPr>
        <p:spPr>
          <a:xfrm>
            <a:off x="8010270" y="1854055"/>
            <a:ext cx="441288" cy="31244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253">
            <a:extLst>
              <a:ext uri="{FF2B5EF4-FFF2-40B4-BE49-F238E27FC236}">
                <a16:creationId xmlns:a16="http://schemas.microsoft.com/office/drawing/2014/main" id="{8EAD115C-164B-0747-93D6-13E13E8D0C8F}"/>
              </a:ext>
            </a:extLst>
          </p:cNvPr>
          <p:cNvSpPr/>
          <p:nvPr/>
        </p:nvSpPr>
        <p:spPr>
          <a:xfrm>
            <a:off x="8010270" y="1690849"/>
            <a:ext cx="441288" cy="1396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D68336AF-4F7C-5542-A20C-FB14E7670C1D}"/>
              </a:ext>
            </a:extLst>
          </p:cNvPr>
          <p:cNvSpPr/>
          <p:nvPr/>
        </p:nvSpPr>
        <p:spPr>
          <a:xfrm>
            <a:off x="8010270" y="1321279"/>
            <a:ext cx="441288" cy="34386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6C4E7E4B-835C-994A-BD5C-C2202719712F}"/>
              </a:ext>
            </a:extLst>
          </p:cNvPr>
          <p:cNvSpPr/>
          <p:nvPr/>
        </p:nvSpPr>
        <p:spPr>
          <a:xfrm>
            <a:off x="7235650" y="5087530"/>
            <a:ext cx="441288" cy="48287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56346516-A4A3-684B-B4E9-0A97AD3B305D}"/>
              </a:ext>
            </a:extLst>
          </p:cNvPr>
          <p:cNvSpPr txBox="1"/>
          <p:nvPr/>
        </p:nvSpPr>
        <p:spPr>
          <a:xfrm>
            <a:off x="3046512" y="5345064"/>
            <a:ext cx="931287" cy="246221"/>
          </a:xfrm>
          <a:prstGeom prst="rect">
            <a:avLst/>
          </a:prstGeom>
          <a:noFill/>
        </p:spPr>
        <p:txBody>
          <a:bodyPr wrap="square" rtlCol="0">
            <a:spAutoFit/>
          </a:bodyPr>
          <a:lstStyle/>
          <a:p>
            <a:r>
              <a:rPr lang="en-US" sz="1000" dirty="0">
                <a:latin typeface="Gill Sans MT" panose="020B0502020104020203" pitchFamily="34" charset="77"/>
              </a:rPr>
              <a:t>Other</a:t>
            </a:r>
          </a:p>
        </p:txBody>
      </p:sp>
      <p:sp>
        <p:nvSpPr>
          <p:cNvPr id="85" name="TextBox 84">
            <a:extLst>
              <a:ext uri="{FF2B5EF4-FFF2-40B4-BE49-F238E27FC236}">
                <a16:creationId xmlns:a16="http://schemas.microsoft.com/office/drawing/2014/main" id="{FFCF936A-53B8-684B-B0C6-BD05665A2426}"/>
              </a:ext>
            </a:extLst>
          </p:cNvPr>
          <p:cNvSpPr txBox="1"/>
          <p:nvPr/>
        </p:nvSpPr>
        <p:spPr>
          <a:xfrm>
            <a:off x="2913271" y="4801084"/>
            <a:ext cx="830887" cy="246221"/>
          </a:xfrm>
          <a:prstGeom prst="rect">
            <a:avLst/>
          </a:prstGeom>
          <a:noFill/>
        </p:spPr>
        <p:txBody>
          <a:bodyPr wrap="square" rtlCol="0">
            <a:spAutoFit/>
          </a:bodyPr>
          <a:lstStyle/>
          <a:p>
            <a:r>
              <a:rPr lang="en-US" sz="1000" dirty="0">
                <a:latin typeface="Gill Sans MT" panose="020B0502020104020203" pitchFamily="34" charset="77"/>
              </a:rPr>
              <a:t>Australia</a:t>
            </a:r>
          </a:p>
        </p:txBody>
      </p:sp>
      <p:sp>
        <p:nvSpPr>
          <p:cNvPr id="86" name="Rectangle 85">
            <a:extLst>
              <a:ext uri="{FF2B5EF4-FFF2-40B4-BE49-F238E27FC236}">
                <a16:creationId xmlns:a16="http://schemas.microsoft.com/office/drawing/2014/main" id="{192F7B68-9995-E147-B6A0-179A3FA24CE7}"/>
              </a:ext>
            </a:extLst>
          </p:cNvPr>
          <p:cNvSpPr/>
          <p:nvPr/>
        </p:nvSpPr>
        <p:spPr>
          <a:xfrm>
            <a:off x="4198387" y="5373789"/>
            <a:ext cx="441288" cy="1887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BBE8DB85-FED9-D247-AA5B-3720019CB679}"/>
              </a:ext>
            </a:extLst>
          </p:cNvPr>
          <p:cNvSpPr/>
          <p:nvPr/>
        </p:nvSpPr>
        <p:spPr>
          <a:xfrm>
            <a:off x="4198387" y="5164139"/>
            <a:ext cx="441288" cy="18877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64DF1561-6701-F348-BA67-95207143B9FF}"/>
              </a:ext>
            </a:extLst>
          </p:cNvPr>
          <p:cNvSpPr/>
          <p:nvPr/>
        </p:nvSpPr>
        <p:spPr>
          <a:xfrm>
            <a:off x="4198387" y="4944581"/>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2CBDEC92-616E-8648-BCF4-E08F0194017F}"/>
              </a:ext>
            </a:extLst>
          </p:cNvPr>
          <p:cNvSpPr/>
          <p:nvPr/>
        </p:nvSpPr>
        <p:spPr>
          <a:xfrm>
            <a:off x="4198387" y="4595304"/>
            <a:ext cx="441288" cy="32614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CE8ACF02-2282-C546-AABD-18E696DABCB1}"/>
              </a:ext>
            </a:extLst>
          </p:cNvPr>
          <p:cNvSpPr/>
          <p:nvPr/>
        </p:nvSpPr>
        <p:spPr>
          <a:xfrm>
            <a:off x="4198387" y="4377830"/>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D9DC0E6E-80B2-D041-9B92-9B8FF499F00E}"/>
              </a:ext>
            </a:extLst>
          </p:cNvPr>
          <p:cNvSpPr/>
          <p:nvPr/>
        </p:nvSpPr>
        <p:spPr>
          <a:xfrm>
            <a:off x="4206319" y="4097197"/>
            <a:ext cx="441288" cy="24847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90D54CDC-7B2F-1348-81AA-437A07BFA9B8}"/>
              </a:ext>
            </a:extLst>
          </p:cNvPr>
          <p:cNvSpPr/>
          <p:nvPr/>
        </p:nvSpPr>
        <p:spPr>
          <a:xfrm>
            <a:off x="4206319" y="3793055"/>
            <a:ext cx="441288" cy="2832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DA3898B8-6B16-C64B-B54A-76128B125D89}"/>
              </a:ext>
            </a:extLst>
          </p:cNvPr>
          <p:cNvSpPr/>
          <p:nvPr/>
        </p:nvSpPr>
        <p:spPr>
          <a:xfrm>
            <a:off x="4206319" y="3582106"/>
            <a:ext cx="441288" cy="1887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09FECE22-75A0-C948-B2E8-BB7B145270DE}"/>
              </a:ext>
            </a:extLst>
          </p:cNvPr>
          <p:cNvSpPr/>
          <p:nvPr/>
        </p:nvSpPr>
        <p:spPr>
          <a:xfrm>
            <a:off x="4198387" y="3408581"/>
            <a:ext cx="441288" cy="1396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C9186FF7-D0AA-9C4F-B479-361FCE9F2C9B}"/>
              </a:ext>
            </a:extLst>
          </p:cNvPr>
          <p:cNvSpPr/>
          <p:nvPr/>
        </p:nvSpPr>
        <p:spPr>
          <a:xfrm>
            <a:off x="4196368" y="3238988"/>
            <a:ext cx="441288" cy="139615"/>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0C2BB026-BD0C-A646-8388-E27B468229EC}"/>
              </a:ext>
            </a:extLst>
          </p:cNvPr>
          <p:cNvSpPr/>
          <p:nvPr/>
        </p:nvSpPr>
        <p:spPr>
          <a:xfrm>
            <a:off x="4944791" y="5164139"/>
            <a:ext cx="450531" cy="39353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2B65F36-1A71-3F46-8A3D-D81BB31675C5}"/>
              </a:ext>
            </a:extLst>
          </p:cNvPr>
          <p:cNvSpPr/>
          <p:nvPr/>
        </p:nvSpPr>
        <p:spPr>
          <a:xfrm>
            <a:off x="4954035" y="4744723"/>
            <a:ext cx="441288" cy="39353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610F7D29-DE30-4346-BCCA-E434C73E1184}"/>
              </a:ext>
            </a:extLst>
          </p:cNvPr>
          <p:cNvSpPr/>
          <p:nvPr/>
        </p:nvSpPr>
        <p:spPr>
          <a:xfrm>
            <a:off x="4954035" y="4522647"/>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18A4AAA4-645C-E747-AC60-05FBFC368382}"/>
              </a:ext>
            </a:extLst>
          </p:cNvPr>
          <p:cNvSpPr/>
          <p:nvPr/>
        </p:nvSpPr>
        <p:spPr>
          <a:xfrm>
            <a:off x="4944792" y="4192573"/>
            <a:ext cx="441288" cy="29122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DACBF129-727F-864C-8375-7083BB99B151}"/>
              </a:ext>
            </a:extLst>
          </p:cNvPr>
          <p:cNvSpPr/>
          <p:nvPr/>
        </p:nvSpPr>
        <p:spPr>
          <a:xfrm>
            <a:off x="4954035" y="3979189"/>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C915DBB5-F268-1048-9485-CD6AEB2E282B}"/>
              </a:ext>
            </a:extLst>
          </p:cNvPr>
          <p:cNvSpPr/>
          <p:nvPr/>
        </p:nvSpPr>
        <p:spPr>
          <a:xfrm>
            <a:off x="4944792" y="3689481"/>
            <a:ext cx="441288" cy="26685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51C2E884-6669-0847-8E44-A9B26274B844}"/>
              </a:ext>
            </a:extLst>
          </p:cNvPr>
          <p:cNvSpPr/>
          <p:nvPr/>
        </p:nvSpPr>
        <p:spPr>
          <a:xfrm>
            <a:off x="4954035" y="3461533"/>
            <a:ext cx="441288" cy="2096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1E3F2059-FC69-AD4E-A961-142E19E2AE39}"/>
              </a:ext>
            </a:extLst>
          </p:cNvPr>
          <p:cNvSpPr/>
          <p:nvPr/>
        </p:nvSpPr>
        <p:spPr>
          <a:xfrm>
            <a:off x="4944792" y="3121019"/>
            <a:ext cx="441288" cy="31244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8E383F9-FDFF-3A4B-8E38-71462FED3C06}"/>
              </a:ext>
            </a:extLst>
          </p:cNvPr>
          <p:cNvSpPr/>
          <p:nvPr/>
        </p:nvSpPr>
        <p:spPr>
          <a:xfrm>
            <a:off x="4944792" y="2548724"/>
            <a:ext cx="441288" cy="53617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5028CB2F-525D-D84B-8458-59496CF62278}"/>
              </a:ext>
            </a:extLst>
          </p:cNvPr>
          <p:cNvSpPr/>
          <p:nvPr/>
        </p:nvSpPr>
        <p:spPr>
          <a:xfrm>
            <a:off x="4939588" y="2390036"/>
            <a:ext cx="441288" cy="12864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9C347B87-E232-624C-9064-EC401D117C58}"/>
              </a:ext>
            </a:extLst>
          </p:cNvPr>
          <p:cNvSpPr/>
          <p:nvPr/>
        </p:nvSpPr>
        <p:spPr>
          <a:xfrm>
            <a:off x="5696159" y="4944581"/>
            <a:ext cx="441288" cy="62929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E55C1A69-BAA1-4144-8475-8C6F8F2CE386}"/>
              </a:ext>
            </a:extLst>
          </p:cNvPr>
          <p:cNvSpPr/>
          <p:nvPr/>
        </p:nvSpPr>
        <p:spPr>
          <a:xfrm>
            <a:off x="5696159" y="4668998"/>
            <a:ext cx="441288" cy="24831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DD4EBC65-6C3D-9643-B889-2780BC69B244}"/>
              </a:ext>
            </a:extLst>
          </p:cNvPr>
          <p:cNvSpPr/>
          <p:nvPr/>
        </p:nvSpPr>
        <p:spPr>
          <a:xfrm>
            <a:off x="5696159" y="4457919"/>
            <a:ext cx="441288" cy="18877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FBA7FF4-1772-7246-8388-493B2898D71D}"/>
              </a:ext>
            </a:extLst>
          </p:cNvPr>
          <p:cNvSpPr/>
          <p:nvPr/>
        </p:nvSpPr>
        <p:spPr>
          <a:xfrm>
            <a:off x="5700440" y="3898926"/>
            <a:ext cx="441288" cy="536116"/>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1563EE72-FA55-BF4D-84C5-458241C72FF1}"/>
              </a:ext>
            </a:extLst>
          </p:cNvPr>
          <p:cNvSpPr/>
          <p:nvPr/>
        </p:nvSpPr>
        <p:spPr>
          <a:xfrm>
            <a:off x="5696159" y="3679368"/>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44A1D50B-E03A-4646-89EF-4D39CA8D171E}"/>
              </a:ext>
            </a:extLst>
          </p:cNvPr>
          <p:cNvSpPr/>
          <p:nvPr/>
        </p:nvSpPr>
        <p:spPr>
          <a:xfrm>
            <a:off x="5708580" y="3035739"/>
            <a:ext cx="441288" cy="62290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8B548952-E5F3-BA41-809F-B11E1CF3D3BA}"/>
              </a:ext>
            </a:extLst>
          </p:cNvPr>
          <p:cNvSpPr/>
          <p:nvPr/>
        </p:nvSpPr>
        <p:spPr>
          <a:xfrm>
            <a:off x="5708580" y="2800384"/>
            <a:ext cx="441288" cy="2096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B5E524F3-679D-FC40-9092-D46378D236F6}"/>
              </a:ext>
            </a:extLst>
          </p:cNvPr>
          <p:cNvSpPr/>
          <p:nvPr/>
        </p:nvSpPr>
        <p:spPr>
          <a:xfrm>
            <a:off x="5696159" y="2471378"/>
            <a:ext cx="441288" cy="31244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433467FC-1DF9-EA44-9662-372A2AFBF93A}"/>
              </a:ext>
            </a:extLst>
          </p:cNvPr>
          <p:cNvSpPr/>
          <p:nvPr/>
        </p:nvSpPr>
        <p:spPr>
          <a:xfrm>
            <a:off x="5696159" y="2307802"/>
            <a:ext cx="441288" cy="1396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79187F2E-AF03-1342-AA71-B50A95C6E097}"/>
              </a:ext>
            </a:extLst>
          </p:cNvPr>
          <p:cNvSpPr/>
          <p:nvPr/>
        </p:nvSpPr>
        <p:spPr>
          <a:xfrm>
            <a:off x="5696159" y="2165002"/>
            <a:ext cx="441288" cy="114987"/>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99243B22-4323-5340-BAC1-A4302404F0F9}"/>
              </a:ext>
            </a:extLst>
          </p:cNvPr>
          <p:cNvSpPr/>
          <p:nvPr/>
        </p:nvSpPr>
        <p:spPr>
          <a:xfrm>
            <a:off x="6358035" y="5164139"/>
            <a:ext cx="441288" cy="40626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9B8C3F71-8650-1848-BCBA-17FC62253F09}"/>
              </a:ext>
            </a:extLst>
          </p:cNvPr>
          <p:cNvSpPr/>
          <p:nvPr/>
        </p:nvSpPr>
        <p:spPr>
          <a:xfrm>
            <a:off x="6377184" y="4944581"/>
            <a:ext cx="441288" cy="19368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B9337A4C-3E2A-8642-BCCE-E0890ABF6EB6}"/>
              </a:ext>
            </a:extLst>
          </p:cNvPr>
          <p:cNvSpPr/>
          <p:nvPr/>
        </p:nvSpPr>
        <p:spPr>
          <a:xfrm>
            <a:off x="6373400" y="4605286"/>
            <a:ext cx="441288" cy="30462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BF8A1D72-D175-0D4C-9E38-9A3F97E3D302}"/>
              </a:ext>
            </a:extLst>
          </p:cNvPr>
          <p:cNvSpPr/>
          <p:nvPr/>
        </p:nvSpPr>
        <p:spPr>
          <a:xfrm>
            <a:off x="6377184" y="4225378"/>
            <a:ext cx="441288" cy="34729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443E2D5E-EF26-354F-A3A2-3D77B8A6662B}"/>
              </a:ext>
            </a:extLst>
          </p:cNvPr>
          <p:cNvSpPr/>
          <p:nvPr/>
        </p:nvSpPr>
        <p:spPr>
          <a:xfrm>
            <a:off x="6377184" y="4005129"/>
            <a:ext cx="441288" cy="1887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05E7A234-1168-874C-99AA-3CB7FA7CACCE}"/>
              </a:ext>
            </a:extLst>
          </p:cNvPr>
          <p:cNvSpPr/>
          <p:nvPr/>
        </p:nvSpPr>
        <p:spPr>
          <a:xfrm>
            <a:off x="6370433" y="3348242"/>
            <a:ext cx="441288" cy="62290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F67A905A-CA8B-8748-A0D5-FB2021F30816}"/>
              </a:ext>
            </a:extLst>
          </p:cNvPr>
          <p:cNvSpPr/>
          <p:nvPr/>
        </p:nvSpPr>
        <p:spPr>
          <a:xfrm>
            <a:off x="6375064" y="3084010"/>
            <a:ext cx="441288" cy="2267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D0C9D8C2-C7B2-E24B-8722-502446EDA153}"/>
              </a:ext>
            </a:extLst>
          </p:cNvPr>
          <p:cNvSpPr/>
          <p:nvPr/>
        </p:nvSpPr>
        <p:spPr>
          <a:xfrm>
            <a:off x="6358035" y="2736408"/>
            <a:ext cx="441288" cy="31244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3D7CB5E5-3D99-C049-977E-AD714C5E8406}"/>
              </a:ext>
            </a:extLst>
          </p:cNvPr>
          <p:cNvSpPr/>
          <p:nvPr/>
        </p:nvSpPr>
        <p:spPr>
          <a:xfrm>
            <a:off x="6370433" y="2556777"/>
            <a:ext cx="441288" cy="1396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23FAB7B4-0A69-D748-87AB-13530898D026}"/>
              </a:ext>
            </a:extLst>
          </p:cNvPr>
          <p:cNvSpPr/>
          <p:nvPr/>
        </p:nvSpPr>
        <p:spPr>
          <a:xfrm>
            <a:off x="6369838" y="1891023"/>
            <a:ext cx="441288" cy="64123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E893730B-D9F2-3D4A-8F33-032AD11E11C8}"/>
              </a:ext>
            </a:extLst>
          </p:cNvPr>
          <p:cNvSpPr/>
          <p:nvPr/>
        </p:nvSpPr>
        <p:spPr>
          <a:xfrm>
            <a:off x="7243317" y="4592827"/>
            <a:ext cx="441288" cy="4563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B3997C26-DB29-C04D-A587-CA5F95740DA0}"/>
              </a:ext>
            </a:extLst>
          </p:cNvPr>
          <p:cNvSpPr/>
          <p:nvPr/>
        </p:nvSpPr>
        <p:spPr>
          <a:xfrm>
            <a:off x="7235650" y="4167959"/>
            <a:ext cx="441288" cy="40540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CCC915D1-AE27-DA44-A10D-6B5E9261DC76}"/>
              </a:ext>
            </a:extLst>
          </p:cNvPr>
          <p:cNvSpPr/>
          <p:nvPr/>
        </p:nvSpPr>
        <p:spPr>
          <a:xfrm>
            <a:off x="7248826" y="3429000"/>
            <a:ext cx="441288" cy="71665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B980B039-34CF-DD4F-8EE1-7359E2E5EE4D}"/>
              </a:ext>
            </a:extLst>
          </p:cNvPr>
          <p:cNvSpPr/>
          <p:nvPr/>
        </p:nvSpPr>
        <p:spPr>
          <a:xfrm>
            <a:off x="7260861" y="2847895"/>
            <a:ext cx="441288" cy="55586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0D81BA15-424E-1441-9B60-127634F88854}"/>
              </a:ext>
            </a:extLst>
          </p:cNvPr>
          <p:cNvSpPr/>
          <p:nvPr/>
        </p:nvSpPr>
        <p:spPr>
          <a:xfrm>
            <a:off x="7260861" y="2687284"/>
            <a:ext cx="441288" cy="13115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A684E287-6633-0746-B7E2-7306E5060019}"/>
              </a:ext>
            </a:extLst>
          </p:cNvPr>
          <p:cNvSpPr/>
          <p:nvPr/>
        </p:nvSpPr>
        <p:spPr>
          <a:xfrm>
            <a:off x="7260861" y="2449713"/>
            <a:ext cx="441288" cy="2096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F42F7E1C-A8B3-7F49-9F3B-9DB37E008436}"/>
              </a:ext>
            </a:extLst>
          </p:cNvPr>
          <p:cNvSpPr/>
          <p:nvPr/>
        </p:nvSpPr>
        <p:spPr>
          <a:xfrm>
            <a:off x="7260861" y="2109099"/>
            <a:ext cx="441288" cy="31244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220190EA-22EA-AF45-BA6A-142946BE2155}"/>
              </a:ext>
            </a:extLst>
          </p:cNvPr>
          <p:cNvSpPr/>
          <p:nvPr/>
        </p:nvSpPr>
        <p:spPr>
          <a:xfrm>
            <a:off x="7246625" y="1923434"/>
            <a:ext cx="441288" cy="13961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30536BF8-B6A4-CF48-A5CD-89D2ADD8DFB2}"/>
              </a:ext>
            </a:extLst>
          </p:cNvPr>
          <p:cNvSpPr/>
          <p:nvPr/>
        </p:nvSpPr>
        <p:spPr>
          <a:xfrm>
            <a:off x="7251444" y="1578828"/>
            <a:ext cx="441288" cy="312443"/>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AC7E0C2B-C68E-2E46-8792-E63E4DD03420}"/>
              </a:ext>
            </a:extLst>
          </p:cNvPr>
          <p:cNvCxnSpPr>
            <a:cxnSpLocks/>
          </p:cNvCxnSpPr>
          <p:nvPr/>
        </p:nvCxnSpPr>
        <p:spPr>
          <a:xfrm flipV="1">
            <a:off x="3056443" y="380854"/>
            <a:ext cx="7850656" cy="23493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CC8C813B-077F-6E48-804F-6977B89DE149}"/>
              </a:ext>
            </a:extLst>
          </p:cNvPr>
          <p:cNvSpPr/>
          <p:nvPr/>
        </p:nvSpPr>
        <p:spPr>
          <a:xfrm>
            <a:off x="9155158" y="514745"/>
            <a:ext cx="1012047" cy="6184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a:extLst>
              <a:ext uri="{FF2B5EF4-FFF2-40B4-BE49-F238E27FC236}">
                <a16:creationId xmlns:a16="http://schemas.microsoft.com/office/drawing/2014/main" id="{8E0D1320-9E9B-AF48-AE4C-9A4ECB7FB8C9}"/>
              </a:ext>
            </a:extLst>
          </p:cNvPr>
          <p:cNvSpPr txBox="1"/>
          <p:nvPr/>
        </p:nvSpPr>
        <p:spPr>
          <a:xfrm>
            <a:off x="11137577" y="1308310"/>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$15</a:t>
            </a:r>
          </a:p>
        </p:txBody>
      </p:sp>
      <p:sp>
        <p:nvSpPr>
          <p:cNvPr id="144" name="TextBox 143">
            <a:extLst>
              <a:ext uri="{FF2B5EF4-FFF2-40B4-BE49-F238E27FC236}">
                <a16:creationId xmlns:a16="http://schemas.microsoft.com/office/drawing/2014/main" id="{8B13CBE7-942F-3C40-98DA-AFB0885A9F1F}"/>
              </a:ext>
            </a:extLst>
          </p:cNvPr>
          <p:cNvSpPr txBox="1"/>
          <p:nvPr/>
        </p:nvSpPr>
        <p:spPr>
          <a:xfrm>
            <a:off x="11137577" y="1886489"/>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$5</a:t>
            </a:r>
          </a:p>
        </p:txBody>
      </p:sp>
      <p:sp>
        <p:nvSpPr>
          <p:cNvPr id="146" name="TextBox 145">
            <a:extLst>
              <a:ext uri="{FF2B5EF4-FFF2-40B4-BE49-F238E27FC236}">
                <a16:creationId xmlns:a16="http://schemas.microsoft.com/office/drawing/2014/main" id="{E912C414-EC2F-A648-92EA-6FD2EDEA10BF}"/>
              </a:ext>
            </a:extLst>
          </p:cNvPr>
          <p:cNvSpPr txBox="1"/>
          <p:nvPr/>
        </p:nvSpPr>
        <p:spPr>
          <a:xfrm>
            <a:off x="11139910" y="2073227"/>
            <a:ext cx="317716" cy="246221"/>
          </a:xfrm>
          <a:prstGeom prst="rect">
            <a:avLst/>
          </a:prstGeom>
          <a:noFill/>
        </p:spPr>
        <p:txBody>
          <a:bodyPr wrap="none" rtlCol="0">
            <a:spAutoFit/>
          </a:bodyPr>
          <a:lstStyle/>
          <a:p>
            <a:r>
              <a:rPr lang="en-US" sz="1000" dirty="0">
                <a:latin typeface="Gill Sans MT" panose="020B0502020104020203" pitchFamily="34" charset="77"/>
              </a:rPr>
              <a:t>$9</a:t>
            </a:r>
          </a:p>
        </p:txBody>
      </p:sp>
      <p:sp>
        <p:nvSpPr>
          <p:cNvPr id="147" name="TextBox 146">
            <a:extLst>
              <a:ext uri="{FF2B5EF4-FFF2-40B4-BE49-F238E27FC236}">
                <a16:creationId xmlns:a16="http://schemas.microsoft.com/office/drawing/2014/main" id="{BBEF433E-6F99-294C-B176-F3366AA523DF}"/>
              </a:ext>
            </a:extLst>
          </p:cNvPr>
          <p:cNvSpPr txBox="1"/>
          <p:nvPr/>
        </p:nvSpPr>
        <p:spPr>
          <a:xfrm>
            <a:off x="11137577" y="2287965"/>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148" name="TextBox 147">
            <a:extLst>
              <a:ext uri="{FF2B5EF4-FFF2-40B4-BE49-F238E27FC236}">
                <a16:creationId xmlns:a16="http://schemas.microsoft.com/office/drawing/2014/main" id="{630CCC1D-EC58-B040-97C0-41EB61EBB432}"/>
              </a:ext>
            </a:extLst>
          </p:cNvPr>
          <p:cNvSpPr txBox="1"/>
          <p:nvPr/>
        </p:nvSpPr>
        <p:spPr>
          <a:xfrm>
            <a:off x="11150103" y="2700252"/>
            <a:ext cx="381836" cy="246221"/>
          </a:xfrm>
          <a:prstGeom prst="rect">
            <a:avLst/>
          </a:prstGeom>
          <a:noFill/>
        </p:spPr>
        <p:txBody>
          <a:bodyPr wrap="none" rtlCol="0">
            <a:spAutoFit/>
          </a:bodyPr>
          <a:lstStyle/>
          <a:p>
            <a:r>
              <a:rPr lang="en-US" sz="1000" dirty="0">
                <a:latin typeface="Gill Sans MT" panose="020B0502020104020203" pitchFamily="34" charset="77"/>
              </a:rPr>
              <a:t>$12</a:t>
            </a:r>
          </a:p>
        </p:txBody>
      </p:sp>
      <p:sp>
        <p:nvSpPr>
          <p:cNvPr id="149" name="TextBox 148">
            <a:extLst>
              <a:ext uri="{FF2B5EF4-FFF2-40B4-BE49-F238E27FC236}">
                <a16:creationId xmlns:a16="http://schemas.microsoft.com/office/drawing/2014/main" id="{8F9C1C6C-AF32-2C4A-8A5C-0EA6A42B06A4}"/>
              </a:ext>
            </a:extLst>
          </p:cNvPr>
          <p:cNvSpPr txBox="1"/>
          <p:nvPr/>
        </p:nvSpPr>
        <p:spPr>
          <a:xfrm>
            <a:off x="11167303" y="3064525"/>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$5</a:t>
            </a:r>
          </a:p>
        </p:txBody>
      </p:sp>
      <p:sp>
        <p:nvSpPr>
          <p:cNvPr id="150" name="TextBox 149">
            <a:extLst>
              <a:ext uri="{FF2B5EF4-FFF2-40B4-BE49-F238E27FC236}">
                <a16:creationId xmlns:a16="http://schemas.microsoft.com/office/drawing/2014/main" id="{1BD086F7-965B-454B-809B-6F9229287511}"/>
              </a:ext>
            </a:extLst>
          </p:cNvPr>
          <p:cNvSpPr txBox="1"/>
          <p:nvPr/>
        </p:nvSpPr>
        <p:spPr>
          <a:xfrm>
            <a:off x="11173074" y="362693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$8</a:t>
            </a:r>
          </a:p>
        </p:txBody>
      </p:sp>
      <p:sp>
        <p:nvSpPr>
          <p:cNvPr id="151" name="TextBox 150">
            <a:extLst>
              <a:ext uri="{FF2B5EF4-FFF2-40B4-BE49-F238E27FC236}">
                <a16:creationId xmlns:a16="http://schemas.microsoft.com/office/drawing/2014/main" id="{172347FD-224B-8243-92B9-0D8A384A0514}"/>
              </a:ext>
            </a:extLst>
          </p:cNvPr>
          <p:cNvSpPr txBox="1"/>
          <p:nvPr/>
        </p:nvSpPr>
        <p:spPr>
          <a:xfrm>
            <a:off x="11185570" y="4306062"/>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a:t>
            </a:r>
          </a:p>
        </p:txBody>
      </p:sp>
      <p:sp>
        <p:nvSpPr>
          <p:cNvPr id="152" name="TextBox 151">
            <a:extLst>
              <a:ext uri="{FF2B5EF4-FFF2-40B4-BE49-F238E27FC236}">
                <a16:creationId xmlns:a16="http://schemas.microsoft.com/office/drawing/2014/main" id="{3EA2588E-9E1E-9941-80EC-810F2F7A594D}"/>
              </a:ext>
            </a:extLst>
          </p:cNvPr>
          <p:cNvSpPr txBox="1"/>
          <p:nvPr/>
        </p:nvSpPr>
        <p:spPr>
          <a:xfrm>
            <a:off x="11137577" y="4880293"/>
            <a:ext cx="381836" cy="246221"/>
          </a:xfrm>
          <a:prstGeom prst="rect">
            <a:avLst/>
          </a:prstGeom>
          <a:noFill/>
        </p:spPr>
        <p:txBody>
          <a:bodyPr wrap="none" rtlCol="0">
            <a:spAutoFit/>
          </a:bodyPr>
          <a:lstStyle/>
          <a:p>
            <a:r>
              <a:rPr lang="en-US" sz="1000" dirty="0">
                <a:latin typeface="Gill Sans MT" panose="020B0502020104020203" pitchFamily="34" charset="77"/>
              </a:rPr>
              <a:t>$17</a:t>
            </a:r>
          </a:p>
        </p:txBody>
      </p:sp>
      <p:sp>
        <p:nvSpPr>
          <p:cNvPr id="153" name="TextBox 152">
            <a:extLst>
              <a:ext uri="{FF2B5EF4-FFF2-40B4-BE49-F238E27FC236}">
                <a16:creationId xmlns:a16="http://schemas.microsoft.com/office/drawing/2014/main" id="{330C7E1F-1D39-AD4B-B12F-07AEE501332D}"/>
              </a:ext>
            </a:extLst>
          </p:cNvPr>
          <p:cNvSpPr txBox="1"/>
          <p:nvPr/>
        </p:nvSpPr>
        <p:spPr>
          <a:xfrm>
            <a:off x="11167303" y="5330696"/>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154" name="TextBox 153">
            <a:extLst>
              <a:ext uri="{FF2B5EF4-FFF2-40B4-BE49-F238E27FC236}">
                <a16:creationId xmlns:a16="http://schemas.microsoft.com/office/drawing/2014/main" id="{3336E6ED-696D-1E4D-8073-CAEE06BF8197}"/>
              </a:ext>
            </a:extLst>
          </p:cNvPr>
          <p:cNvSpPr txBox="1"/>
          <p:nvPr/>
        </p:nvSpPr>
        <p:spPr>
          <a:xfrm>
            <a:off x="11137577" y="659513"/>
            <a:ext cx="445956" cy="246221"/>
          </a:xfrm>
          <a:prstGeom prst="rect">
            <a:avLst/>
          </a:prstGeom>
          <a:noFill/>
        </p:spPr>
        <p:txBody>
          <a:bodyPr wrap="none" rtlCol="0">
            <a:spAutoFit/>
          </a:bodyPr>
          <a:lstStyle/>
          <a:p>
            <a:r>
              <a:rPr lang="en-US" sz="1000" dirty="0">
                <a:latin typeface="Gill Sans MT" panose="020B0502020104020203" pitchFamily="34" charset="77"/>
              </a:rPr>
              <a:t>$217</a:t>
            </a:r>
          </a:p>
        </p:txBody>
      </p:sp>
      <p:sp>
        <p:nvSpPr>
          <p:cNvPr id="155" name="TextBox 154">
            <a:extLst>
              <a:ext uri="{FF2B5EF4-FFF2-40B4-BE49-F238E27FC236}">
                <a16:creationId xmlns:a16="http://schemas.microsoft.com/office/drawing/2014/main" id="{18E98DFC-F8CC-1E43-8239-FE37BEF2C454}"/>
              </a:ext>
            </a:extLst>
          </p:cNvPr>
          <p:cNvSpPr txBox="1"/>
          <p:nvPr/>
        </p:nvSpPr>
        <p:spPr>
          <a:xfrm>
            <a:off x="10328990" y="886357"/>
            <a:ext cx="445956" cy="246221"/>
          </a:xfrm>
          <a:prstGeom prst="rect">
            <a:avLst/>
          </a:prstGeom>
          <a:noFill/>
        </p:spPr>
        <p:txBody>
          <a:bodyPr wrap="none" rtlCol="0">
            <a:spAutoFit/>
          </a:bodyPr>
          <a:lstStyle/>
          <a:p>
            <a:r>
              <a:rPr lang="en-US" sz="1000" dirty="0">
                <a:latin typeface="Gill Sans MT" panose="020B0502020104020203" pitchFamily="34" charset="77"/>
              </a:rPr>
              <a:t>$208</a:t>
            </a:r>
          </a:p>
        </p:txBody>
      </p:sp>
      <p:sp>
        <p:nvSpPr>
          <p:cNvPr id="156" name="TextBox 155">
            <a:extLst>
              <a:ext uri="{FF2B5EF4-FFF2-40B4-BE49-F238E27FC236}">
                <a16:creationId xmlns:a16="http://schemas.microsoft.com/office/drawing/2014/main" id="{E07E9F04-78E0-3644-800A-8316F4EB0F6A}"/>
              </a:ext>
            </a:extLst>
          </p:cNvPr>
          <p:cNvSpPr txBox="1"/>
          <p:nvPr/>
        </p:nvSpPr>
        <p:spPr>
          <a:xfrm>
            <a:off x="9552622" y="1162922"/>
            <a:ext cx="445956" cy="246221"/>
          </a:xfrm>
          <a:prstGeom prst="rect">
            <a:avLst/>
          </a:prstGeom>
          <a:noFill/>
        </p:spPr>
        <p:txBody>
          <a:bodyPr wrap="none" rtlCol="0">
            <a:spAutoFit/>
          </a:bodyPr>
          <a:lstStyle/>
          <a:p>
            <a:r>
              <a:rPr lang="en-US" sz="1000" dirty="0">
                <a:latin typeface="Gill Sans MT" panose="020B0502020104020203" pitchFamily="34" charset="77"/>
              </a:rPr>
              <a:t>$181</a:t>
            </a:r>
          </a:p>
        </p:txBody>
      </p:sp>
      <p:sp>
        <p:nvSpPr>
          <p:cNvPr id="157" name="TextBox 156">
            <a:extLst>
              <a:ext uri="{FF2B5EF4-FFF2-40B4-BE49-F238E27FC236}">
                <a16:creationId xmlns:a16="http://schemas.microsoft.com/office/drawing/2014/main" id="{63896B19-BE0D-A84C-A3FD-2FC80DFD3B87}"/>
              </a:ext>
            </a:extLst>
          </p:cNvPr>
          <p:cNvSpPr txBox="1"/>
          <p:nvPr/>
        </p:nvSpPr>
        <p:spPr>
          <a:xfrm>
            <a:off x="8788358" y="1221733"/>
            <a:ext cx="445956" cy="246221"/>
          </a:xfrm>
          <a:prstGeom prst="rect">
            <a:avLst/>
          </a:prstGeom>
          <a:noFill/>
        </p:spPr>
        <p:txBody>
          <a:bodyPr wrap="none" rtlCol="0">
            <a:spAutoFit/>
          </a:bodyPr>
          <a:lstStyle/>
          <a:p>
            <a:r>
              <a:rPr lang="en-US" sz="1000" dirty="0">
                <a:latin typeface="Gill Sans MT" panose="020B0502020104020203" pitchFamily="34" charset="77"/>
              </a:rPr>
              <a:t>$166</a:t>
            </a:r>
          </a:p>
        </p:txBody>
      </p:sp>
      <p:sp>
        <p:nvSpPr>
          <p:cNvPr id="158" name="TextBox 157">
            <a:extLst>
              <a:ext uri="{FF2B5EF4-FFF2-40B4-BE49-F238E27FC236}">
                <a16:creationId xmlns:a16="http://schemas.microsoft.com/office/drawing/2014/main" id="{DD4C01FD-BDA6-9344-B11A-2337FF2A63B6}"/>
              </a:ext>
            </a:extLst>
          </p:cNvPr>
          <p:cNvSpPr txBox="1"/>
          <p:nvPr/>
        </p:nvSpPr>
        <p:spPr>
          <a:xfrm>
            <a:off x="8041518" y="1102198"/>
            <a:ext cx="445956" cy="246221"/>
          </a:xfrm>
          <a:prstGeom prst="rect">
            <a:avLst/>
          </a:prstGeom>
          <a:noFill/>
        </p:spPr>
        <p:txBody>
          <a:bodyPr wrap="none" rtlCol="0">
            <a:spAutoFit/>
          </a:bodyPr>
          <a:lstStyle/>
          <a:p>
            <a:r>
              <a:rPr lang="en-US" sz="1000" dirty="0">
                <a:latin typeface="Gill Sans MT" panose="020B0502020104020203" pitchFamily="34" charset="77"/>
              </a:rPr>
              <a:t>$167</a:t>
            </a:r>
          </a:p>
        </p:txBody>
      </p:sp>
      <p:sp>
        <p:nvSpPr>
          <p:cNvPr id="159" name="TextBox 158">
            <a:extLst>
              <a:ext uri="{FF2B5EF4-FFF2-40B4-BE49-F238E27FC236}">
                <a16:creationId xmlns:a16="http://schemas.microsoft.com/office/drawing/2014/main" id="{1F5F30B2-8BA5-4449-BEE6-B01721047299}"/>
              </a:ext>
            </a:extLst>
          </p:cNvPr>
          <p:cNvSpPr txBox="1"/>
          <p:nvPr/>
        </p:nvSpPr>
        <p:spPr>
          <a:xfrm>
            <a:off x="7295102" y="1374557"/>
            <a:ext cx="381836" cy="246221"/>
          </a:xfrm>
          <a:prstGeom prst="rect">
            <a:avLst/>
          </a:prstGeom>
          <a:noFill/>
        </p:spPr>
        <p:txBody>
          <a:bodyPr wrap="none" rtlCol="0">
            <a:spAutoFit/>
          </a:bodyPr>
          <a:lstStyle/>
          <a:p>
            <a:r>
              <a:rPr lang="en-US" sz="1000" dirty="0">
                <a:latin typeface="Gill Sans MT" panose="020B0502020104020203" pitchFamily="34" charset="77"/>
              </a:rPr>
              <a:t>$47</a:t>
            </a:r>
          </a:p>
        </p:txBody>
      </p:sp>
      <p:sp>
        <p:nvSpPr>
          <p:cNvPr id="160" name="TextBox 159">
            <a:extLst>
              <a:ext uri="{FF2B5EF4-FFF2-40B4-BE49-F238E27FC236}">
                <a16:creationId xmlns:a16="http://schemas.microsoft.com/office/drawing/2014/main" id="{0F879400-272B-484D-9A58-20C387EBC43B}"/>
              </a:ext>
            </a:extLst>
          </p:cNvPr>
          <p:cNvSpPr txBox="1"/>
          <p:nvPr/>
        </p:nvSpPr>
        <p:spPr>
          <a:xfrm>
            <a:off x="6377184" y="1663796"/>
            <a:ext cx="445956" cy="246221"/>
          </a:xfrm>
          <a:prstGeom prst="rect">
            <a:avLst/>
          </a:prstGeom>
          <a:noFill/>
        </p:spPr>
        <p:txBody>
          <a:bodyPr wrap="none" rtlCol="0">
            <a:spAutoFit/>
          </a:bodyPr>
          <a:lstStyle/>
          <a:p>
            <a:r>
              <a:rPr lang="en-US" sz="1000" dirty="0">
                <a:latin typeface="Gill Sans MT" panose="020B0502020104020203" pitchFamily="34" charset="77"/>
              </a:rPr>
              <a:t>$127</a:t>
            </a:r>
          </a:p>
        </p:txBody>
      </p:sp>
      <p:sp>
        <p:nvSpPr>
          <p:cNvPr id="161" name="TextBox 160">
            <a:extLst>
              <a:ext uri="{FF2B5EF4-FFF2-40B4-BE49-F238E27FC236}">
                <a16:creationId xmlns:a16="http://schemas.microsoft.com/office/drawing/2014/main" id="{66C5D8BF-4960-F745-8430-759D047E9E87}"/>
              </a:ext>
            </a:extLst>
          </p:cNvPr>
          <p:cNvSpPr txBox="1"/>
          <p:nvPr/>
        </p:nvSpPr>
        <p:spPr>
          <a:xfrm>
            <a:off x="5708580" y="1924108"/>
            <a:ext cx="445956" cy="246221"/>
          </a:xfrm>
          <a:prstGeom prst="rect">
            <a:avLst/>
          </a:prstGeom>
          <a:noFill/>
        </p:spPr>
        <p:txBody>
          <a:bodyPr wrap="none" rtlCol="0">
            <a:spAutoFit/>
          </a:bodyPr>
          <a:lstStyle/>
          <a:p>
            <a:r>
              <a:rPr lang="en-US" sz="1000" dirty="0">
                <a:latin typeface="Gill Sans MT" panose="020B0502020104020203" pitchFamily="34" charset="77"/>
              </a:rPr>
              <a:t>$107</a:t>
            </a:r>
          </a:p>
        </p:txBody>
      </p:sp>
      <p:sp>
        <p:nvSpPr>
          <p:cNvPr id="162" name="TextBox 161">
            <a:extLst>
              <a:ext uri="{FF2B5EF4-FFF2-40B4-BE49-F238E27FC236}">
                <a16:creationId xmlns:a16="http://schemas.microsoft.com/office/drawing/2014/main" id="{AD96CA5B-C5E1-6943-B105-93A8953206D3}"/>
              </a:ext>
            </a:extLst>
          </p:cNvPr>
          <p:cNvSpPr txBox="1"/>
          <p:nvPr/>
        </p:nvSpPr>
        <p:spPr>
          <a:xfrm>
            <a:off x="4989165" y="2138995"/>
            <a:ext cx="381836" cy="246221"/>
          </a:xfrm>
          <a:prstGeom prst="rect">
            <a:avLst/>
          </a:prstGeom>
          <a:noFill/>
        </p:spPr>
        <p:txBody>
          <a:bodyPr wrap="none" rtlCol="0">
            <a:spAutoFit/>
          </a:bodyPr>
          <a:lstStyle/>
          <a:p>
            <a:r>
              <a:rPr lang="en-US" sz="1000" dirty="0">
                <a:latin typeface="Gill Sans MT" panose="020B0502020104020203" pitchFamily="34" charset="77"/>
              </a:rPr>
              <a:t>$72</a:t>
            </a:r>
          </a:p>
        </p:txBody>
      </p:sp>
      <p:sp>
        <p:nvSpPr>
          <p:cNvPr id="163" name="TextBox 162">
            <a:extLst>
              <a:ext uri="{FF2B5EF4-FFF2-40B4-BE49-F238E27FC236}">
                <a16:creationId xmlns:a16="http://schemas.microsoft.com/office/drawing/2014/main" id="{9AD177EB-3379-CC4F-993A-5F43B3AA2120}"/>
              </a:ext>
            </a:extLst>
          </p:cNvPr>
          <p:cNvSpPr txBox="1"/>
          <p:nvPr/>
        </p:nvSpPr>
        <p:spPr>
          <a:xfrm>
            <a:off x="4467861" y="3016656"/>
            <a:ext cx="381836" cy="246221"/>
          </a:xfrm>
          <a:prstGeom prst="rect">
            <a:avLst/>
          </a:prstGeom>
          <a:noFill/>
        </p:spPr>
        <p:txBody>
          <a:bodyPr wrap="none" rtlCol="0">
            <a:spAutoFit/>
          </a:bodyPr>
          <a:lstStyle/>
          <a:p>
            <a:r>
              <a:rPr lang="en-US" sz="1000" dirty="0">
                <a:latin typeface="Gill Sans MT" panose="020B0502020104020203" pitchFamily="34" charset="77"/>
              </a:rPr>
              <a:t>$52</a:t>
            </a:r>
          </a:p>
        </p:txBody>
      </p:sp>
      <p:sp>
        <p:nvSpPr>
          <p:cNvPr id="164" name="TextBox 163">
            <a:extLst>
              <a:ext uri="{FF2B5EF4-FFF2-40B4-BE49-F238E27FC236}">
                <a16:creationId xmlns:a16="http://schemas.microsoft.com/office/drawing/2014/main" id="{A0D8193A-ED05-BF48-8ED9-43D88A786717}"/>
              </a:ext>
            </a:extLst>
          </p:cNvPr>
          <p:cNvSpPr txBox="1"/>
          <p:nvPr/>
        </p:nvSpPr>
        <p:spPr>
          <a:xfrm>
            <a:off x="3574571" y="3066121"/>
            <a:ext cx="381836" cy="246221"/>
          </a:xfrm>
          <a:prstGeom prst="rect">
            <a:avLst/>
          </a:prstGeom>
          <a:noFill/>
        </p:spPr>
        <p:txBody>
          <a:bodyPr wrap="none" rtlCol="0">
            <a:spAutoFit/>
          </a:bodyPr>
          <a:lstStyle/>
          <a:p>
            <a:r>
              <a:rPr lang="en-US" sz="1000" dirty="0">
                <a:latin typeface="Gill Sans MT" panose="020B0502020104020203" pitchFamily="34" charset="77"/>
              </a:rPr>
              <a:t>$48</a:t>
            </a:r>
          </a:p>
        </p:txBody>
      </p:sp>
      <p:sp>
        <p:nvSpPr>
          <p:cNvPr id="166" name="TextBox 165">
            <a:extLst>
              <a:ext uri="{FF2B5EF4-FFF2-40B4-BE49-F238E27FC236}">
                <a16:creationId xmlns:a16="http://schemas.microsoft.com/office/drawing/2014/main" id="{279B4A4A-B195-8949-A7C4-34B2AE024E81}"/>
              </a:ext>
            </a:extLst>
          </p:cNvPr>
          <p:cNvSpPr txBox="1"/>
          <p:nvPr/>
        </p:nvSpPr>
        <p:spPr>
          <a:xfrm>
            <a:off x="4779379" y="5946970"/>
            <a:ext cx="11108557" cy="738664"/>
          </a:xfrm>
          <a:prstGeom prst="rect">
            <a:avLst/>
          </a:prstGeom>
          <a:noFill/>
          <a:ln>
            <a:noFill/>
          </a:ln>
        </p:spPr>
        <p:txBody>
          <a:bodyPr wrap="square" rtlCol="0">
            <a:spAutoFit/>
          </a:bodyPr>
          <a:lstStyle/>
          <a:p>
            <a:r>
              <a:rPr lang="en-US" sz="1400" i="1" dirty="0">
                <a:latin typeface="Gill Sans MT" panose="020B0502020104020203" pitchFamily="34" charset="77"/>
              </a:rPr>
              <a:t>Note: defines UHT milk (and cream) as FIS 040110/040120/040130;</a:t>
            </a:r>
          </a:p>
          <a:p>
            <a:r>
              <a:rPr lang="en-US" sz="1400" i="1" dirty="0">
                <a:latin typeface="Gill Sans MT" panose="020B0502020104020203" pitchFamily="34" charset="77"/>
              </a:rPr>
              <a:t>Source: photo credit (fair use/ fair dealing; low resolution; complete product/brand for illustrative purposes) </a:t>
            </a:r>
          </a:p>
          <a:p>
            <a:r>
              <a:rPr lang="en-US" sz="1400" i="1" dirty="0">
                <a:latin typeface="Gill Sans MT" panose="020B0502020104020203" pitchFamily="34" charset="77"/>
              </a:rPr>
              <a:t>UN </a:t>
            </a:r>
            <a:r>
              <a:rPr lang="en-US" sz="1400" i="1" dirty="0" err="1">
                <a:latin typeface="Gill Sans MT" panose="020B0502020104020203" pitchFamily="34" charset="77"/>
              </a:rPr>
              <a:t>Comtrade</a:t>
            </a:r>
            <a:r>
              <a:rPr lang="en-US" sz="1400" i="1" dirty="0">
                <a:latin typeface="Gill Sans MT" panose="020B0502020104020203" pitchFamily="34" charset="77"/>
              </a:rPr>
              <a:t> database (from NZ Customs data);  </a:t>
            </a:r>
            <a:r>
              <a:rPr lang="en-US" sz="1400" b="1" i="1" dirty="0">
                <a:solidFill>
                  <a:srgbClr val="FF0000"/>
                </a:solidFill>
                <a:latin typeface="Gill Sans MT" panose="020B0502020104020203" pitchFamily="34" charset="77"/>
              </a:rPr>
              <a:t>AGVC-D classification and analysis</a:t>
            </a:r>
          </a:p>
        </p:txBody>
      </p:sp>
      <p:pic>
        <p:nvPicPr>
          <p:cNvPr id="167" name="Picture 166" descr="A picture containing clipart&#13;&#10;&#13;&#10;Description automatically generated">
            <a:extLst>
              <a:ext uri="{FF2B5EF4-FFF2-40B4-BE49-F238E27FC236}">
                <a16:creationId xmlns:a16="http://schemas.microsoft.com/office/drawing/2014/main" id="{B99625C9-A349-4841-8BFA-14B5A6C801C2}"/>
              </a:ext>
            </a:extLst>
          </p:cNvPr>
          <p:cNvPicPr>
            <a:picLocks noChangeAspect="1"/>
          </p:cNvPicPr>
          <p:nvPr/>
        </p:nvPicPr>
        <p:blipFill>
          <a:blip r:embed="rId2"/>
          <a:stretch>
            <a:fillRect/>
          </a:stretch>
        </p:blipFill>
        <p:spPr>
          <a:xfrm>
            <a:off x="217935" y="5986910"/>
            <a:ext cx="734565" cy="734565"/>
          </a:xfrm>
          <a:prstGeom prst="rect">
            <a:avLst/>
          </a:prstGeom>
        </p:spPr>
      </p:pic>
      <p:sp>
        <p:nvSpPr>
          <p:cNvPr id="168" name="TextBox 167">
            <a:extLst>
              <a:ext uri="{FF2B5EF4-FFF2-40B4-BE49-F238E27FC236}">
                <a16:creationId xmlns:a16="http://schemas.microsoft.com/office/drawing/2014/main" id="{50998ABF-15F8-6D42-AEF7-4A92AC97DB32}"/>
              </a:ext>
            </a:extLst>
          </p:cNvPr>
          <p:cNvSpPr txBox="1"/>
          <p:nvPr/>
        </p:nvSpPr>
        <p:spPr>
          <a:xfrm>
            <a:off x="10368645" y="1497667"/>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$77</a:t>
            </a:r>
          </a:p>
        </p:txBody>
      </p:sp>
      <p:sp>
        <p:nvSpPr>
          <p:cNvPr id="169" name="TextBox 168">
            <a:extLst>
              <a:ext uri="{FF2B5EF4-FFF2-40B4-BE49-F238E27FC236}">
                <a16:creationId xmlns:a16="http://schemas.microsoft.com/office/drawing/2014/main" id="{4B96A124-1B0A-8643-8248-0924D321A358}"/>
              </a:ext>
            </a:extLst>
          </p:cNvPr>
          <p:cNvSpPr txBox="1"/>
          <p:nvPr/>
        </p:nvSpPr>
        <p:spPr>
          <a:xfrm>
            <a:off x="10371428" y="2139001"/>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170" name="TextBox 169">
            <a:extLst>
              <a:ext uri="{FF2B5EF4-FFF2-40B4-BE49-F238E27FC236}">
                <a16:creationId xmlns:a16="http://schemas.microsoft.com/office/drawing/2014/main" id="{8F3E8AB6-2DF1-E846-9B1E-82E106A04596}"/>
              </a:ext>
            </a:extLst>
          </p:cNvPr>
          <p:cNvSpPr txBox="1"/>
          <p:nvPr/>
        </p:nvSpPr>
        <p:spPr>
          <a:xfrm>
            <a:off x="9621251" y="1825329"/>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172" name="TextBox 171">
            <a:extLst>
              <a:ext uri="{FF2B5EF4-FFF2-40B4-BE49-F238E27FC236}">
                <a16:creationId xmlns:a16="http://schemas.microsoft.com/office/drawing/2014/main" id="{E11839EA-0874-3F44-8CA8-FC8FEBDCBBC2}"/>
              </a:ext>
            </a:extLst>
          </p:cNvPr>
          <p:cNvSpPr txBox="1"/>
          <p:nvPr/>
        </p:nvSpPr>
        <p:spPr>
          <a:xfrm>
            <a:off x="10395444" y="2863136"/>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$27</a:t>
            </a:r>
          </a:p>
        </p:txBody>
      </p:sp>
      <p:sp>
        <p:nvSpPr>
          <p:cNvPr id="180" name="TextBox 179">
            <a:extLst>
              <a:ext uri="{FF2B5EF4-FFF2-40B4-BE49-F238E27FC236}">
                <a16:creationId xmlns:a16="http://schemas.microsoft.com/office/drawing/2014/main" id="{28D3C54C-BD25-9D4B-BC5E-49BCBF149871}"/>
              </a:ext>
            </a:extLst>
          </p:cNvPr>
          <p:cNvSpPr txBox="1"/>
          <p:nvPr/>
        </p:nvSpPr>
        <p:spPr>
          <a:xfrm>
            <a:off x="10403488" y="3429000"/>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181" name="TextBox 180">
            <a:extLst>
              <a:ext uri="{FF2B5EF4-FFF2-40B4-BE49-F238E27FC236}">
                <a16:creationId xmlns:a16="http://schemas.microsoft.com/office/drawing/2014/main" id="{C80202B5-3D12-3D42-81E1-A952A50F6775}"/>
              </a:ext>
            </a:extLst>
          </p:cNvPr>
          <p:cNvSpPr txBox="1"/>
          <p:nvPr/>
        </p:nvSpPr>
        <p:spPr>
          <a:xfrm>
            <a:off x="10395444" y="3879596"/>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$20</a:t>
            </a:r>
          </a:p>
        </p:txBody>
      </p:sp>
      <p:sp>
        <p:nvSpPr>
          <p:cNvPr id="182" name="TextBox 181">
            <a:extLst>
              <a:ext uri="{FF2B5EF4-FFF2-40B4-BE49-F238E27FC236}">
                <a16:creationId xmlns:a16="http://schemas.microsoft.com/office/drawing/2014/main" id="{0175DD2D-4357-A443-9BD8-5FAF1E891402}"/>
              </a:ext>
            </a:extLst>
          </p:cNvPr>
          <p:cNvSpPr txBox="1"/>
          <p:nvPr/>
        </p:nvSpPr>
        <p:spPr>
          <a:xfrm>
            <a:off x="10414464" y="431692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$9</a:t>
            </a:r>
          </a:p>
        </p:txBody>
      </p:sp>
      <p:sp>
        <p:nvSpPr>
          <p:cNvPr id="193" name="TextBox 192">
            <a:extLst>
              <a:ext uri="{FF2B5EF4-FFF2-40B4-BE49-F238E27FC236}">
                <a16:creationId xmlns:a16="http://schemas.microsoft.com/office/drawing/2014/main" id="{D1431582-EA2B-C648-9AE3-7BEB007D435E}"/>
              </a:ext>
            </a:extLst>
          </p:cNvPr>
          <p:cNvSpPr txBox="1"/>
          <p:nvPr/>
        </p:nvSpPr>
        <p:spPr>
          <a:xfrm>
            <a:off x="10370889" y="4818704"/>
            <a:ext cx="381836" cy="246221"/>
          </a:xfrm>
          <a:prstGeom prst="rect">
            <a:avLst/>
          </a:prstGeom>
          <a:noFill/>
        </p:spPr>
        <p:txBody>
          <a:bodyPr wrap="none" rtlCol="0">
            <a:spAutoFit/>
          </a:bodyPr>
          <a:lstStyle/>
          <a:p>
            <a:r>
              <a:rPr lang="en-US" sz="1000" dirty="0">
                <a:latin typeface="Gill Sans MT" panose="020B0502020104020203" pitchFamily="34" charset="77"/>
              </a:rPr>
              <a:t>$20</a:t>
            </a:r>
          </a:p>
        </p:txBody>
      </p:sp>
      <p:sp>
        <p:nvSpPr>
          <p:cNvPr id="194" name="TextBox 193">
            <a:extLst>
              <a:ext uri="{FF2B5EF4-FFF2-40B4-BE49-F238E27FC236}">
                <a16:creationId xmlns:a16="http://schemas.microsoft.com/office/drawing/2014/main" id="{4EF780F9-8F8B-0C45-A0CD-CE54381F8E11}"/>
              </a:ext>
            </a:extLst>
          </p:cNvPr>
          <p:cNvSpPr txBox="1"/>
          <p:nvPr/>
        </p:nvSpPr>
        <p:spPr>
          <a:xfrm>
            <a:off x="10403488" y="534506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195" name="TextBox 194">
            <a:extLst>
              <a:ext uri="{FF2B5EF4-FFF2-40B4-BE49-F238E27FC236}">
                <a16:creationId xmlns:a16="http://schemas.microsoft.com/office/drawing/2014/main" id="{6FC7AD0F-1507-064A-97B5-3B091249F9BD}"/>
              </a:ext>
            </a:extLst>
          </p:cNvPr>
          <p:cNvSpPr txBox="1"/>
          <p:nvPr/>
        </p:nvSpPr>
        <p:spPr>
          <a:xfrm>
            <a:off x="9651283" y="534506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257" name="TextBox 256">
            <a:extLst>
              <a:ext uri="{FF2B5EF4-FFF2-40B4-BE49-F238E27FC236}">
                <a16:creationId xmlns:a16="http://schemas.microsoft.com/office/drawing/2014/main" id="{0E1DDCAE-CB96-844C-B5B6-040BA458C70F}"/>
              </a:ext>
            </a:extLst>
          </p:cNvPr>
          <p:cNvSpPr txBox="1"/>
          <p:nvPr/>
        </p:nvSpPr>
        <p:spPr>
          <a:xfrm>
            <a:off x="8851643" y="5331360"/>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258" name="TextBox 257">
            <a:extLst>
              <a:ext uri="{FF2B5EF4-FFF2-40B4-BE49-F238E27FC236}">
                <a16:creationId xmlns:a16="http://schemas.microsoft.com/office/drawing/2014/main" id="{01709292-4D13-8744-9F3B-78F42B7E6568}"/>
              </a:ext>
            </a:extLst>
          </p:cNvPr>
          <p:cNvSpPr txBox="1"/>
          <p:nvPr/>
        </p:nvSpPr>
        <p:spPr>
          <a:xfrm>
            <a:off x="8113265" y="5331361"/>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259" name="TextBox 258">
            <a:extLst>
              <a:ext uri="{FF2B5EF4-FFF2-40B4-BE49-F238E27FC236}">
                <a16:creationId xmlns:a16="http://schemas.microsoft.com/office/drawing/2014/main" id="{DB1328D7-4983-C34C-8B65-ACA312C57B9C}"/>
              </a:ext>
            </a:extLst>
          </p:cNvPr>
          <p:cNvSpPr txBox="1"/>
          <p:nvPr/>
        </p:nvSpPr>
        <p:spPr>
          <a:xfrm>
            <a:off x="7297436" y="5209114"/>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$10</a:t>
            </a:r>
          </a:p>
        </p:txBody>
      </p:sp>
      <p:sp>
        <p:nvSpPr>
          <p:cNvPr id="260" name="TextBox 259">
            <a:extLst>
              <a:ext uri="{FF2B5EF4-FFF2-40B4-BE49-F238E27FC236}">
                <a16:creationId xmlns:a16="http://schemas.microsoft.com/office/drawing/2014/main" id="{5ADA8C5B-F87B-224A-A35C-1A6C69532CDC}"/>
              </a:ext>
            </a:extLst>
          </p:cNvPr>
          <p:cNvSpPr txBox="1"/>
          <p:nvPr/>
        </p:nvSpPr>
        <p:spPr>
          <a:xfrm>
            <a:off x="6443825" y="522979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$9</a:t>
            </a:r>
          </a:p>
        </p:txBody>
      </p:sp>
      <p:sp>
        <p:nvSpPr>
          <p:cNvPr id="261" name="TextBox 260">
            <a:extLst>
              <a:ext uri="{FF2B5EF4-FFF2-40B4-BE49-F238E27FC236}">
                <a16:creationId xmlns:a16="http://schemas.microsoft.com/office/drawing/2014/main" id="{4C44FE23-3C96-E840-9E19-2E6E2A3DF474}"/>
              </a:ext>
            </a:extLst>
          </p:cNvPr>
          <p:cNvSpPr txBox="1"/>
          <p:nvPr/>
        </p:nvSpPr>
        <p:spPr>
          <a:xfrm>
            <a:off x="5770366" y="5141263"/>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$11</a:t>
            </a:r>
          </a:p>
        </p:txBody>
      </p:sp>
      <p:sp>
        <p:nvSpPr>
          <p:cNvPr id="262" name="TextBox 261">
            <a:extLst>
              <a:ext uri="{FF2B5EF4-FFF2-40B4-BE49-F238E27FC236}">
                <a16:creationId xmlns:a16="http://schemas.microsoft.com/office/drawing/2014/main" id="{9D06E987-1919-7442-8C42-DCECFAB26940}"/>
              </a:ext>
            </a:extLst>
          </p:cNvPr>
          <p:cNvSpPr txBox="1"/>
          <p:nvPr/>
        </p:nvSpPr>
        <p:spPr>
          <a:xfrm>
            <a:off x="5009059" y="5219402"/>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263" name="TextBox 262">
            <a:extLst>
              <a:ext uri="{FF2B5EF4-FFF2-40B4-BE49-F238E27FC236}">
                <a16:creationId xmlns:a16="http://schemas.microsoft.com/office/drawing/2014/main" id="{5566334F-3BD8-4F48-83D9-F9359BE8B560}"/>
              </a:ext>
            </a:extLst>
          </p:cNvPr>
          <p:cNvSpPr txBox="1"/>
          <p:nvPr/>
        </p:nvSpPr>
        <p:spPr>
          <a:xfrm>
            <a:off x="4236119" y="534506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264" name="TextBox 263">
            <a:extLst>
              <a:ext uri="{FF2B5EF4-FFF2-40B4-BE49-F238E27FC236}">
                <a16:creationId xmlns:a16="http://schemas.microsoft.com/office/drawing/2014/main" id="{DEEC7AFE-1AF8-FA43-91CF-D045D75B76F0}"/>
              </a:ext>
            </a:extLst>
          </p:cNvPr>
          <p:cNvSpPr txBox="1"/>
          <p:nvPr/>
        </p:nvSpPr>
        <p:spPr>
          <a:xfrm>
            <a:off x="3628829" y="533351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265" name="TextBox 264">
            <a:extLst>
              <a:ext uri="{FF2B5EF4-FFF2-40B4-BE49-F238E27FC236}">
                <a16:creationId xmlns:a16="http://schemas.microsoft.com/office/drawing/2014/main" id="{3C5EE015-051D-9949-8BE3-6771116D7F56}"/>
              </a:ext>
            </a:extLst>
          </p:cNvPr>
          <p:cNvSpPr txBox="1"/>
          <p:nvPr/>
        </p:nvSpPr>
        <p:spPr>
          <a:xfrm>
            <a:off x="9595265" y="4946160"/>
            <a:ext cx="381836" cy="246221"/>
          </a:xfrm>
          <a:prstGeom prst="rect">
            <a:avLst/>
          </a:prstGeom>
          <a:noFill/>
        </p:spPr>
        <p:txBody>
          <a:bodyPr wrap="none" rtlCol="0">
            <a:spAutoFit/>
          </a:bodyPr>
          <a:lstStyle/>
          <a:p>
            <a:r>
              <a:rPr lang="en-US" sz="1000" dirty="0">
                <a:latin typeface="Gill Sans MT" panose="020B0502020104020203" pitchFamily="34" charset="77"/>
              </a:rPr>
              <a:t>$18</a:t>
            </a:r>
          </a:p>
        </p:txBody>
      </p:sp>
      <p:sp>
        <p:nvSpPr>
          <p:cNvPr id="266" name="TextBox 265">
            <a:extLst>
              <a:ext uri="{FF2B5EF4-FFF2-40B4-BE49-F238E27FC236}">
                <a16:creationId xmlns:a16="http://schemas.microsoft.com/office/drawing/2014/main" id="{26779308-7742-574A-8D6B-8FBA6CB7137B}"/>
              </a:ext>
            </a:extLst>
          </p:cNvPr>
          <p:cNvSpPr txBox="1"/>
          <p:nvPr/>
        </p:nvSpPr>
        <p:spPr>
          <a:xfrm>
            <a:off x="8805461" y="4983542"/>
            <a:ext cx="381836" cy="246221"/>
          </a:xfrm>
          <a:prstGeom prst="rect">
            <a:avLst/>
          </a:prstGeom>
          <a:noFill/>
        </p:spPr>
        <p:txBody>
          <a:bodyPr wrap="none" rtlCol="0">
            <a:spAutoFit/>
          </a:bodyPr>
          <a:lstStyle/>
          <a:p>
            <a:r>
              <a:rPr lang="en-US" sz="1000" dirty="0">
                <a:latin typeface="Gill Sans MT" panose="020B0502020104020203" pitchFamily="34" charset="77"/>
              </a:rPr>
              <a:t>$15</a:t>
            </a:r>
          </a:p>
        </p:txBody>
      </p:sp>
      <p:sp>
        <p:nvSpPr>
          <p:cNvPr id="267" name="TextBox 266">
            <a:extLst>
              <a:ext uri="{FF2B5EF4-FFF2-40B4-BE49-F238E27FC236}">
                <a16:creationId xmlns:a16="http://schemas.microsoft.com/office/drawing/2014/main" id="{1D4245A6-8F90-464E-9984-B7EE071A97F9}"/>
              </a:ext>
            </a:extLst>
          </p:cNvPr>
          <p:cNvSpPr txBox="1"/>
          <p:nvPr/>
        </p:nvSpPr>
        <p:spPr>
          <a:xfrm>
            <a:off x="8076645" y="4845613"/>
            <a:ext cx="381836" cy="246221"/>
          </a:xfrm>
          <a:prstGeom prst="rect">
            <a:avLst/>
          </a:prstGeom>
          <a:noFill/>
        </p:spPr>
        <p:txBody>
          <a:bodyPr wrap="none" rtlCol="0">
            <a:spAutoFit/>
          </a:bodyPr>
          <a:lstStyle/>
          <a:p>
            <a:r>
              <a:rPr lang="en-US" sz="1000" dirty="0">
                <a:latin typeface="Gill Sans MT" panose="020B0502020104020203" pitchFamily="34" charset="77"/>
              </a:rPr>
              <a:t>$16</a:t>
            </a:r>
          </a:p>
        </p:txBody>
      </p:sp>
      <p:sp>
        <p:nvSpPr>
          <p:cNvPr id="268" name="TextBox 267">
            <a:extLst>
              <a:ext uri="{FF2B5EF4-FFF2-40B4-BE49-F238E27FC236}">
                <a16:creationId xmlns:a16="http://schemas.microsoft.com/office/drawing/2014/main" id="{144E5D77-C9FC-D444-9564-88247E444AA1}"/>
              </a:ext>
            </a:extLst>
          </p:cNvPr>
          <p:cNvSpPr txBox="1"/>
          <p:nvPr/>
        </p:nvSpPr>
        <p:spPr>
          <a:xfrm>
            <a:off x="7302769" y="4695593"/>
            <a:ext cx="381836" cy="246221"/>
          </a:xfrm>
          <a:prstGeom prst="rect">
            <a:avLst/>
          </a:prstGeom>
          <a:noFill/>
        </p:spPr>
        <p:txBody>
          <a:bodyPr wrap="none" rtlCol="0">
            <a:spAutoFit/>
          </a:bodyPr>
          <a:lstStyle/>
          <a:p>
            <a:r>
              <a:rPr lang="en-US" sz="1000" dirty="0">
                <a:latin typeface="Gill Sans MT" panose="020B0502020104020203" pitchFamily="34" charset="77"/>
              </a:rPr>
              <a:t>$12</a:t>
            </a:r>
          </a:p>
        </p:txBody>
      </p:sp>
      <p:sp>
        <p:nvSpPr>
          <p:cNvPr id="269" name="TextBox 268">
            <a:extLst>
              <a:ext uri="{FF2B5EF4-FFF2-40B4-BE49-F238E27FC236}">
                <a16:creationId xmlns:a16="http://schemas.microsoft.com/office/drawing/2014/main" id="{D0DB3FD7-B02B-8746-9025-86FDACCEE977}"/>
              </a:ext>
            </a:extLst>
          </p:cNvPr>
          <p:cNvSpPr txBox="1"/>
          <p:nvPr/>
        </p:nvSpPr>
        <p:spPr>
          <a:xfrm>
            <a:off x="6403382" y="4909909"/>
            <a:ext cx="317716" cy="246221"/>
          </a:xfrm>
          <a:prstGeom prst="rect">
            <a:avLst/>
          </a:prstGeom>
          <a:noFill/>
        </p:spPr>
        <p:txBody>
          <a:bodyPr wrap="none" rtlCol="0">
            <a:spAutoFit/>
          </a:bodyPr>
          <a:lstStyle/>
          <a:p>
            <a:r>
              <a:rPr lang="en-US" sz="1000" dirty="0">
                <a:latin typeface="Gill Sans MT" panose="020B0502020104020203" pitchFamily="34" charset="77"/>
              </a:rPr>
              <a:t>$4</a:t>
            </a:r>
          </a:p>
        </p:txBody>
      </p:sp>
      <p:sp>
        <p:nvSpPr>
          <p:cNvPr id="270" name="TextBox 269">
            <a:extLst>
              <a:ext uri="{FF2B5EF4-FFF2-40B4-BE49-F238E27FC236}">
                <a16:creationId xmlns:a16="http://schemas.microsoft.com/office/drawing/2014/main" id="{32478968-8281-A74A-BB9F-093C0AC94D9E}"/>
              </a:ext>
            </a:extLst>
          </p:cNvPr>
          <p:cNvSpPr txBox="1"/>
          <p:nvPr/>
        </p:nvSpPr>
        <p:spPr>
          <a:xfrm>
            <a:off x="5738306" y="4682983"/>
            <a:ext cx="317716" cy="246221"/>
          </a:xfrm>
          <a:prstGeom prst="rect">
            <a:avLst/>
          </a:prstGeom>
          <a:noFill/>
        </p:spPr>
        <p:txBody>
          <a:bodyPr wrap="none" rtlCol="0">
            <a:spAutoFit/>
          </a:bodyPr>
          <a:lstStyle/>
          <a:p>
            <a:r>
              <a:rPr lang="en-US" sz="1000" dirty="0">
                <a:latin typeface="Gill Sans MT" panose="020B0502020104020203" pitchFamily="34" charset="77"/>
              </a:rPr>
              <a:t>$6</a:t>
            </a:r>
          </a:p>
        </p:txBody>
      </p:sp>
      <p:sp>
        <p:nvSpPr>
          <p:cNvPr id="271" name="TextBox 270">
            <a:extLst>
              <a:ext uri="{FF2B5EF4-FFF2-40B4-BE49-F238E27FC236}">
                <a16:creationId xmlns:a16="http://schemas.microsoft.com/office/drawing/2014/main" id="{7D9CD96C-E287-ED48-A1A0-EB685BDB9271}"/>
              </a:ext>
            </a:extLst>
          </p:cNvPr>
          <p:cNvSpPr txBox="1"/>
          <p:nvPr/>
        </p:nvSpPr>
        <p:spPr>
          <a:xfrm>
            <a:off x="4999040" y="4793153"/>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272" name="TextBox 271">
            <a:extLst>
              <a:ext uri="{FF2B5EF4-FFF2-40B4-BE49-F238E27FC236}">
                <a16:creationId xmlns:a16="http://schemas.microsoft.com/office/drawing/2014/main" id="{5267ED70-9E4F-1741-AA99-2EAB1BFBB822}"/>
              </a:ext>
            </a:extLst>
          </p:cNvPr>
          <p:cNvSpPr txBox="1"/>
          <p:nvPr/>
        </p:nvSpPr>
        <p:spPr>
          <a:xfrm>
            <a:off x="4234875" y="5109080"/>
            <a:ext cx="381836" cy="246221"/>
          </a:xfrm>
          <a:prstGeom prst="rect">
            <a:avLst/>
          </a:prstGeom>
          <a:noFill/>
        </p:spPr>
        <p:txBody>
          <a:bodyPr wrap="square" rtlCol="0">
            <a:spAutoFit/>
          </a:bodyPr>
          <a:lstStyle/>
          <a:p>
            <a:r>
              <a:rPr lang="en-US" sz="1000" dirty="0">
                <a:latin typeface="Gill Sans MT" panose="020B0502020104020203" pitchFamily="34" charset="77"/>
              </a:rPr>
              <a:t>$4</a:t>
            </a:r>
          </a:p>
        </p:txBody>
      </p:sp>
      <p:sp>
        <p:nvSpPr>
          <p:cNvPr id="273" name="TextBox 272">
            <a:extLst>
              <a:ext uri="{FF2B5EF4-FFF2-40B4-BE49-F238E27FC236}">
                <a16:creationId xmlns:a16="http://schemas.microsoft.com/office/drawing/2014/main" id="{3D5FB70E-510E-F44A-AA3F-17974584589F}"/>
              </a:ext>
            </a:extLst>
          </p:cNvPr>
          <p:cNvSpPr txBox="1"/>
          <p:nvPr/>
        </p:nvSpPr>
        <p:spPr>
          <a:xfrm>
            <a:off x="3628829" y="5095016"/>
            <a:ext cx="317716" cy="246221"/>
          </a:xfrm>
          <a:prstGeom prst="rect">
            <a:avLst/>
          </a:prstGeom>
          <a:noFill/>
        </p:spPr>
        <p:txBody>
          <a:bodyPr wrap="none" rtlCol="0">
            <a:spAutoFit/>
          </a:bodyPr>
          <a:lstStyle/>
          <a:p>
            <a:r>
              <a:rPr lang="en-US" sz="1000" dirty="0">
                <a:latin typeface="Gill Sans MT" panose="020B0502020104020203" pitchFamily="34" charset="77"/>
              </a:rPr>
              <a:t>$4</a:t>
            </a:r>
          </a:p>
        </p:txBody>
      </p:sp>
      <p:sp>
        <p:nvSpPr>
          <p:cNvPr id="274" name="TextBox 273">
            <a:extLst>
              <a:ext uri="{FF2B5EF4-FFF2-40B4-BE49-F238E27FC236}">
                <a16:creationId xmlns:a16="http://schemas.microsoft.com/office/drawing/2014/main" id="{79E325F0-C815-CB4D-8113-48EEED44BE77}"/>
              </a:ext>
            </a:extLst>
          </p:cNvPr>
          <p:cNvSpPr txBox="1"/>
          <p:nvPr/>
        </p:nvSpPr>
        <p:spPr>
          <a:xfrm>
            <a:off x="9599556" y="4546395"/>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275" name="TextBox 274">
            <a:extLst>
              <a:ext uri="{FF2B5EF4-FFF2-40B4-BE49-F238E27FC236}">
                <a16:creationId xmlns:a16="http://schemas.microsoft.com/office/drawing/2014/main" id="{92872248-6657-0E46-BDC8-C97993D757C6}"/>
              </a:ext>
            </a:extLst>
          </p:cNvPr>
          <p:cNvSpPr txBox="1"/>
          <p:nvPr/>
        </p:nvSpPr>
        <p:spPr>
          <a:xfrm>
            <a:off x="8848684" y="464499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276" name="TextBox 275">
            <a:extLst>
              <a:ext uri="{FF2B5EF4-FFF2-40B4-BE49-F238E27FC236}">
                <a16:creationId xmlns:a16="http://schemas.microsoft.com/office/drawing/2014/main" id="{59546783-7286-9F40-8CC4-45A305180931}"/>
              </a:ext>
            </a:extLst>
          </p:cNvPr>
          <p:cNvSpPr txBox="1"/>
          <p:nvPr/>
        </p:nvSpPr>
        <p:spPr>
          <a:xfrm>
            <a:off x="8074540" y="435776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a:t>
            </a:r>
          </a:p>
        </p:txBody>
      </p:sp>
      <p:sp>
        <p:nvSpPr>
          <p:cNvPr id="277" name="TextBox 276">
            <a:extLst>
              <a:ext uri="{FF2B5EF4-FFF2-40B4-BE49-F238E27FC236}">
                <a16:creationId xmlns:a16="http://schemas.microsoft.com/office/drawing/2014/main" id="{3DDFFCE6-E636-1649-9B25-12EB4956FD7E}"/>
              </a:ext>
            </a:extLst>
          </p:cNvPr>
          <p:cNvSpPr txBox="1"/>
          <p:nvPr/>
        </p:nvSpPr>
        <p:spPr>
          <a:xfrm>
            <a:off x="7297436" y="424314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$9</a:t>
            </a:r>
          </a:p>
        </p:txBody>
      </p:sp>
      <p:sp>
        <p:nvSpPr>
          <p:cNvPr id="278" name="TextBox 277">
            <a:extLst>
              <a:ext uri="{FF2B5EF4-FFF2-40B4-BE49-F238E27FC236}">
                <a16:creationId xmlns:a16="http://schemas.microsoft.com/office/drawing/2014/main" id="{F976E364-CF10-A84C-98B9-4D039262E038}"/>
              </a:ext>
            </a:extLst>
          </p:cNvPr>
          <p:cNvSpPr txBox="1"/>
          <p:nvPr/>
        </p:nvSpPr>
        <p:spPr>
          <a:xfrm>
            <a:off x="6431624" y="460667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$8</a:t>
            </a:r>
          </a:p>
        </p:txBody>
      </p:sp>
      <p:sp>
        <p:nvSpPr>
          <p:cNvPr id="279" name="TextBox 278">
            <a:extLst>
              <a:ext uri="{FF2B5EF4-FFF2-40B4-BE49-F238E27FC236}">
                <a16:creationId xmlns:a16="http://schemas.microsoft.com/office/drawing/2014/main" id="{03A9A0F5-088F-544D-A2B0-ABE810FAB3E9}"/>
              </a:ext>
            </a:extLst>
          </p:cNvPr>
          <p:cNvSpPr txBox="1"/>
          <p:nvPr/>
        </p:nvSpPr>
        <p:spPr>
          <a:xfrm>
            <a:off x="5757945" y="443411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280" name="TextBox 279">
            <a:extLst>
              <a:ext uri="{FF2B5EF4-FFF2-40B4-BE49-F238E27FC236}">
                <a16:creationId xmlns:a16="http://schemas.microsoft.com/office/drawing/2014/main" id="{8767E8FB-A9A9-C846-94E7-24C0D97C41B2}"/>
              </a:ext>
            </a:extLst>
          </p:cNvPr>
          <p:cNvSpPr txBox="1"/>
          <p:nvPr/>
        </p:nvSpPr>
        <p:spPr>
          <a:xfrm>
            <a:off x="4989349" y="449675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281" name="TextBox 280">
            <a:extLst>
              <a:ext uri="{FF2B5EF4-FFF2-40B4-BE49-F238E27FC236}">
                <a16:creationId xmlns:a16="http://schemas.microsoft.com/office/drawing/2014/main" id="{44C4BFE4-03DF-1A45-9B50-D6DF26E099F0}"/>
              </a:ext>
            </a:extLst>
          </p:cNvPr>
          <p:cNvSpPr txBox="1"/>
          <p:nvPr/>
        </p:nvSpPr>
        <p:spPr>
          <a:xfrm>
            <a:off x="4291058" y="4907492"/>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a:t>
            </a:r>
          </a:p>
        </p:txBody>
      </p:sp>
      <p:sp>
        <p:nvSpPr>
          <p:cNvPr id="282" name="TextBox 281">
            <a:extLst>
              <a:ext uri="{FF2B5EF4-FFF2-40B4-BE49-F238E27FC236}">
                <a16:creationId xmlns:a16="http://schemas.microsoft.com/office/drawing/2014/main" id="{F6696309-C3E6-6445-9932-9CA59A5D4CBC}"/>
              </a:ext>
            </a:extLst>
          </p:cNvPr>
          <p:cNvSpPr txBox="1"/>
          <p:nvPr/>
        </p:nvSpPr>
        <p:spPr>
          <a:xfrm>
            <a:off x="3614684" y="4818703"/>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$9</a:t>
            </a:r>
          </a:p>
        </p:txBody>
      </p:sp>
      <p:sp>
        <p:nvSpPr>
          <p:cNvPr id="283" name="TextBox 282">
            <a:extLst>
              <a:ext uri="{FF2B5EF4-FFF2-40B4-BE49-F238E27FC236}">
                <a16:creationId xmlns:a16="http://schemas.microsoft.com/office/drawing/2014/main" id="{143C960B-73E2-0E49-B73E-BCC7D65D2FF3}"/>
              </a:ext>
            </a:extLst>
          </p:cNvPr>
          <p:cNvSpPr txBox="1"/>
          <p:nvPr/>
        </p:nvSpPr>
        <p:spPr>
          <a:xfrm>
            <a:off x="9584534" y="1449586"/>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$57</a:t>
            </a:r>
          </a:p>
        </p:txBody>
      </p:sp>
      <p:sp>
        <p:nvSpPr>
          <p:cNvPr id="284" name="TextBox 283">
            <a:extLst>
              <a:ext uri="{FF2B5EF4-FFF2-40B4-BE49-F238E27FC236}">
                <a16:creationId xmlns:a16="http://schemas.microsoft.com/office/drawing/2014/main" id="{54302554-9D4A-7B46-A1EA-143A904CCE84}"/>
              </a:ext>
            </a:extLst>
          </p:cNvPr>
          <p:cNvSpPr txBox="1"/>
          <p:nvPr/>
        </p:nvSpPr>
        <p:spPr>
          <a:xfrm>
            <a:off x="8822277" y="1589282"/>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$39</a:t>
            </a:r>
          </a:p>
        </p:txBody>
      </p:sp>
      <p:sp>
        <p:nvSpPr>
          <p:cNvPr id="285" name="TextBox 284">
            <a:extLst>
              <a:ext uri="{FF2B5EF4-FFF2-40B4-BE49-F238E27FC236}">
                <a16:creationId xmlns:a16="http://schemas.microsoft.com/office/drawing/2014/main" id="{AA633DB6-E093-1246-83EF-98C64C8793B5}"/>
              </a:ext>
            </a:extLst>
          </p:cNvPr>
          <p:cNvSpPr txBox="1"/>
          <p:nvPr/>
        </p:nvSpPr>
        <p:spPr>
          <a:xfrm>
            <a:off x="8040223" y="1351267"/>
            <a:ext cx="381836" cy="246221"/>
          </a:xfrm>
          <a:prstGeom prst="rect">
            <a:avLst/>
          </a:prstGeom>
          <a:noFill/>
        </p:spPr>
        <p:txBody>
          <a:bodyPr wrap="square" rtlCol="0">
            <a:spAutoFit/>
          </a:bodyPr>
          <a:lstStyle/>
          <a:p>
            <a:r>
              <a:rPr lang="en-US" sz="1000" dirty="0">
                <a:solidFill>
                  <a:schemeClr val="bg1"/>
                </a:solidFill>
                <a:latin typeface="Gill Sans MT" panose="020B0502020104020203" pitchFamily="34" charset="77"/>
              </a:rPr>
              <a:t>$22</a:t>
            </a:r>
          </a:p>
        </p:txBody>
      </p:sp>
      <p:sp>
        <p:nvSpPr>
          <p:cNvPr id="286" name="TextBox 285">
            <a:extLst>
              <a:ext uri="{FF2B5EF4-FFF2-40B4-BE49-F238E27FC236}">
                <a16:creationId xmlns:a16="http://schemas.microsoft.com/office/drawing/2014/main" id="{3F1DAA5A-5E83-BD46-A304-E38840DC4B48}"/>
              </a:ext>
            </a:extLst>
          </p:cNvPr>
          <p:cNvSpPr txBox="1"/>
          <p:nvPr/>
        </p:nvSpPr>
        <p:spPr>
          <a:xfrm>
            <a:off x="7288548" y="1623945"/>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$32</a:t>
            </a:r>
          </a:p>
        </p:txBody>
      </p:sp>
      <p:sp>
        <p:nvSpPr>
          <p:cNvPr id="287" name="TextBox 286">
            <a:extLst>
              <a:ext uri="{FF2B5EF4-FFF2-40B4-BE49-F238E27FC236}">
                <a16:creationId xmlns:a16="http://schemas.microsoft.com/office/drawing/2014/main" id="{49536E4C-83FC-4C47-8267-548736611F17}"/>
              </a:ext>
            </a:extLst>
          </p:cNvPr>
          <p:cNvSpPr txBox="1"/>
          <p:nvPr/>
        </p:nvSpPr>
        <p:spPr>
          <a:xfrm>
            <a:off x="6412090" y="2088528"/>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$47</a:t>
            </a:r>
          </a:p>
        </p:txBody>
      </p:sp>
      <p:sp>
        <p:nvSpPr>
          <p:cNvPr id="288" name="TextBox 287">
            <a:extLst>
              <a:ext uri="{FF2B5EF4-FFF2-40B4-BE49-F238E27FC236}">
                <a16:creationId xmlns:a16="http://schemas.microsoft.com/office/drawing/2014/main" id="{8E4806B4-16CB-5C4B-A13C-6A32222FA0A3}"/>
              </a:ext>
            </a:extLst>
          </p:cNvPr>
          <p:cNvSpPr txBox="1"/>
          <p:nvPr/>
        </p:nvSpPr>
        <p:spPr>
          <a:xfrm>
            <a:off x="5738306" y="2113357"/>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$17</a:t>
            </a:r>
          </a:p>
        </p:txBody>
      </p:sp>
      <p:sp>
        <p:nvSpPr>
          <p:cNvPr id="289" name="TextBox 288">
            <a:extLst>
              <a:ext uri="{FF2B5EF4-FFF2-40B4-BE49-F238E27FC236}">
                <a16:creationId xmlns:a16="http://schemas.microsoft.com/office/drawing/2014/main" id="{A893B46F-3BDA-B347-AD98-A8935093E49A}"/>
              </a:ext>
            </a:extLst>
          </p:cNvPr>
          <p:cNvSpPr txBox="1"/>
          <p:nvPr/>
        </p:nvSpPr>
        <p:spPr>
          <a:xfrm>
            <a:off x="4970968" y="2337862"/>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290" name="TextBox 289">
            <a:extLst>
              <a:ext uri="{FF2B5EF4-FFF2-40B4-BE49-F238E27FC236}">
                <a16:creationId xmlns:a16="http://schemas.microsoft.com/office/drawing/2014/main" id="{E8D3DADD-4054-304A-9A1A-6EF14D2104C3}"/>
              </a:ext>
            </a:extLst>
          </p:cNvPr>
          <p:cNvSpPr txBox="1"/>
          <p:nvPr/>
        </p:nvSpPr>
        <p:spPr>
          <a:xfrm>
            <a:off x="4243619" y="319414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291" name="TextBox 290">
            <a:extLst>
              <a:ext uri="{FF2B5EF4-FFF2-40B4-BE49-F238E27FC236}">
                <a16:creationId xmlns:a16="http://schemas.microsoft.com/office/drawing/2014/main" id="{DEEA4ACB-0D59-A341-B610-FC2913C4E138}"/>
              </a:ext>
            </a:extLst>
          </p:cNvPr>
          <p:cNvSpPr txBox="1"/>
          <p:nvPr/>
        </p:nvSpPr>
        <p:spPr>
          <a:xfrm>
            <a:off x="3581864" y="3291050"/>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a:t>
            </a:r>
          </a:p>
        </p:txBody>
      </p:sp>
      <p:sp>
        <p:nvSpPr>
          <p:cNvPr id="292" name="TextBox 291">
            <a:extLst>
              <a:ext uri="{FF2B5EF4-FFF2-40B4-BE49-F238E27FC236}">
                <a16:creationId xmlns:a16="http://schemas.microsoft.com/office/drawing/2014/main" id="{2038381B-6E85-1447-A1E3-ABCF17BEAD46}"/>
              </a:ext>
            </a:extLst>
          </p:cNvPr>
          <p:cNvSpPr txBox="1"/>
          <p:nvPr/>
        </p:nvSpPr>
        <p:spPr>
          <a:xfrm>
            <a:off x="10403488" y="2339867"/>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3" name="TextBox 292">
            <a:extLst>
              <a:ext uri="{FF2B5EF4-FFF2-40B4-BE49-F238E27FC236}">
                <a16:creationId xmlns:a16="http://schemas.microsoft.com/office/drawing/2014/main" id="{A58FD772-431B-5F4A-9928-B14839BF71B6}"/>
              </a:ext>
            </a:extLst>
          </p:cNvPr>
          <p:cNvSpPr txBox="1"/>
          <p:nvPr/>
        </p:nvSpPr>
        <p:spPr>
          <a:xfrm>
            <a:off x="8866162" y="2227572"/>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4" name="TextBox 293">
            <a:extLst>
              <a:ext uri="{FF2B5EF4-FFF2-40B4-BE49-F238E27FC236}">
                <a16:creationId xmlns:a16="http://schemas.microsoft.com/office/drawing/2014/main" id="{B2DFA0CD-59CC-B04B-8332-7A5D67A97152}"/>
              </a:ext>
            </a:extLst>
          </p:cNvPr>
          <p:cNvSpPr txBox="1"/>
          <p:nvPr/>
        </p:nvSpPr>
        <p:spPr>
          <a:xfrm>
            <a:off x="8067023" y="1628232"/>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5" name="TextBox 294">
            <a:extLst>
              <a:ext uri="{FF2B5EF4-FFF2-40B4-BE49-F238E27FC236}">
                <a16:creationId xmlns:a16="http://schemas.microsoft.com/office/drawing/2014/main" id="{76A8C160-73B4-B144-B247-A7DE6F10E157}"/>
              </a:ext>
            </a:extLst>
          </p:cNvPr>
          <p:cNvSpPr txBox="1"/>
          <p:nvPr/>
        </p:nvSpPr>
        <p:spPr>
          <a:xfrm>
            <a:off x="7325522" y="1891023"/>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6" name="TextBox 295">
            <a:extLst>
              <a:ext uri="{FF2B5EF4-FFF2-40B4-BE49-F238E27FC236}">
                <a16:creationId xmlns:a16="http://schemas.microsoft.com/office/drawing/2014/main" id="{DFEB5030-4117-094C-8DBE-BE33571BA572}"/>
              </a:ext>
            </a:extLst>
          </p:cNvPr>
          <p:cNvSpPr txBox="1"/>
          <p:nvPr/>
        </p:nvSpPr>
        <p:spPr>
          <a:xfrm>
            <a:off x="6452730" y="2492760"/>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7" name="TextBox 296">
            <a:extLst>
              <a:ext uri="{FF2B5EF4-FFF2-40B4-BE49-F238E27FC236}">
                <a16:creationId xmlns:a16="http://schemas.microsoft.com/office/drawing/2014/main" id="{F46D2F66-331F-0245-8016-1FFAFE48FA15}"/>
              </a:ext>
            </a:extLst>
          </p:cNvPr>
          <p:cNvSpPr txBox="1"/>
          <p:nvPr/>
        </p:nvSpPr>
        <p:spPr>
          <a:xfrm>
            <a:off x="5746320" y="2241367"/>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8" name="TextBox 297">
            <a:extLst>
              <a:ext uri="{FF2B5EF4-FFF2-40B4-BE49-F238E27FC236}">
                <a16:creationId xmlns:a16="http://schemas.microsoft.com/office/drawing/2014/main" id="{B2AE92E5-E467-0D4B-992D-482AACC962C9}"/>
              </a:ext>
            </a:extLst>
          </p:cNvPr>
          <p:cNvSpPr txBox="1"/>
          <p:nvPr/>
        </p:nvSpPr>
        <p:spPr>
          <a:xfrm>
            <a:off x="5026770" y="2679178"/>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299" name="TextBox 298">
            <a:extLst>
              <a:ext uri="{FF2B5EF4-FFF2-40B4-BE49-F238E27FC236}">
                <a16:creationId xmlns:a16="http://schemas.microsoft.com/office/drawing/2014/main" id="{FD0BC1F9-E7E8-2E44-AD68-1ED9F8B98A88}"/>
              </a:ext>
            </a:extLst>
          </p:cNvPr>
          <p:cNvSpPr txBox="1"/>
          <p:nvPr/>
        </p:nvSpPr>
        <p:spPr>
          <a:xfrm>
            <a:off x="4298379" y="3340502"/>
            <a:ext cx="317716" cy="246221"/>
          </a:xfrm>
          <a:prstGeom prst="rect">
            <a:avLst/>
          </a:prstGeom>
          <a:noFill/>
        </p:spPr>
        <p:txBody>
          <a:bodyPr wrap="none" rtlCol="0">
            <a:spAutoFit/>
          </a:bodyPr>
          <a:lstStyle/>
          <a:p>
            <a:r>
              <a:rPr lang="en-US" sz="1000" dirty="0">
                <a:latin typeface="Gill Sans MT" panose="020B0502020104020203" pitchFamily="34" charset="77"/>
              </a:rPr>
              <a:t>$2</a:t>
            </a:r>
          </a:p>
        </p:txBody>
      </p:sp>
      <p:sp>
        <p:nvSpPr>
          <p:cNvPr id="300" name="TextBox 299">
            <a:extLst>
              <a:ext uri="{FF2B5EF4-FFF2-40B4-BE49-F238E27FC236}">
                <a16:creationId xmlns:a16="http://schemas.microsoft.com/office/drawing/2014/main" id="{9000F722-7319-6648-8280-34357B24984E}"/>
              </a:ext>
            </a:extLst>
          </p:cNvPr>
          <p:cNvSpPr txBox="1"/>
          <p:nvPr/>
        </p:nvSpPr>
        <p:spPr>
          <a:xfrm>
            <a:off x="3598001" y="3494478"/>
            <a:ext cx="317716" cy="246221"/>
          </a:xfrm>
          <a:prstGeom prst="rect">
            <a:avLst/>
          </a:prstGeom>
          <a:noFill/>
        </p:spPr>
        <p:txBody>
          <a:bodyPr wrap="none" rtlCol="0">
            <a:spAutoFit/>
          </a:bodyPr>
          <a:lstStyle/>
          <a:p>
            <a:r>
              <a:rPr lang="en-US" sz="1000" dirty="0">
                <a:latin typeface="Gill Sans MT" panose="020B0502020104020203" pitchFamily="34" charset="77"/>
              </a:rPr>
              <a:t>$3</a:t>
            </a:r>
          </a:p>
        </p:txBody>
      </p:sp>
      <p:sp>
        <p:nvSpPr>
          <p:cNvPr id="301" name="TextBox 300">
            <a:extLst>
              <a:ext uri="{FF2B5EF4-FFF2-40B4-BE49-F238E27FC236}">
                <a16:creationId xmlns:a16="http://schemas.microsoft.com/office/drawing/2014/main" id="{DE8E2029-C12C-1344-AD09-8C71AD10602C}"/>
              </a:ext>
            </a:extLst>
          </p:cNvPr>
          <p:cNvSpPr txBox="1"/>
          <p:nvPr/>
        </p:nvSpPr>
        <p:spPr>
          <a:xfrm>
            <a:off x="3604721" y="3708117"/>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302" name="TextBox 301">
            <a:extLst>
              <a:ext uri="{FF2B5EF4-FFF2-40B4-BE49-F238E27FC236}">
                <a16:creationId xmlns:a16="http://schemas.microsoft.com/office/drawing/2014/main" id="{C5F69775-EB76-7F4C-96DC-39BEC98B8381}"/>
              </a:ext>
            </a:extLst>
          </p:cNvPr>
          <p:cNvSpPr txBox="1"/>
          <p:nvPr/>
        </p:nvSpPr>
        <p:spPr>
          <a:xfrm>
            <a:off x="4270901" y="3560863"/>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303" name="TextBox 302">
            <a:extLst>
              <a:ext uri="{FF2B5EF4-FFF2-40B4-BE49-F238E27FC236}">
                <a16:creationId xmlns:a16="http://schemas.microsoft.com/office/drawing/2014/main" id="{29077F3C-4C01-FE43-9BE9-F93F12D27274}"/>
              </a:ext>
            </a:extLst>
          </p:cNvPr>
          <p:cNvSpPr txBox="1"/>
          <p:nvPr/>
        </p:nvSpPr>
        <p:spPr>
          <a:xfrm>
            <a:off x="4994963" y="3145041"/>
            <a:ext cx="381836" cy="246221"/>
          </a:xfrm>
          <a:prstGeom prst="rect">
            <a:avLst/>
          </a:prstGeom>
          <a:noFill/>
        </p:spPr>
        <p:txBody>
          <a:bodyPr wrap="none" rtlCol="0">
            <a:spAutoFit/>
          </a:bodyPr>
          <a:lstStyle/>
          <a:p>
            <a:r>
              <a:rPr lang="en-US" sz="1000" dirty="0">
                <a:latin typeface="Gill Sans MT" panose="020B0502020104020203" pitchFamily="34" charset="77"/>
              </a:rPr>
              <a:t>$11</a:t>
            </a:r>
          </a:p>
        </p:txBody>
      </p:sp>
      <p:sp>
        <p:nvSpPr>
          <p:cNvPr id="304" name="TextBox 303">
            <a:extLst>
              <a:ext uri="{FF2B5EF4-FFF2-40B4-BE49-F238E27FC236}">
                <a16:creationId xmlns:a16="http://schemas.microsoft.com/office/drawing/2014/main" id="{5773EA72-F61D-AB42-8326-C783C48947F7}"/>
              </a:ext>
            </a:extLst>
          </p:cNvPr>
          <p:cNvSpPr txBox="1"/>
          <p:nvPr/>
        </p:nvSpPr>
        <p:spPr>
          <a:xfrm>
            <a:off x="5775567" y="2483479"/>
            <a:ext cx="317716" cy="246221"/>
          </a:xfrm>
          <a:prstGeom prst="rect">
            <a:avLst/>
          </a:prstGeom>
          <a:noFill/>
        </p:spPr>
        <p:txBody>
          <a:bodyPr wrap="none" rtlCol="0">
            <a:spAutoFit/>
          </a:bodyPr>
          <a:lstStyle/>
          <a:p>
            <a:r>
              <a:rPr lang="en-US" sz="1000" dirty="0">
                <a:latin typeface="Gill Sans MT" panose="020B0502020104020203" pitchFamily="34" charset="77"/>
              </a:rPr>
              <a:t>$9</a:t>
            </a:r>
          </a:p>
        </p:txBody>
      </p:sp>
      <p:sp>
        <p:nvSpPr>
          <p:cNvPr id="305" name="TextBox 304">
            <a:extLst>
              <a:ext uri="{FF2B5EF4-FFF2-40B4-BE49-F238E27FC236}">
                <a16:creationId xmlns:a16="http://schemas.microsoft.com/office/drawing/2014/main" id="{73149C0D-32F1-A34F-ADD6-5FA334B2686E}"/>
              </a:ext>
            </a:extLst>
          </p:cNvPr>
          <p:cNvSpPr txBox="1"/>
          <p:nvPr/>
        </p:nvSpPr>
        <p:spPr>
          <a:xfrm>
            <a:off x="6435186" y="2746902"/>
            <a:ext cx="317716" cy="246221"/>
          </a:xfrm>
          <a:prstGeom prst="rect">
            <a:avLst/>
          </a:prstGeom>
          <a:noFill/>
        </p:spPr>
        <p:txBody>
          <a:bodyPr wrap="none" rtlCol="0">
            <a:spAutoFit/>
          </a:bodyPr>
          <a:lstStyle/>
          <a:p>
            <a:r>
              <a:rPr lang="en-US" sz="1000" dirty="0">
                <a:latin typeface="Gill Sans MT" panose="020B0502020104020203" pitchFamily="34" charset="77"/>
              </a:rPr>
              <a:t>$9</a:t>
            </a:r>
          </a:p>
        </p:txBody>
      </p:sp>
      <p:sp>
        <p:nvSpPr>
          <p:cNvPr id="306" name="TextBox 305">
            <a:extLst>
              <a:ext uri="{FF2B5EF4-FFF2-40B4-BE49-F238E27FC236}">
                <a16:creationId xmlns:a16="http://schemas.microsoft.com/office/drawing/2014/main" id="{12400E87-FAF7-A648-9A98-CBE142C531CC}"/>
              </a:ext>
            </a:extLst>
          </p:cNvPr>
          <p:cNvSpPr txBox="1"/>
          <p:nvPr/>
        </p:nvSpPr>
        <p:spPr>
          <a:xfrm>
            <a:off x="7322647" y="2116740"/>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07" name="TextBox 306">
            <a:extLst>
              <a:ext uri="{FF2B5EF4-FFF2-40B4-BE49-F238E27FC236}">
                <a16:creationId xmlns:a16="http://schemas.microsoft.com/office/drawing/2014/main" id="{E42666DD-329C-3642-A103-148984C7C737}"/>
              </a:ext>
            </a:extLst>
          </p:cNvPr>
          <p:cNvSpPr txBox="1"/>
          <p:nvPr/>
        </p:nvSpPr>
        <p:spPr>
          <a:xfrm>
            <a:off x="8064627" y="1884578"/>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08" name="TextBox 307">
            <a:extLst>
              <a:ext uri="{FF2B5EF4-FFF2-40B4-BE49-F238E27FC236}">
                <a16:creationId xmlns:a16="http://schemas.microsoft.com/office/drawing/2014/main" id="{23CADD9B-5D8B-C04F-8452-C00573BF0A34}"/>
              </a:ext>
            </a:extLst>
          </p:cNvPr>
          <p:cNvSpPr txBox="1"/>
          <p:nvPr/>
        </p:nvSpPr>
        <p:spPr>
          <a:xfrm>
            <a:off x="9614960" y="2030278"/>
            <a:ext cx="317716" cy="246221"/>
          </a:xfrm>
          <a:prstGeom prst="rect">
            <a:avLst/>
          </a:prstGeom>
          <a:noFill/>
        </p:spPr>
        <p:txBody>
          <a:bodyPr wrap="none" rtlCol="0">
            <a:spAutoFit/>
          </a:bodyPr>
          <a:lstStyle/>
          <a:p>
            <a:r>
              <a:rPr lang="en-US" sz="1000" dirty="0">
                <a:latin typeface="Gill Sans MT" panose="020B0502020104020203" pitchFamily="34" charset="77"/>
              </a:rPr>
              <a:t>$7</a:t>
            </a:r>
          </a:p>
        </p:txBody>
      </p:sp>
      <p:sp>
        <p:nvSpPr>
          <p:cNvPr id="309" name="TextBox 308">
            <a:extLst>
              <a:ext uri="{FF2B5EF4-FFF2-40B4-BE49-F238E27FC236}">
                <a16:creationId xmlns:a16="http://schemas.microsoft.com/office/drawing/2014/main" id="{6395DB46-875E-264E-8762-B07856444210}"/>
              </a:ext>
            </a:extLst>
          </p:cNvPr>
          <p:cNvSpPr txBox="1"/>
          <p:nvPr/>
        </p:nvSpPr>
        <p:spPr>
          <a:xfrm>
            <a:off x="9608295" y="2275612"/>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310" name="TextBox 309">
            <a:extLst>
              <a:ext uri="{FF2B5EF4-FFF2-40B4-BE49-F238E27FC236}">
                <a16:creationId xmlns:a16="http://schemas.microsoft.com/office/drawing/2014/main" id="{345B73D2-98B7-B94A-81C1-97B6385256AD}"/>
              </a:ext>
            </a:extLst>
          </p:cNvPr>
          <p:cNvSpPr txBox="1"/>
          <p:nvPr/>
        </p:nvSpPr>
        <p:spPr>
          <a:xfrm>
            <a:off x="8803872" y="2878850"/>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11" name="TextBox 310">
            <a:extLst>
              <a:ext uri="{FF2B5EF4-FFF2-40B4-BE49-F238E27FC236}">
                <a16:creationId xmlns:a16="http://schemas.microsoft.com/office/drawing/2014/main" id="{B8A753E1-5B2D-434D-B340-0A941D61DCD9}"/>
              </a:ext>
            </a:extLst>
          </p:cNvPr>
          <p:cNvSpPr txBox="1"/>
          <p:nvPr/>
        </p:nvSpPr>
        <p:spPr>
          <a:xfrm>
            <a:off x="8068913" y="2201155"/>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12" name="TextBox 311">
            <a:extLst>
              <a:ext uri="{FF2B5EF4-FFF2-40B4-BE49-F238E27FC236}">
                <a16:creationId xmlns:a16="http://schemas.microsoft.com/office/drawing/2014/main" id="{1135FB30-D89D-264D-BD82-E3AA50DD83E9}"/>
              </a:ext>
            </a:extLst>
          </p:cNvPr>
          <p:cNvSpPr txBox="1"/>
          <p:nvPr/>
        </p:nvSpPr>
        <p:spPr>
          <a:xfrm>
            <a:off x="7343383" y="2427866"/>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13" name="TextBox 312">
            <a:extLst>
              <a:ext uri="{FF2B5EF4-FFF2-40B4-BE49-F238E27FC236}">
                <a16:creationId xmlns:a16="http://schemas.microsoft.com/office/drawing/2014/main" id="{E32D4941-09CF-7B49-A96B-F1677B8D82B1}"/>
              </a:ext>
            </a:extLst>
          </p:cNvPr>
          <p:cNvSpPr txBox="1"/>
          <p:nvPr/>
        </p:nvSpPr>
        <p:spPr>
          <a:xfrm>
            <a:off x="6429290" y="307524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$5</a:t>
            </a:r>
          </a:p>
        </p:txBody>
      </p:sp>
      <p:sp>
        <p:nvSpPr>
          <p:cNvPr id="314" name="TextBox 313">
            <a:extLst>
              <a:ext uri="{FF2B5EF4-FFF2-40B4-BE49-F238E27FC236}">
                <a16:creationId xmlns:a16="http://schemas.microsoft.com/office/drawing/2014/main" id="{183E1E02-891D-2044-9287-01387FCF5375}"/>
              </a:ext>
            </a:extLst>
          </p:cNvPr>
          <p:cNvSpPr txBox="1"/>
          <p:nvPr/>
        </p:nvSpPr>
        <p:spPr>
          <a:xfrm>
            <a:off x="5759892" y="277787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15" name="TextBox 314">
            <a:extLst>
              <a:ext uri="{FF2B5EF4-FFF2-40B4-BE49-F238E27FC236}">
                <a16:creationId xmlns:a16="http://schemas.microsoft.com/office/drawing/2014/main" id="{6E41E17C-897E-EC43-816B-B2E10B855910}"/>
              </a:ext>
            </a:extLst>
          </p:cNvPr>
          <p:cNvSpPr txBox="1"/>
          <p:nvPr/>
        </p:nvSpPr>
        <p:spPr>
          <a:xfrm>
            <a:off x="5025073" y="3453047"/>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$3</a:t>
            </a:r>
          </a:p>
        </p:txBody>
      </p:sp>
      <p:sp>
        <p:nvSpPr>
          <p:cNvPr id="316" name="TextBox 315">
            <a:extLst>
              <a:ext uri="{FF2B5EF4-FFF2-40B4-BE49-F238E27FC236}">
                <a16:creationId xmlns:a16="http://schemas.microsoft.com/office/drawing/2014/main" id="{3FD8A4AC-FC21-0446-B278-5A1F07908595}"/>
              </a:ext>
            </a:extLst>
          </p:cNvPr>
          <p:cNvSpPr txBox="1"/>
          <p:nvPr/>
        </p:nvSpPr>
        <p:spPr>
          <a:xfrm>
            <a:off x="4285817" y="3804499"/>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$5</a:t>
            </a:r>
          </a:p>
        </p:txBody>
      </p:sp>
      <p:sp>
        <p:nvSpPr>
          <p:cNvPr id="317" name="TextBox 316">
            <a:extLst>
              <a:ext uri="{FF2B5EF4-FFF2-40B4-BE49-F238E27FC236}">
                <a16:creationId xmlns:a16="http://schemas.microsoft.com/office/drawing/2014/main" id="{57BA5D5A-C10E-BB43-8CC0-E770976EF723}"/>
              </a:ext>
            </a:extLst>
          </p:cNvPr>
          <p:cNvSpPr txBox="1"/>
          <p:nvPr/>
        </p:nvSpPr>
        <p:spPr>
          <a:xfrm>
            <a:off x="3595778" y="3892898"/>
            <a:ext cx="381836" cy="246221"/>
          </a:xfrm>
          <a:prstGeom prst="rect">
            <a:avLst/>
          </a:prstGeom>
          <a:noFill/>
        </p:spPr>
        <p:txBody>
          <a:bodyPr wrap="square" rtlCol="0">
            <a:spAutoFit/>
          </a:bodyPr>
          <a:lstStyle/>
          <a:p>
            <a:r>
              <a:rPr lang="en-US" sz="1000" dirty="0">
                <a:solidFill>
                  <a:schemeClr val="bg1"/>
                </a:solidFill>
                <a:latin typeface="Gill Sans MT" panose="020B0502020104020203" pitchFamily="34" charset="77"/>
              </a:rPr>
              <a:t>$7</a:t>
            </a:r>
          </a:p>
        </p:txBody>
      </p:sp>
      <p:sp>
        <p:nvSpPr>
          <p:cNvPr id="319" name="TextBox 318">
            <a:extLst>
              <a:ext uri="{FF2B5EF4-FFF2-40B4-BE49-F238E27FC236}">
                <a16:creationId xmlns:a16="http://schemas.microsoft.com/office/drawing/2014/main" id="{0EA6222A-BC4C-7D48-A7A2-095D36EF55E3}"/>
              </a:ext>
            </a:extLst>
          </p:cNvPr>
          <p:cNvSpPr txBox="1"/>
          <p:nvPr/>
        </p:nvSpPr>
        <p:spPr>
          <a:xfrm>
            <a:off x="8846454" y="2677273"/>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0" name="TextBox 319">
            <a:extLst>
              <a:ext uri="{FF2B5EF4-FFF2-40B4-BE49-F238E27FC236}">
                <a16:creationId xmlns:a16="http://schemas.microsoft.com/office/drawing/2014/main" id="{C82B5F57-D7C3-DA40-8C63-C1D0B17DE86A}"/>
              </a:ext>
            </a:extLst>
          </p:cNvPr>
          <p:cNvSpPr txBox="1"/>
          <p:nvPr/>
        </p:nvSpPr>
        <p:spPr>
          <a:xfrm>
            <a:off x="9599390" y="2854849"/>
            <a:ext cx="381836" cy="246221"/>
          </a:xfrm>
          <a:prstGeom prst="rect">
            <a:avLst/>
          </a:prstGeom>
          <a:noFill/>
        </p:spPr>
        <p:txBody>
          <a:bodyPr wrap="none" rtlCol="0">
            <a:spAutoFit/>
          </a:bodyPr>
          <a:lstStyle/>
          <a:p>
            <a:r>
              <a:rPr lang="en-US" sz="1000" dirty="0">
                <a:latin typeface="Gill Sans MT" panose="020B0502020104020203" pitchFamily="34" charset="77"/>
              </a:rPr>
              <a:t>$18</a:t>
            </a:r>
          </a:p>
        </p:txBody>
      </p:sp>
      <p:sp>
        <p:nvSpPr>
          <p:cNvPr id="321" name="TextBox 320">
            <a:extLst>
              <a:ext uri="{FF2B5EF4-FFF2-40B4-BE49-F238E27FC236}">
                <a16:creationId xmlns:a16="http://schemas.microsoft.com/office/drawing/2014/main" id="{AA978D5B-C3C6-0541-9592-B253B638918B}"/>
              </a:ext>
            </a:extLst>
          </p:cNvPr>
          <p:cNvSpPr txBox="1"/>
          <p:nvPr/>
        </p:nvSpPr>
        <p:spPr>
          <a:xfrm>
            <a:off x="8876157" y="3245416"/>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2" name="TextBox 321">
            <a:extLst>
              <a:ext uri="{FF2B5EF4-FFF2-40B4-BE49-F238E27FC236}">
                <a16:creationId xmlns:a16="http://schemas.microsoft.com/office/drawing/2014/main" id="{B0414414-CD6D-0C4B-B882-41A00B743508}"/>
              </a:ext>
            </a:extLst>
          </p:cNvPr>
          <p:cNvSpPr txBox="1"/>
          <p:nvPr/>
        </p:nvSpPr>
        <p:spPr>
          <a:xfrm>
            <a:off x="8046785" y="2631877"/>
            <a:ext cx="381836" cy="246221"/>
          </a:xfrm>
          <a:prstGeom prst="rect">
            <a:avLst/>
          </a:prstGeom>
          <a:noFill/>
        </p:spPr>
        <p:txBody>
          <a:bodyPr wrap="none" rtlCol="0">
            <a:spAutoFit/>
          </a:bodyPr>
          <a:lstStyle/>
          <a:p>
            <a:r>
              <a:rPr lang="en-US" sz="1000" dirty="0">
                <a:latin typeface="Gill Sans MT" panose="020B0502020104020203" pitchFamily="34" charset="77"/>
              </a:rPr>
              <a:t>$12</a:t>
            </a:r>
          </a:p>
        </p:txBody>
      </p:sp>
      <p:sp>
        <p:nvSpPr>
          <p:cNvPr id="323" name="TextBox 322">
            <a:extLst>
              <a:ext uri="{FF2B5EF4-FFF2-40B4-BE49-F238E27FC236}">
                <a16:creationId xmlns:a16="http://schemas.microsoft.com/office/drawing/2014/main" id="{76A78888-B713-8B44-B95D-CB71699D49B8}"/>
              </a:ext>
            </a:extLst>
          </p:cNvPr>
          <p:cNvSpPr txBox="1"/>
          <p:nvPr/>
        </p:nvSpPr>
        <p:spPr>
          <a:xfrm>
            <a:off x="7335996" y="2629640"/>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4" name="TextBox 323">
            <a:extLst>
              <a:ext uri="{FF2B5EF4-FFF2-40B4-BE49-F238E27FC236}">
                <a16:creationId xmlns:a16="http://schemas.microsoft.com/office/drawing/2014/main" id="{9E0CBF23-1719-1446-8FB1-E96BBAE98B5B}"/>
              </a:ext>
            </a:extLst>
          </p:cNvPr>
          <p:cNvSpPr txBox="1"/>
          <p:nvPr/>
        </p:nvSpPr>
        <p:spPr>
          <a:xfrm>
            <a:off x="5771729" y="3206920"/>
            <a:ext cx="381836" cy="246221"/>
          </a:xfrm>
          <a:prstGeom prst="rect">
            <a:avLst/>
          </a:prstGeom>
          <a:noFill/>
        </p:spPr>
        <p:txBody>
          <a:bodyPr wrap="none" rtlCol="0">
            <a:spAutoFit/>
          </a:bodyPr>
          <a:lstStyle/>
          <a:p>
            <a:r>
              <a:rPr lang="en-US" sz="1000" dirty="0">
                <a:latin typeface="Gill Sans MT" panose="020B0502020104020203" pitchFamily="34" charset="77"/>
              </a:rPr>
              <a:t>$18</a:t>
            </a:r>
          </a:p>
        </p:txBody>
      </p:sp>
      <p:sp>
        <p:nvSpPr>
          <p:cNvPr id="325" name="TextBox 324">
            <a:extLst>
              <a:ext uri="{FF2B5EF4-FFF2-40B4-BE49-F238E27FC236}">
                <a16:creationId xmlns:a16="http://schemas.microsoft.com/office/drawing/2014/main" id="{50774DE9-2FCE-9D47-8202-3D0CCF33CDDD}"/>
              </a:ext>
            </a:extLst>
          </p:cNvPr>
          <p:cNvSpPr txBox="1"/>
          <p:nvPr/>
        </p:nvSpPr>
        <p:spPr>
          <a:xfrm>
            <a:off x="5017635" y="3707091"/>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6" name="TextBox 325">
            <a:extLst>
              <a:ext uri="{FF2B5EF4-FFF2-40B4-BE49-F238E27FC236}">
                <a16:creationId xmlns:a16="http://schemas.microsoft.com/office/drawing/2014/main" id="{BE1DD1EA-81DB-B848-9AD6-79EE6C1C24FF}"/>
              </a:ext>
            </a:extLst>
          </p:cNvPr>
          <p:cNvSpPr txBox="1"/>
          <p:nvPr/>
        </p:nvSpPr>
        <p:spPr>
          <a:xfrm>
            <a:off x="4279431" y="4095792"/>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7" name="TextBox 326">
            <a:extLst>
              <a:ext uri="{FF2B5EF4-FFF2-40B4-BE49-F238E27FC236}">
                <a16:creationId xmlns:a16="http://schemas.microsoft.com/office/drawing/2014/main" id="{1685EA81-F8B5-E940-91C5-7974C9D5110C}"/>
              </a:ext>
            </a:extLst>
          </p:cNvPr>
          <p:cNvSpPr txBox="1"/>
          <p:nvPr/>
        </p:nvSpPr>
        <p:spPr>
          <a:xfrm>
            <a:off x="3591418" y="4094909"/>
            <a:ext cx="317716" cy="246221"/>
          </a:xfrm>
          <a:prstGeom prst="rect">
            <a:avLst/>
          </a:prstGeom>
          <a:noFill/>
        </p:spPr>
        <p:txBody>
          <a:bodyPr wrap="none" rtlCol="0">
            <a:spAutoFit/>
          </a:bodyPr>
          <a:lstStyle/>
          <a:p>
            <a:r>
              <a:rPr lang="en-US" sz="1000" dirty="0">
                <a:latin typeface="Gill Sans MT" panose="020B0502020104020203" pitchFamily="34" charset="77"/>
              </a:rPr>
              <a:t>$8</a:t>
            </a:r>
          </a:p>
        </p:txBody>
      </p:sp>
      <p:sp>
        <p:nvSpPr>
          <p:cNvPr id="328" name="TextBox 327">
            <a:extLst>
              <a:ext uri="{FF2B5EF4-FFF2-40B4-BE49-F238E27FC236}">
                <a16:creationId xmlns:a16="http://schemas.microsoft.com/office/drawing/2014/main" id="{75FC320B-3438-4E47-8D36-0A7A09A6284E}"/>
              </a:ext>
            </a:extLst>
          </p:cNvPr>
          <p:cNvSpPr txBox="1"/>
          <p:nvPr/>
        </p:nvSpPr>
        <p:spPr>
          <a:xfrm>
            <a:off x="6397577" y="3517204"/>
            <a:ext cx="381836" cy="246221"/>
          </a:xfrm>
          <a:prstGeom prst="rect">
            <a:avLst/>
          </a:prstGeom>
          <a:noFill/>
        </p:spPr>
        <p:txBody>
          <a:bodyPr wrap="none" rtlCol="0">
            <a:spAutoFit/>
          </a:bodyPr>
          <a:lstStyle/>
          <a:p>
            <a:r>
              <a:rPr lang="en-US" sz="1000" dirty="0">
                <a:latin typeface="Gill Sans MT" panose="020B0502020104020203" pitchFamily="34" charset="77"/>
              </a:rPr>
              <a:t>$31</a:t>
            </a:r>
          </a:p>
        </p:txBody>
      </p:sp>
      <p:sp>
        <p:nvSpPr>
          <p:cNvPr id="329" name="TextBox 328">
            <a:extLst>
              <a:ext uri="{FF2B5EF4-FFF2-40B4-BE49-F238E27FC236}">
                <a16:creationId xmlns:a16="http://schemas.microsoft.com/office/drawing/2014/main" id="{B30C7802-39A6-814B-9781-3E916587FFCF}"/>
              </a:ext>
            </a:extLst>
          </p:cNvPr>
          <p:cNvSpPr txBox="1"/>
          <p:nvPr/>
        </p:nvSpPr>
        <p:spPr>
          <a:xfrm>
            <a:off x="9600310" y="3380165"/>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330" name="TextBox 329">
            <a:extLst>
              <a:ext uri="{FF2B5EF4-FFF2-40B4-BE49-F238E27FC236}">
                <a16:creationId xmlns:a16="http://schemas.microsoft.com/office/drawing/2014/main" id="{1FCA1414-A3E3-3148-A7FA-CE76789D74E4}"/>
              </a:ext>
            </a:extLst>
          </p:cNvPr>
          <p:cNvSpPr txBox="1"/>
          <p:nvPr/>
        </p:nvSpPr>
        <p:spPr>
          <a:xfrm>
            <a:off x="8818682" y="3641031"/>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$6</a:t>
            </a:r>
          </a:p>
        </p:txBody>
      </p:sp>
      <p:sp>
        <p:nvSpPr>
          <p:cNvPr id="331" name="TextBox 330">
            <a:extLst>
              <a:ext uri="{FF2B5EF4-FFF2-40B4-BE49-F238E27FC236}">
                <a16:creationId xmlns:a16="http://schemas.microsoft.com/office/drawing/2014/main" id="{CBB1EB1A-873E-7D4E-95D6-3482D05DC499}"/>
              </a:ext>
            </a:extLst>
          </p:cNvPr>
          <p:cNvSpPr txBox="1"/>
          <p:nvPr/>
        </p:nvSpPr>
        <p:spPr>
          <a:xfrm>
            <a:off x="8054498" y="3053866"/>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32" name="TextBox 331">
            <a:extLst>
              <a:ext uri="{FF2B5EF4-FFF2-40B4-BE49-F238E27FC236}">
                <a16:creationId xmlns:a16="http://schemas.microsoft.com/office/drawing/2014/main" id="{E6D7A7BC-AE62-DD4A-B890-33645FEBE2F1}"/>
              </a:ext>
            </a:extLst>
          </p:cNvPr>
          <p:cNvSpPr txBox="1"/>
          <p:nvPr/>
        </p:nvSpPr>
        <p:spPr>
          <a:xfrm>
            <a:off x="7303369" y="2969108"/>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$20</a:t>
            </a:r>
          </a:p>
        </p:txBody>
      </p:sp>
      <p:sp>
        <p:nvSpPr>
          <p:cNvPr id="333" name="TextBox 332">
            <a:extLst>
              <a:ext uri="{FF2B5EF4-FFF2-40B4-BE49-F238E27FC236}">
                <a16:creationId xmlns:a16="http://schemas.microsoft.com/office/drawing/2014/main" id="{3137F073-BAB4-F543-A560-71C09EE02559}"/>
              </a:ext>
            </a:extLst>
          </p:cNvPr>
          <p:cNvSpPr txBox="1"/>
          <p:nvPr/>
        </p:nvSpPr>
        <p:spPr>
          <a:xfrm>
            <a:off x="6425639" y="3981114"/>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$7</a:t>
            </a:r>
          </a:p>
        </p:txBody>
      </p:sp>
      <p:sp>
        <p:nvSpPr>
          <p:cNvPr id="334" name="TextBox 333">
            <a:extLst>
              <a:ext uri="{FF2B5EF4-FFF2-40B4-BE49-F238E27FC236}">
                <a16:creationId xmlns:a16="http://schemas.microsoft.com/office/drawing/2014/main" id="{13805554-1E0D-F949-ADB2-F385840E62E9}"/>
              </a:ext>
            </a:extLst>
          </p:cNvPr>
          <p:cNvSpPr txBox="1"/>
          <p:nvPr/>
        </p:nvSpPr>
        <p:spPr>
          <a:xfrm>
            <a:off x="5750087" y="364159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a:t>
            </a:r>
          </a:p>
        </p:txBody>
      </p:sp>
      <p:sp>
        <p:nvSpPr>
          <p:cNvPr id="335" name="TextBox 334">
            <a:extLst>
              <a:ext uri="{FF2B5EF4-FFF2-40B4-BE49-F238E27FC236}">
                <a16:creationId xmlns:a16="http://schemas.microsoft.com/office/drawing/2014/main" id="{8B3FE328-65E1-6D47-85CB-6D057584328A}"/>
              </a:ext>
            </a:extLst>
          </p:cNvPr>
          <p:cNvSpPr txBox="1"/>
          <p:nvPr/>
        </p:nvSpPr>
        <p:spPr>
          <a:xfrm>
            <a:off x="4999040" y="3931651"/>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a:t>
            </a:r>
          </a:p>
        </p:txBody>
      </p:sp>
      <p:sp>
        <p:nvSpPr>
          <p:cNvPr id="336" name="TextBox 335">
            <a:extLst>
              <a:ext uri="{FF2B5EF4-FFF2-40B4-BE49-F238E27FC236}">
                <a16:creationId xmlns:a16="http://schemas.microsoft.com/office/drawing/2014/main" id="{34A7E062-FA0D-8D4B-BD1D-CB97657EC002}"/>
              </a:ext>
            </a:extLst>
          </p:cNvPr>
          <p:cNvSpPr txBox="1"/>
          <p:nvPr/>
        </p:nvSpPr>
        <p:spPr>
          <a:xfrm>
            <a:off x="4261219" y="4331596"/>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a:t>
            </a:r>
          </a:p>
        </p:txBody>
      </p:sp>
      <p:sp>
        <p:nvSpPr>
          <p:cNvPr id="337" name="TextBox 336">
            <a:extLst>
              <a:ext uri="{FF2B5EF4-FFF2-40B4-BE49-F238E27FC236}">
                <a16:creationId xmlns:a16="http://schemas.microsoft.com/office/drawing/2014/main" id="{597E433E-0B5A-344D-94C8-A77A8B0070F0}"/>
              </a:ext>
            </a:extLst>
          </p:cNvPr>
          <p:cNvSpPr txBox="1"/>
          <p:nvPr/>
        </p:nvSpPr>
        <p:spPr>
          <a:xfrm>
            <a:off x="3582966" y="433289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$4</a:t>
            </a:r>
          </a:p>
        </p:txBody>
      </p:sp>
      <p:sp>
        <p:nvSpPr>
          <p:cNvPr id="338" name="TextBox 337">
            <a:extLst>
              <a:ext uri="{FF2B5EF4-FFF2-40B4-BE49-F238E27FC236}">
                <a16:creationId xmlns:a16="http://schemas.microsoft.com/office/drawing/2014/main" id="{027F33F0-727B-DA40-A7DF-2213F3D9E4C0}"/>
              </a:ext>
            </a:extLst>
          </p:cNvPr>
          <p:cNvSpPr txBox="1"/>
          <p:nvPr/>
        </p:nvSpPr>
        <p:spPr>
          <a:xfrm>
            <a:off x="9615827" y="3966655"/>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$18</a:t>
            </a:r>
          </a:p>
        </p:txBody>
      </p:sp>
      <p:sp>
        <p:nvSpPr>
          <p:cNvPr id="339" name="TextBox 338">
            <a:extLst>
              <a:ext uri="{FF2B5EF4-FFF2-40B4-BE49-F238E27FC236}">
                <a16:creationId xmlns:a16="http://schemas.microsoft.com/office/drawing/2014/main" id="{C0B47A71-DD5D-4248-BE9C-9FFAA6937315}"/>
              </a:ext>
            </a:extLst>
          </p:cNvPr>
          <p:cNvSpPr txBox="1"/>
          <p:nvPr/>
        </p:nvSpPr>
        <p:spPr>
          <a:xfrm>
            <a:off x="8797212" y="4143166"/>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$18</a:t>
            </a:r>
          </a:p>
        </p:txBody>
      </p:sp>
      <p:sp>
        <p:nvSpPr>
          <p:cNvPr id="340" name="TextBox 339">
            <a:extLst>
              <a:ext uri="{FF2B5EF4-FFF2-40B4-BE49-F238E27FC236}">
                <a16:creationId xmlns:a16="http://schemas.microsoft.com/office/drawing/2014/main" id="{08720214-E00F-FE4E-A077-CA93168E6C59}"/>
              </a:ext>
            </a:extLst>
          </p:cNvPr>
          <p:cNvSpPr txBox="1"/>
          <p:nvPr/>
        </p:nvSpPr>
        <p:spPr>
          <a:xfrm>
            <a:off x="8088242" y="3653925"/>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$24</a:t>
            </a:r>
          </a:p>
        </p:txBody>
      </p:sp>
      <p:sp>
        <p:nvSpPr>
          <p:cNvPr id="341" name="TextBox 340">
            <a:extLst>
              <a:ext uri="{FF2B5EF4-FFF2-40B4-BE49-F238E27FC236}">
                <a16:creationId xmlns:a16="http://schemas.microsoft.com/office/drawing/2014/main" id="{571B34E0-5FB2-6642-9AE0-06E05A4B1569}"/>
              </a:ext>
            </a:extLst>
          </p:cNvPr>
          <p:cNvSpPr txBox="1"/>
          <p:nvPr/>
        </p:nvSpPr>
        <p:spPr>
          <a:xfrm>
            <a:off x="7278406" y="3664907"/>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$22</a:t>
            </a:r>
          </a:p>
        </p:txBody>
      </p:sp>
      <p:sp>
        <p:nvSpPr>
          <p:cNvPr id="342" name="TextBox 341">
            <a:extLst>
              <a:ext uri="{FF2B5EF4-FFF2-40B4-BE49-F238E27FC236}">
                <a16:creationId xmlns:a16="http://schemas.microsoft.com/office/drawing/2014/main" id="{FEB4DC21-BF32-F844-8CB5-F2A610637344}"/>
              </a:ext>
            </a:extLst>
          </p:cNvPr>
          <p:cNvSpPr txBox="1"/>
          <p:nvPr/>
        </p:nvSpPr>
        <p:spPr>
          <a:xfrm>
            <a:off x="6404790" y="4254503"/>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$18</a:t>
            </a:r>
          </a:p>
        </p:txBody>
      </p:sp>
      <p:sp>
        <p:nvSpPr>
          <p:cNvPr id="343" name="TextBox 342">
            <a:extLst>
              <a:ext uri="{FF2B5EF4-FFF2-40B4-BE49-F238E27FC236}">
                <a16:creationId xmlns:a16="http://schemas.microsoft.com/office/drawing/2014/main" id="{579DCFF8-8BBF-1F43-8B16-8F1205D1CE55}"/>
              </a:ext>
            </a:extLst>
          </p:cNvPr>
          <p:cNvSpPr txBox="1"/>
          <p:nvPr/>
        </p:nvSpPr>
        <p:spPr>
          <a:xfrm>
            <a:off x="5725885" y="4029366"/>
            <a:ext cx="38183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$24</a:t>
            </a:r>
          </a:p>
        </p:txBody>
      </p:sp>
      <p:sp>
        <p:nvSpPr>
          <p:cNvPr id="344" name="TextBox 343">
            <a:extLst>
              <a:ext uri="{FF2B5EF4-FFF2-40B4-BE49-F238E27FC236}">
                <a16:creationId xmlns:a16="http://schemas.microsoft.com/office/drawing/2014/main" id="{9E84CF3D-32F5-7A43-9D03-20D48B65D064}"/>
              </a:ext>
            </a:extLst>
          </p:cNvPr>
          <p:cNvSpPr txBox="1"/>
          <p:nvPr/>
        </p:nvSpPr>
        <p:spPr>
          <a:xfrm>
            <a:off x="5037251" y="420668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$8</a:t>
            </a:r>
          </a:p>
        </p:txBody>
      </p:sp>
      <p:sp>
        <p:nvSpPr>
          <p:cNvPr id="345" name="TextBox 344">
            <a:extLst>
              <a:ext uri="{FF2B5EF4-FFF2-40B4-BE49-F238E27FC236}">
                <a16:creationId xmlns:a16="http://schemas.microsoft.com/office/drawing/2014/main" id="{D35C1088-EF00-F243-BC49-9D91AE33372C}"/>
              </a:ext>
            </a:extLst>
          </p:cNvPr>
          <p:cNvSpPr txBox="1"/>
          <p:nvPr/>
        </p:nvSpPr>
        <p:spPr>
          <a:xfrm>
            <a:off x="4299499" y="4630886"/>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$8</a:t>
            </a:r>
          </a:p>
        </p:txBody>
      </p:sp>
      <p:sp>
        <p:nvSpPr>
          <p:cNvPr id="346" name="TextBox 345">
            <a:extLst>
              <a:ext uri="{FF2B5EF4-FFF2-40B4-BE49-F238E27FC236}">
                <a16:creationId xmlns:a16="http://schemas.microsoft.com/office/drawing/2014/main" id="{E3C0C849-6345-354E-BADB-7493638104BD}"/>
              </a:ext>
            </a:extLst>
          </p:cNvPr>
          <p:cNvSpPr txBox="1"/>
          <p:nvPr/>
        </p:nvSpPr>
        <p:spPr>
          <a:xfrm>
            <a:off x="3608707" y="4568558"/>
            <a:ext cx="317716" cy="246221"/>
          </a:xfrm>
          <a:prstGeom prst="rect">
            <a:avLst/>
          </a:prstGeom>
          <a:noFill/>
        </p:spPr>
        <p:txBody>
          <a:bodyPr wrap="none" rtlCol="0">
            <a:spAutoFit/>
          </a:bodyPr>
          <a:lstStyle/>
          <a:p>
            <a:r>
              <a:rPr lang="en-US" sz="1000" dirty="0">
                <a:solidFill>
                  <a:schemeClr val="bg1"/>
                </a:solidFill>
                <a:latin typeface="Gill Sans MT" panose="020B0502020104020203" pitchFamily="34" charset="77"/>
              </a:rPr>
              <a:t>$8</a:t>
            </a:r>
          </a:p>
        </p:txBody>
      </p:sp>
      <p:sp>
        <p:nvSpPr>
          <p:cNvPr id="347" name="TextBox 346">
            <a:extLst>
              <a:ext uri="{FF2B5EF4-FFF2-40B4-BE49-F238E27FC236}">
                <a16:creationId xmlns:a16="http://schemas.microsoft.com/office/drawing/2014/main" id="{C38BD5EC-6239-BB46-BF8E-4503AF0D747C}"/>
              </a:ext>
            </a:extLst>
          </p:cNvPr>
          <p:cNvSpPr txBox="1"/>
          <p:nvPr/>
        </p:nvSpPr>
        <p:spPr>
          <a:xfrm>
            <a:off x="9426557" y="631231"/>
            <a:ext cx="574196" cy="400110"/>
          </a:xfrm>
          <a:prstGeom prst="rect">
            <a:avLst/>
          </a:prstGeom>
          <a:noFill/>
        </p:spPr>
        <p:txBody>
          <a:bodyPr wrap="none" rtlCol="0">
            <a:spAutoFit/>
          </a:bodyPr>
          <a:lstStyle/>
          <a:p>
            <a:pPr algn="ctr"/>
            <a:r>
              <a:rPr lang="en-US" sz="1000" b="1" dirty="0">
                <a:solidFill>
                  <a:schemeClr val="bg1"/>
                </a:solidFill>
                <a:latin typeface="Gill Sans MT" panose="020B0502020104020203" pitchFamily="34" charset="77"/>
              </a:rPr>
              <a:t>CAGR</a:t>
            </a:r>
          </a:p>
          <a:p>
            <a:pPr algn="ctr"/>
            <a:r>
              <a:rPr lang="en-US" sz="1000" b="1" dirty="0">
                <a:solidFill>
                  <a:schemeClr val="bg1"/>
                </a:solidFill>
                <a:latin typeface="Gill Sans MT" panose="020B0502020104020203" pitchFamily="34" charset="77"/>
              </a:rPr>
              <a:t>12%</a:t>
            </a:r>
          </a:p>
        </p:txBody>
      </p:sp>
    </p:spTree>
    <p:extLst>
      <p:ext uri="{BB962C8B-B14F-4D97-AF65-F5344CB8AC3E}">
        <p14:creationId xmlns:p14="http://schemas.microsoft.com/office/powerpoint/2010/main" val="1226431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30F96B3-0E7A-214C-BAB0-C594A063F965}"/>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AF437E8-6F5B-884B-A2C9-7A194F4BAAFD}"/>
              </a:ext>
            </a:extLst>
          </p:cNvPr>
          <p:cNvSpPr>
            <a:spLocks noGrp="1"/>
          </p:cNvSpPr>
          <p:nvPr>
            <p:ph type="sldNum" sz="quarter" idx="12"/>
          </p:nvPr>
        </p:nvSpPr>
        <p:spPr/>
        <p:txBody>
          <a:bodyPr/>
          <a:lstStyle/>
          <a:p>
            <a:fld id="{E780DAB0-66C9-6248-A472-5F79E02CB431}" type="slidenum">
              <a:rPr lang="en-US" smtClean="0"/>
              <a:t>36</a:t>
            </a:fld>
            <a:endParaRPr lang="en-US"/>
          </a:p>
        </p:txBody>
      </p:sp>
      <p:sp>
        <p:nvSpPr>
          <p:cNvPr id="7" name="TextBox 6">
            <a:extLst>
              <a:ext uri="{FF2B5EF4-FFF2-40B4-BE49-F238E27FC236}">
                <a16:creationId xmlns:a16="http://schemas.microsoft.com/office/drawing/2014/main" id="{6B7B65AB-CC64-EB4B-9D06-E2346EA4FAF1}"/>
              </a:ext>
            </a:extLst>
          </p:cNvPr>
          <p:cNvSpPr txBox="1"/>
          <p:nvPr/>
        </p:nvSpPr>
        <p:spPr>
          <a:xfrm>
            <a:off x="199372" y="412558"/>
            <a:ext cx="6764055" cy="584775"/>
          </a:xfrm>
          <a:prstGeom prst="rect">
            <a:avLst/>
          </a:prstGeom>
          <a:noFill/>
        </p:spPr>
        <p:txBody>
          <a:bodyPr wrap="square" rtlCol="0">
            <a:spAutoFit/>
          </a:bodyPr>
          <a:lstStyle/>
          <a:p>
            <a:pPr algn="just"/>
            <a:r>
              <a:rPr lang="en-US" sz="1600" b="1" dirty="0">
                <a:latin typeface="Gill Sans MT" panose="020B0502020104020203" pitchFamily="34" charset="77"/>
              </a:rPr>
              <a:t>EXAMPLE: DAIRY PRODUCTS ON  SHELF IN ASIA </a:t>
            </a:r>
          </a:p>
          <a:p>
            <a:pPr algn="just"/>
            <a:r>
              <a:rPr lang="en-US" sz="1600" b="1" dirty="0">
                <a:solidFill>
                  <a:schemeClr val="bg1">
                    <a:lumMod val="50000"/>
                  </a:schemeClr>
                </a:solidFill>
                <a:latin typeface="Gill Sans MT" panose="020B0502020104020203" pitchFamily="34" charset="77"/>
              </a:rPr>
              <a:t>US$; m; 2003-2015</a:t>
            </a:r>
          </a:p>
        </p:txBody>
      </p:sp>
      <p:sp>
        <p:nvSpPr>
          <p:cNvPr id="8" name="TextBox 7">
            <a:extLst>
              <a:ext uri="{FF2B5EF4-FFF2-40B4-BE49-F238E27FC236}">
                <a16:creationId xmlns:a16="http://schemas.microsoft.com/office/drawing/2014/main" id="{E7038A61-EE2F-AF49-B260-F08F3DF1819A}"/>
              </a:ext>
            </a:extLst>
          </p:cNvPr>
          <p:cNvSpPr txBox="1"/>
          <p:nvPr/>
        </p:nvSpPr>
        <p:spPr>
          <a:xfrm>
            <a:off x="0" y="-78"/>
            <a:ext cx="12192000" cy="400110"/>
          </a:xfrm>
          <a:prstGeom prst="rect">
            <a:avLst/>
          </a:prstGeom>
          <a:noFill/>
        </p:spPr>
        <p:txBody>
          <a:bodyPr wrap="square" rtlCol="0">
            <a:spAutoFit/>
          </a:bodyPr>
          <a:lstStyle/>
          <a:p>
            <a:pPr algn="just"/>
            <a:r>
              <a:rPr lang="en-US" sz="2000" dirty="0">
                <a:latin typeface="Gill Sans MT" panose="020B0502020104020203" pitchFamily="34" charset="77"/>
              </a:rPr>
              <a:t>UHT Milk exports are growing and the product plays to New Zealand strengths in shelf-stable dairy - </a:t>
            </a:r>
            <a:r>
              <a:rPr lang="en-US" sz="2000" b="1" dirty="0">
                <a:solidFill>
                  <a:srgbClr val="FF0000"/>
                </a:solidFill>
                <a:latin typeface="Gill Sans MT" panose="020B0502020104020203" pitchFamily="34" charset="77"/>
              </a:rPr>
              <a:t>AGVC-D</a:t>
            </a:r>
          </a:p>
        </p:txBody>
      </p:sp>
      <p:sp>
        <p:nvSpPr>
          <p:cNvPr id="2" name="Rectangle 1">
            <a:extLst>
              <a:ext uri="{FF2B5EF4-FFF2-40B4-BE49-F238E27FC236}">
                <a16:creationId xmlns:a16="http://schemas.microsoft.com/office/drawing/2014/main" id="{00224376-8940-3A4A-BD3F-805E728DCA46}"/>
              </a:ext>
            </a:extLst>
          </p:cNvPr>
          <p:cNvSpPr/>
          <p:nvPr/>
        </p:nvSpPr>
        <p:spPr>
          <a:xfrm>
            <a:off x="1565753" y="1177445"/>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1A07DD2-5607-0D48-9B0E-6BE6039BFB6F}"/>
              </a:ext>
            </a:extLst>
          </p:cNvPr>
          <p:cNvSpPr/>
          <p:nvPr/>
        </p:nvSpPr>
        <p:spPr>
          <a:xfrm>
            <a:off x="4859576" y="1177445"/>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353AA4F-99BA-7D44-AD31-EB7C42DD59E2}"/>
              </a:ext>
            </a:extLst>
          </p:cNvPr>
          <p:cNvSpPr/>
          <p:nvPr/>
        </p:nvSpPr>
        <p:spPr>
          <a:xfrm>
            <a:off x="8153400" y="1177445"/>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A3227C-B040-374D-B74D-4BC98FD050AA}"/>
              </a:ext>
            </a:extLst>
          </p:cNvPr>
          <p:cNvSpPr/>
          <p:nvPr/>
        </p:nvSpPr>
        <p:spPr>
          <a:xfrm>
            <a:off x="1565753" y="3670989"/>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984740-761C-B142-B487-83B971F1DEA8}"/>
              </a:ext>
            </a:extLst>
          </p:cNvPr>
          <p:cNvSpPr/>
          <p:nvPr/>
        </p:nvSpPr>
        <p:spPr>
          <a:xfrm>
            <a:off x="4859576" y="3670988"/>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2FE92F-6254-6946-9726-7CE61145B64E}"/>
              </a:ext>
            </a:extLst>
          </p:cNvPr>
          <p:cNvSpPr/>
          <p:nvPr/>
        </p:nvSpPr>
        <p:spPr>
          <a:xfrm>
            <a:off x="8153400" y="3666996"/>
            <a:ext cx="2472847" cy="20135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B590AD8-36C3-0147-92F7-ECDE0B455000}"/>
              </a:ext>
            </a:extLst>
          </p:cNvPr>
          <p:cNvSpPr txBox="1"/>
          <p:nvPr/>
        </p:nvSpPr>
        <p:spPr>
          <a:xfrm>
            <a:off x="2899096" y="906590"/>
            <a:ext cx="1160895" cy="246221"/>
          </a:xfrm>
          <a:prstGeom prst="rect">
            <a:avLst/>
          </a:prstGeom>
          <a:noFill/>
        </p:spPr>
        <p:txBody>
          <a:bodyPr wrap="none" rtlCol="0">
            <a:spAutoFit/>
          </a:bodyPr>
          <a:lstStyle/>
          <a:p>
            <a:r>
              <a:rPr lang="en-US" sz="1000" b="1" dirty="0">
                <a:latin typeface="Gill Sans MT" panose="020B0502020104020203" pitchFamily="34" charset="77"/>
              </a:rPr>
              <a:t>Hong Kong SAR</a:t>
            </a:r>
          </a:p>
        </p:txBody>
      </p:sp>
      <p:sp>
        <p:nvSpPr>
          <p:cNvPr id="15" name="TextBox 14">
            <a:extLst>
              <a:ext uri="{FF2B5EF4-FFF2-40B4-BE49-F238E27FC236}">
                <a16:creationId xmlns:a16="http://schemas.microsoft.com/office/drawing/2014/main" id="{712EAD09-ACCE-BE4F-8665-D974FE701B02}"/>
              </a:ext>
            </a:extLst>
          </p:cNvPr>
          <p:cNvSpPr txBox="1"/>
          <p:nvPr/>
        </p:nvSpPr>
        <p:spPr>
          <a:xfrm>
            <a:off x="6669354" y="906591"/>
            <a:ext cx="788999" cy="246221"/>
          </a:xfrm>
          <a:prstGeom prst="rect">
            <a:avLst/>
          </a:prstGeom>
          <a:noFill/>
        </p:spPr>
        <p:txBody>
          <a:bodyPr wrap="none" rtlCol="0">
            <a:spAutoFit/>
          </a:bodyPr>
          <a:lstStyle/>
          <a:p>
            <a:r>
              <a:rPr lang="en-US" sz="1000" b="1" dirty="0">
                <a:latin typeface="Gill Sans MT" panose="020B0502020104020203" pitchFamily="34" charset="77"/>
              </a:rPr>
              <a:t>Singapore</a:t>
            </a:r>
          </a:p>
        </p:txBody>
      </p:sp>
      <p:sp>
        <p:nvSpPr>
          <p:cNvPr id="16" name="TextBox 15">
            <a:extLst>
              <a:ext uri="{FF2B5EF4-FFF2-40B4-BE49-F238E27FC236}">
                <a16:creationId xmlns:a16="http://schemas.microsoft.com/office/drawing/2014/main" id="{1B5BB499-B19D-A94F-BFC1-DE6704647D9F}"/>
              </a:ext>
            </a:extLst>
          </p:cNvPr>
          <p:cNvSpPr txBox="1"/>
          <p:nvPr/>
        </p:nvSpPr>
        <p:spPr>
          <a:xfrm>
            <a:off x="10175696" y="906591"/>
            <a:ext cx="537327" cy="246221"/>
          </a:xfrm>
          <a:prstGeom prst="rect">
            <a:avLst/>
          </a:prstGeom>
          <a:noFill/>
        </p:spPr>
        <p:txBody>
          <a:bodyPr wrap="none" rtlCol="0">
            <a:spAutoFit/>
          </a:bodyPr>
          <a:lstStyle/>
          <a:p>
            <a:r>
              <a:rPr lang="en-US" sz="1000" b="1" dirty="0">
                <a:latin typeface="Gill Sans MT" panose="020B0502020104020203" pitchFamily="34" charset="77"/>
              </a:rPr>
              <a:t>China</a:t>
            </a:r>
          </a:p>
        </p:txBody>
      </p:sp>
      <p:sp>
        <p:nvSpPr>
          <p:cNvPr id="17" name="TextBox 16">
            <a:extLst>
              <a:ext uri="{FF2B5EF4-FFF2-40B4-BE49-F238E27FC236}">
                <a16:creationId xmlns:a16="http://schemas.microsoft.com/office/drawing/2014/main" id="{4E9C12F1-CC3B-0840-8368-47D75ACF59B5}"/>
              </a:ext>
            </a:extLst>
          </p:cNvPr>
          <p:cNvSpPr txBox="1"/>
          <p:nvPr/>
        </p:nvSpPr>
        <p:spPr>
          <a:xfrm>
            <a:off x="3305706" y="3424767"/>
            <a:ext cx="835485" cy="246221"/>
          </a:xfrm>
          <a:prstGeom prst="rect">
            <a:avLst/>
          </a:prstGeom>
          <a:noFill/>
        </p:spPr>
        <p:txBody>
          <a:bodyPr wrap="none" rtlCol="0">
            <a:spAutoFit/>
          </a:bodyPr>
          <a:lstStyle/>
          <a:p>
            <a:r>
              <a:rPr lang="en-US" sz="1000" b="1" dirty="0">
                <a:latin typeface="Gill Sans MT" panose="020B0502020104020203" pitchFamily="34" charset="77"/>
              </a:rPr>
              <a:t>Philippines</a:t>
            </a:r>
          </a:p>
        </p:txBody>
      </p:sp>
      <p:sp>
        <p:nvSpPr>
          <p:cNvPr id="18" name="TextBox 17">
            <a:extLst>
              <a:ext uri="{FF2B5EF4-FFF2-40B4-BE49-F238E27FC236}">
                <a16:creationId xmlns:a16="http://schemas.microsoft.com/office/drawing/2014/main" id="{161E7278-B87E-E249-8E66-756F2C9CC3E9}"/>
              </a:ext>
            </a:extLst>
          </p:cNvPr>
          <p:cNvSpPr txBox="1"/>
          <p:nvPr/>
        </p:nvSpPr>
        <p:spPr>
          <a:xfrm>
            <a:off x="6709429" y="3399255"/>
            <a:ext cx="700833" cy="246221"/>
          </a:xfrm>
          <a:prstGeom prst="rect">
            <a:avLst/>
          </a:prstGeom>
          <a:noFill/>
        </p:spPr>
        <p:txBody>
          <a:bodyPr wrap="none" rtlCol="0">
            <a:spAutoFit/>
          </a:bodyPr>
          <a:lstStyle/>
          <a:p>
            <a:r>
              <a:rPr lang="en-US" sz="1000" b="1" dirty="0">
                <a:latin typeface="Gill Sans MT" panose="020B0502020104020203" pitchFamily="34" charset="77"/>
              </a:rPr>
              <a:t>Vietnam</a:t>
            </a:r>
          </a:p>
        </p:txBody>
      </p:sp>
      <p:sp>
        <p:nvSpPr>
          <p:cNvPr id="19" name="TextBox 18">
            <a:extLst>
              <a:ext uri="{FF2B5EF4-FFF2-40B4-BE49-F238E27FC236}">
                <a16:creationId xmlns:a16="http://schemas.microsoft.com/office/drawing/2014/main" id="{8E74775A-5FAD-864A-9974-A805E3DD8267}"/>
              </a:ext>
            </a:extLst>
          </p:cNvPr>
          <p:cNvSpPr txBox="1"/>
          <p:nvPr/>
        </p:nvSpPr>
        <p:spPr>
          <a:xfrm>
            <a:off x="10015182" y="3424767"/>
            <a:ext cx="691215" cy="246221"/>
          </a:xfrm>
          <a:prstGeom prst="rect">
            <a:avLst/>
          </a:prstGeom>
          <a:noFill/>
        </p:spPr>
        <p:txBody>
          <a:bodyPr wrap="none" rtlCol="0">
            <a:spAutoFit/>
          </a:bodyPr>
          <a:lstStyle/>
          <a:p>
            <a:r>
              <a:rPr lang="en-US" sz="1000" b="1" dirty="0">
                <a:latin typeface="Gill Sans MT" panose="020B0502020104020203" pitchFamily="34" charset="77"/>
              </a:rPr>
              <a:t>Malaysia</a:t>
            </a:r>
          </a:p>
        </p:txBody>
      </p:sp>
      <p:pic>
        <p:nvPicPr>
          <p:cNvPr id="3" name="Picture 2">
            <a:extLst>
              <a:ext uri="{FF2B5EF4-FFF2-40B4-BE49-F238E27FC236}">
                <a16:creationId xmlns:a16="http://schemas.microsoft.com/office/drawing/2014/main" id="{35193F1E-E86E-4445-8D6A-9919258BC2A3}"/>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834482" y="1251624"/>
            <a:ext cx="1935387" cy="1935387"/>
          </a:xfrm>
          <a:prstGeom prst="rect">
            <a:avLst/>
          </a:prstGeom>
        </p:spPr>
      </p:pic>
      <p:pic>
        <p:nvPicPr>
          <p:cNvPr id="20" name="Picture 19">
            <a:extLst>
              <a:ext uri="{FF2B5EF4-FFF2-40B4-BE49-F238E27FC236}">
                <a16:creationId xmlns:a16="http://schemas.microsoft.com/office/drawing/2014/main" id="{E7AD674A-82B0-AD4F-8CF2-260592EBF233}"/>
              </a:ext>
            </a:extLst>
          </p:cNvPr>
          <p:cNvPicPr>
            <a:picLocks noChangeAspect="1"/>
          </p:cNvPicPr>
          <p:nvPr/>
        </p:nvPicPr>
        <p:blipFill rotWithShape="1">
          <a:blip r:embed="rId4">
            <a:alphaModFix/>
            <a:extLst>
              <a:ext uri="{BEBA8EAE-BF5A-486C-A8C5-ECC9F3942E4B}">
                <a14:imgProps xmlns:a14="http://schemas.microsoft.com/office/drawing/2010/main">
                  <a14:imgLayer r:embed="rId5">
                    <a14:imgEffect>
                      <a14:sharpenSoften amount="50000"/>
                    </a14:imgEffect>
                  </a14:imgLayer>
                </a14:imgProps>
              </a:ext>
            </a:extLst>
          </a:blip>
          <a:srcRect t="-1" b="3984"/>
          <a:stretch/>
        </p:blipFill>
        <p:spPr>
          <a:xfrm>
            <a:off x="5283024" y="1385728"/>
            <a:ext cx="1680403" cy="1613457"/>
          </a:xfrm>
          <a:prstGeom prst="rect">
            <a:avLst/>
          </a:prstGeom>
        </p:spPr>
      </p:pic>
      <p:pic>
        <p:nvPicPr>
          <p:cNvPr id="21" name="Picture 20">
            <a:extLst>
              <a:ext uri="{FF2B5EF4-FFF2-40B4-BE49-F238E27FC236}">
                <a16:creationId xmlns:a16="http://schemas.microsoft.com/office/drawing/2014/main" id="{E2BC70DB-B8B0-2142-936E-61CBF1CCF7D5}"/>
              </a:ext>
            </a:extLst>
          </p:cNvPr>
          <p:cNvPicPr>
            <a:picLocks noChangeAspect="1"/>
          </p:cNvPicPr>
          <p:nvPr/>
        </p:nvPicPr>
        <p:blipFill>
          <a:blip r:embed="rId6">
            <a:alphaModFix/>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610600" y="1417605"/>
            <a:ext cx="1614466" cy="1584195"/>
          </a:xfrm>
          <a:prstGeom prst="rect">
            <a:avLst/>
          </a:prstGeom>
        </p:spPr>
      </p:pic>
      <p:pic>
        <p:nvPicPr>
          <p:cNvPr id="22" name="Picture 21">
            <a:extLst>
              <a:ext uri="{FF2B5EF4-FFF2-40B4-BE49-F238E27FC236}">
                <a16:creationId xmlns:a16="http://schemas.microsoft.com/office/drawing/2014/main" id="{77219C1F-1BF0-5D40-A2FA-D7D72F3F3679}"/>
              </a:ext>
            </a:extLst>
          </p:cNvPr>
          <p:cNvPicPr>
            <a:picLocks noChangeAspect="1"/>
          </p:cNvPicPr>
          <p:nvPr/>
        </p:nvPicPr>
        <p:blipFill>
          <a:blip r:embed="rId8">
            <a:alphaModFix/>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5044380" y="3853727"/>
            <a:ext cx="2103239" cy="1555269"/>
          </a:xfrm>
          <a:prstGeom prst="rect">
            <a:avLst/>
          </a:prstGeom>
        </p:spPr>
      </p:pic>
      <p:pic>
        <p:nvPicPr>
          <p:cNvPr id="23" name="Picture 22">
            <a:extLst>
              <a:ext uri="{FF2B5EF4-FFF2-40B4-BE49-F238E27FC236}">
                <a16:creationId xmlns:a16="http://schemas.microsoft.com/office/drawing/2014/main" id="{9C016AB5-BF1D-4843-8F8D-754CD2401B35}"/>
              </a:ext>
            </a:extLst>
          </p:cNvPr>
          <p:cNvPicPr>
            <a:picLocks noChangeAspect="1"/>
          </p:cNvPicPr>
          <p:nvPr/>
        </p:nvPicPr>
        <p:blipFill>
          <a:blip r:embed="rId10">
            <a:alphaModFix/>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2013270" y="3853727"/>
            <a:ext cx="1680404" cy="1680404"/>
          </a:xfrm>
          <a:prstGeom prst="rect">
            <a:avLst/>
          </a:prstGeom>
        </p:spPr>
      </p:pic>
      <p:pic>
        <p:nvPicPr>
          <p:cNvPr id="24" name="Picture 23">
            <a:extLst>
              <a:ext uri="{FF2B5EF4-FFF2-40B4-BE49-F238E27FC236}">
                <a16:creationId xmlns:a16="http://schemas.microsoft.com/office/drawing/2014/main" id="{61D8C361-7C10-2445-9F3F-BF32E5C96B3D}"/>
              </a:ext>
            </a:extLst>
          </p:cNvPr>
          <p:cNvPicPr>
            <a:picLocks noChangeAspect="1"/>
          </p:cNvPicPr>
          <p:nvPr/>
        </p:nvPicPr>
        <p:blipFill>
          <a:blip r:embed="rId12">
            <a:alphaModFix/>
            <a:extLst>
              <a:ext uri="{BEBA8EAE-BF5A-486C-A8C5-ECC9F3942E4B}">
                <a14:imgProps xmlns:a14="http://schemas.microsoft.com/office/drawing/2010/main">
                  <a14:imgLayer r:embed="rId13">
                    <a14:imgEffect>
                      <a14:sharpenSoften amount="50000"/>
                    </a14:imgEffect>
                  </a14:imgLayer>
                </a14:imgProps>
              </a:ext>
            </a:extLst>
          </a:blip>
          <a:stretch>
            <a:fillRect/>
          </a:stretch>
        </p:blipFill>
        <p:spPr>
          <a:xfrm>
            <a:off x="8325246" y="3872483"/>
            <a:ext cx="2129153" cy="1623790"/>
          </a:xfrm>
          <a:prstGeom prst="rect">
            <a:avLst/>
          </a:prstGeom>
        </p:spPr>
      </p:pic>
      <p:pic>
        <p:nvPicPr>
          <p:cNvPr id="25" name="Picture 24" descr="A picture containing clipart&#13;&#10;&#13;&#10;Description automatically generated">
            <a:extLst>
              <a:ext uri="{FF2B5EF4-FFF2-40B4-BE49-F238E27FC236}">
                <a16:creationId xmlns:a16="http://schemas.microsoft.com/office/drawing/2014/main" id="{1DBD4FDB-6CD9-E24D-B1B8-2B6B33D0C0E2}"/>
              </a:ext>
            </a:extLst>
          </p:cNvPr>
          <p:cNvPicPr>
            <a:picLocks noChangeAspect="1"/>
          </p:cNvPicPr>
          <p:nvPr/>
        </p:nvPicPr>
        <p:blipFill>
          <a:blip r:embed="rId14"/>
          <a:stretch>
            <a:fillRect/>
          </a:stretch>
        </p:blipFill>
        <p:spPr>
          <a:xfrm>
            <a:off x="217935" y="5986910"/>
            <a:ext cx="734565" cy="734565"/>
          </a:xfrm>
          <a:prstGeom prst="rect">
            <a:avLst/>
          </a:prstGeom>
        </p:spPr>
      </p:pic>
    </p:spTree>
    <p:extLst>
      <p:ext uri="{BB962C8B-B14F-4D97-AF65-F5344CB8AC3E}">
        <p14:creationId xmlns:p14="http://schemas.microsoft.com/office/powerpoint/2010/main" val="3675283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7555B9-48B6-2D4B-A7AE-98EB6E284CCE}"/>
              </a:ext>
            </a:extLst>
          </p:cNvPr>
          <p:cNvSpPr txBox="1"/>
          <p:nvPr/>
        </p:nvSpPr>
        <p:spPr>
          <a:xfrm>
            <a:off x="0" y="0"/>
            <a:ext cx="12915710"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Horizon 3,  </a:t>
            </a:r>
            <a:r>
              <a:rPr lang="en-US" sz="2000" b="1" dirty="0">
                <a:solidFill>
                  <a:srgbClr val="FF0000"/>
                </a:solidFill>
                <a:latin typeface="Gill Sans MT" panose="020B0502020104020203" pitchFamily="34" charset="77"/>
              </a:rPr>
              <a:t>AGVC-D </a:t>
            </a:r>
            <a:r>
              <a:rPr lang="en-US" sz="2000" dirty="0">
                <a:latin typeface="Gill Sans MT" panose="020B0502020104020203" pitchFamily="34" charset="77"/>
              </a:rPr>
              <a:t>is creating and nurturing a wide range of viable options for future export success</a:t>
            </a:r>
          </a:p>
        </p:txBody>
      </p:sp>
      <p:sp>
        <p:nvSpPr>
          <p:cNvPr id="8" name="TextBox 7">
            <a:extLst>
              <a:ext uri="{FF2B5EF4-FFF2-40B4-BE49-F238E27FC236}">
                <a16:creationId xmlns:a16="http://schemas.microsoft.com/office/drawing/2014/main" id="{F9323188-5ADA-9F49-839E-3645AD75B1A7}"/>
              </a:ext>
            </a:extLst>
          </p:cNvPr>
          <p:cNvSpPr txBox="1"/>
          <p:nvPr/>
        </p:nvSpPr>
        <p:spPr>
          <a:xfrm>
            <a:off x="229640" y="513522"/>
            <a:ext cx="6764055" cy="584775"/>
          </a:xfrm>
          <a:prstGeom prst="rect">
            <a:avLst/>
          </a:prstGeom>
          <a:noFill/>
        </p:spPr>
        <p:txBody>
          <a:bodyPr wrap="square" rtlCol="0">
            <a:spAutoFit/>
          </a:bodyPr>
          <a:lstStyle/>
          <a:p>
            <a:pPr algn="just"/>
            <a:r>
              <a:rPr lang="en-US" sz="1600" b="1" dirty="0">
                <a:latin typeface="Gill Sans MT" panose="020B0502020104020203" pitchFamily="34" charset="77"/>
              </a:rPr>
              <a:t>THREE HORIZONS OF GROWTH FRAMEWORK: </a:t>
            </a:r>
            <a:r>
              <a:rPr lang="en-US" sz="1600" b="1" dirty="0">
                <a:solidFill>
                  <a:srgbClr val="FF0000"/>
                </a:solidFill>
                <a:latin typeface="Gill Sans MT" panose="020B0502020104020203" pitchFamily="34" charset="77"/>
              </a:rPr>
              <a:t>AGVC-D</a:t>
            </a:r>
          </a:p>
          <a:p>
            <a:pPr algn="just"/>
            <a:r>
              <a:rPr lang="en-US" sz="1600" b="1" dirty="0">
                <a:solidFill>
                  <a:schemeClr val="bg1">
                    <a:lumMod val="50000"/>
                  </a:schemeClr>
                </a:solidFill>
                <a:latin typeface="Gill Sans MT" panose="020B0502020104020203" pitchFamily="34" charset="77"/>
              </a:rPr>
              <a:t>Model; 2017</a:t>
            </a:r>
          </a:p>
        </p:txBody>
      </p:sp>
      <p:sp>
        <p:nvSpPr>
          <p:cNvPr id="9" name="Rectangle 8">
            <a:extLst>
              <a:ext uri="{FF2B5EF4-FFF2-40B4-BE49-F238E27FC236}">
                <a16:creationId xmlns:a16="http://schemas.microsoft.com/office/drawing/2014/main" id="{3D2EF89D-1158-4348-8AE5-FACFB764ADE9}"/>
              </a:ext>
            </a:extLst>
          </p:cNvPr>
          <p:cNvSpPr/>
          <p:nvPr/>
        </p:nvSpPr>
        <p:spPr>
          <a:xfrm>
            <a:off x="8746866" y="870345"/>
            <a:ext cx="3249878" cy="5908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96A14E-71FF-9447-9FC2-2614456A4570}"/>
              </a:ext>
            </a:extLst>
          </p:cNvPr>
          <p:cNvSpPr/>
          <p:nvPr/>
        </p:nvSpPr>
        <p:spPr>
          <a:xfrm>
            <a:off x="229642" y="2546375"/>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E041F3-9B71-3846-875A-18F4FF07848A}"/>
              </a:ext>
            </a:extLst>
          </p:cNvPr>
          <p:cNvSpPr/>
          <p:nvPr/>
        </p:nvSpPr>
        <p:spPr>
          <a:xfrm>
            <a:off x="212941" y="3224833"/>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45E7E73-5AEB-244D-870C-1BFEA3C16337}"/>
              </a:ext>
            </a:extLst>
          </p:cNvPr>
          <p:cNvSpPr/>
          <p:nvPr/>
        </p:nvSpPr>
        <p:spPr>
          <a:xfrm>
            <a:off x="229642" y="4218914"/>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38787D9-A701-F648-A6C1-B69DDA71FC34}"/>
              </a:ext>
            </a:extLst>
          </p:cNvPr>
          <p:cNvSpPr txBox="1"/>
          <p:nvPr/>
        </p:nvSpPr>
        <p:spPr>
          <a:xfrm>
            <a:off x="202500" y="262425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5" name="TextBox 14">
            <a:extLst>
              <a:ext uri="{FF2B5EF4-FFF2-40B4-BE49-F238E27FC236}">
                <a16:creationId xmlns:a16="http://schemas.microsoft.com/office/drawing/2014/main" id="{2C59DBCA-AE97-DF44-9742-5506E498367D}"/>
              </a:ext>
            </a:extLst>
          </p:cNvPr>
          <p:cNvSpPr txBox="1"/>
          <p:nvPr/>
        </p:nvSpPr>
        <p:spPr>
          <a:xfrm>
            <a:off x="229642" y="3326940"/>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success factors</a:t>
            </a:r>
          </a:p>
        </p:txBody>
      </p:sp>
      <p:sp>
        <p:nvSpPr>
          <p:cNvPr id="16" name="TextBox 15">
            <a:extLst>
              <a:ext uri="{FF2B5EF4-FFF2-40B4-BE49-F238E27FC236}">
                <a16:creationId xmlns:a16="http://schemas.microsoft.com/office/drawing/2014/main" id="{AA02D59B-D18E-A148-81CC-589864D41DAA}"/>
              </a:ext>
            </a:extLst>
          </p:cNvPr>
          <p:cNvSpPr txBox="1"/>
          <p:nvPr/>
        </p:nvSpPr>
        <p:spPr>
          <a:xfrm>
            <a:off x="229641" y="4255888"/>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Key metrics</a:t>
            </a:r>
          </a:p>
        </p:txBody>
      </p:sp>
      <p:sp>
        <p:nvSpPr>
          <p:cNvPr id="17" name="TextBox 16">
            <a:extLst>
              <a:ext uri="{FF2B5EF4-FFF2-40B4-BE49-F238E27FC236}">
                <a16:creationId xmlns:a16="http://schemas.microsoft.com/office/drawing/2014/main" id="{1E3F7B1C-8189-E341-A6DC-283AC0F858B8}"/>
              </a:ext>
            </a:extLst>
          </p:cNvPr>
          <p:cNvSpPr txBox="1"/>
          <p:nvPr/>
        </p:nvSpPr>
        <p:spPr>
          <a:xfrm>
            <a:off x="229640" y="4760881"/>
            <a:ext cx="4045907"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Strategic focus</a:t>
            </a:r>
          </a:p>
        </p:txBody>
      </p:sp>
      <p:sp>
        <p:nvSpPr>
          <p:cNvPr id="18" name="Rectangle 17">
            <a:extLst>
              <a:ext uri="{FF2B5EF4-FFF2-40B4-BE49-F238E27FC236}">
                <a16:creationId xmlns:a16="http://schemas.microsoft.com/office/drawing/2014/main" id="{B8122EE6-AAD7-744E-B51E-3BA81E90BDB4}"/>
              </a:ext>
            </a:extLst>
          </p:cNvPr>
          <p:cNvSpPr/>
          <p:nvPr/>
        </p:nvSpPr>
        <p:spPr>
          <a:xfrm>
            <a:off x="212940" y="4700169"/>
            <a:ext cx="11486367" cy="501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42F3707-69C7-6249-ABAC-356C96B4B4FB}"/>
              </a:ext>
            </a:extLst>
          </p:cNvPr>
          <p:cNvSpPr txBox="1"/>
          <p:nvPr/>
        </p:nvSpPr>
        <p:spPr>
          <a:xfrm>
            <a:off x="3050117" y="1814455"/>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1</a:t>
            </a:r>
          </a:p>
        </p:txBody>
      </p:sp>
      <p:sp>
        <p:nvSpPr>
          <p:cNvPr id="20" name="TextBox 19">
            <a:extLst>
              <a:ext uri="{FF2B5EF4-FFF2-40B4-BE49-F238E27FC236}">
                <a16:creationId xmlns:a16="http://schemas.microsoft.com/office/drawing/2014/main" id="{67B343A8-8A4C-9D4A-8613-F30D9D2289EC}"/>
              </a:ext>
            </a:extLst>
          </p:cNvPr>
          <p:cNvSpPr txBox="1"/>
          <p:nvPr/>
        </p:nvSpPr>
        <p:spPr>
          <a:xfrm>
            <a:off x="6346500" y="1573545"/>
            <a:ext cx="2563661"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2</a:t>
            </a:r>
          </a:p>
        </p:txBody>
      </p:sp>
      <p:sp>
        <p:nvSpPr>
          <p:cNvPr id="22" name="TextBox 21">
            <a:extLst>
              <a:ext uri="{FF2B5EF4-FFF2-40B4-BE49-F238E27FC236}">
                <a16:creationId xmlns:a16="http://schemas.microsoft.com/office/drawing/2014/main" id="{442CA479-96C6-5C45-A725-41D5A1042AC2}"/>
              </a:ext>
            </a:extLst>
          </p:cNvPr>
          <p:cNvSpPr txBox="1"/>
          <p:nvPr/>
        </p:nvSpPr>
        <p:spPr>
          <a:xfrm>
            <a:off x="9407049" y="1021906"/>
            <a:ext cx="3028687" cy="400110"/>
          </a:xfrm>
          <a:prstGeom prst="rect">
            <a:avLst/>
          </a:prstGeom>
          <a:noFill/>
          <a:ln>
            <a:noFill/>
          </a:ln>
        </p:spPr>
        <p:txBody>
          <a:bodyPr wrap="square" rtlCol="0">
            <a:spAutoFit/>
          </a:bodyPr>
          <a:lstStyle/>
          <a:p>
            <a:pPr algn="just"/>
            <a:r>
              <a:rPr lang="en-US" sz="2000" b="1" dirty="0">
                <a:latin typeface="Gill Sans MT" panose="020B0502020104020203" pitchFamily="34" charset="77"/>
              </a:rPr>
              <a:t>HORIZON 3</a:t>
            </a:r>
          </a:p>
        </p:txBody>
      </p:sp>
      <p:sp>
        <p:nvSpPr>
          <p:cNvPr id="23" name="TextBox 22">
            <a:extLst>
              <a:ext uri="{FF2B5EF4-FFF2-40B4-BE49-F238E27FC236}">
                <a16:creationId xmlns:a16="http://schemas.microsoft.com/office/drawing/2014/main" id="{49E82F97-ACDD-A14E-929A-C0C560D3DB0D}"/>
              </a:ext>
            </a:extLst>
          </p:cNvPr>
          <p:cNvSpPr txBox="1"/>
          <p:nvPr/>
        </p:nvSpPr>
        <p:spPr>
          <a:xfrm>
            <a:off x="2508857" y="2144839"/>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Mature export Categories &amp; products</a:t>
            </a:r>
          </a:p>
        </p:txBody>
      </p:sp>
      <p:sp>
        <p:nvSpPr>
          <p:cNvPr id="24" name="TextBox 23">
            <a:extLst>
              <a:ext uri="{FF2B5EF4-FFF2-40B4-BE49-F238E27FC236}">
                <a16:creationId xmlns:a16="http://schemas.microsoft.com/office/drawing/2014/main" id="{2CEDB382-C0AA-5045-A8EC-1BBC3BD6B1D6}"/>
              </a:ext>
            </a:extLst>
          </p:cNvPr>
          <p:cNvSpPr txBox="1"/>
          <p:nvPr/>
        </p:nvSpPr>
        <p:spPr>
          <a:xfrm>
            <a:off x="2535456" y="3327317"/>
            <a:ext cx="3903947"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Efficiency and cost control</a:t>
            </a:r>
          </a:p>
          <a:p>
            <a:pPr marL="285750" indent="-285750" algn="just">
              <a:buFont typeface="Wingdings" pitchFamily="2" charset="2"/>
              <a:buChar char="Ø"/>
            </a:pPr>
            <a:r>
              <a:rPr lang="en-US" sz="1200" dirty="0">
                <a:latin typeface="Gill Sans MT" panose="020B0502020104020203" pitchFamily="34" charset="77"/>
              </a:rPr>
              <a:t>Process innovation, </a:t>
            </a:r>
          </a:p>
          <a:p>
            <a:pPr marL="285750" indent="-285750" algn="just">
              <a:buFont typeface="Wingdings" pitchFamily="2" charset="2"/>
              <a:buChar char="Ø"/>
            </a:pPr>
            <a:r>
              <a:rPr lang="en-US" sz="1200" dirty="0">
                <a:latin typeface="Gill Sans MT" panose="020B0502020104020203" pitchFamily="34" charset="77"/>
              </a:rPr>
              <a:t>Scale, </a:t>
            </a:r>
          </a:p>
          <a:p>
            <a:pPr marL="285750" indent="-285750" algn="just">
              <a:buFont typeface="Wingdings" pitchFamily="2" charset="2"/>
              <a:buChar char="Ø"/>
            </a:pPr>
            <a:r>
              <a:rPr lang="en-US" sz="1200" dirty="0">
                <a:latin typeface="Gill Sans MT" panose="020B0502020104020203" pitchFamily="34" charset="77"/>
              </a:rPr>
              <a:t>Supply chain</a:t>
            </a:r>
          </a:p>
        </p:txBody>
      </p:sp>
      <p:sp>
        <p:nvSpPr>
          <p:cNvPr id="26" name="TextBox 25">
            <a:extLst>
              <a:ext uri="{FF2B5EF4-FFF2-40B4-BE49-F238E27FC236}">
                <a16:creationId xmlns:a16="http://schemas.microsoft.com/office/drawing/2014/main" id="{FD78A18D-C8E0-A645-AB25-389F98ED3A7F}"/>
              </a:ext>
            </a:extLst>
          </p:cNvPr>
          <p:cNvSpPr txBox="1"/>
          <p:nvPr/>
        </p:nvSpPr>
        <p:spPr>
          <a:xfrm>
            <a:off x="2529199" y="2624527"/>
            <a:ext cx="2755735"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Defend and extend profitability </a:t>
            </a:r>
          </a:p>
          <a:p>
            <a:pPr algn="just"/>
            <a:r>
              <a:rPr lang="en-US" sz="1200" dirty="0">
                <a:latin typeface="Gill Sans MT" panose="020B0502020104020203" pitchFamily="34" charset="77"/>
              </a:rPr>
              <a:t>of core business</a:t>
            </a:r>
          </a:p>
        </p:txBody>
      </p:sp>
      <p:sp>
        <p:nvSpPr>
          <p:cNvPr id="28" name="TextBox 27">
            <a:extLst>
              <a:ext uri="{FF2B5EF4-FFF2-40B4-BE49-F238E27FC236}">
                <a16:creationId xmlns:a16="http://schemas.microsoft.com/office/drawing/2014/main" id="{17B65ACB-06C3-4948-8651-450E11D0033A}"/>
              </a:ext>
            </a:extLst>
          </p:cNvPr>
          <p:cNvSpPr txBox="1"/>
          <p:nvPr/>
        </p:nvSpPr>
        <p:spPr>
          <a:xfrm>
            <a:off x="2560508" y="4326832"/>
            <a:ext cx="3903947" cy="276999"/>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Profits, margins and costs</a:t>
            </a:r>
          </a:p>
        </p:txBody>
      </p:sp>
      <p:sp>
        <p:nvSpPr>
          <p:cNvPr id="29" name="TextBox 28">
            <a:extLst>
              <a:ext uri="{FF2B5EF4-FFF2-40B4-BE49-F238E27FC236}">
                <a16:creationId xmlns:a16="http://schemas.microsoft.com/office/drawing/2014/main" id="{0CE8A62A-66F2-7B42-87FE-5AA1104FEC44}"/>
              </a:ext>
            </a:extLst>
          </p:cNvPr>
          <p:cNvSpPr txBox="1"/>
          <p:nvPr/>
        </p:nvSpPr>
        <p:spPr>
          <a:xfrm>
            <a:off x="2535456" y="4794443"/>
            <a:ext cx="3903947" cy="646331"/>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Whole milk powder</a:t>
            </a:r>
          </a:p>
          <a:p>
            <a:pPr marL="285750" indent="-285750" algn="just">
              <a:buFont typeface="Wingdings" pitchFamily="2" charset="2"/>
              <a:buChar char="Ø"/>
            </a:pPr>
            <a:r>
              <a:rPr lang="en-US" sz="1200" dirty="0">
                <a:latin typeface="Gill Sans MT" panose="020B0502020104020203" pitchFamily="34" charset="77"/>
              </a:rPr>
              <a:t>Butter</a:t>
            </a:r>
          </a:p>
          <a:p>
            <a:pPr marL="285750" indent="-285750" algn="just">
              <a:buFont typeface="Wingdings" pitchFamily="2" charset="2"/>
              <a:buChar char="Ø"/>
            </a:pPr>
            <a:r>
              <a:rPr lang="en-US" sz="1200" dirty="0">
                <a:latin typeface="Gill Sans MT" panose="020B0502020104020203" pitchFamily="34" charset="77"/>
              </a:rPr>
              <a:t>Lactose</a:t>
            </a:r>
          </a:p>
        </p:txBody>
      </p:sp>
      <p:sp>
        <p:nvSpPr>
          <p:cNvPr id="30" name="TextBox 29">
            <a:extLst>
              <a:ext uri="{FF2B5EF4-FFF2-40B4-BE49-F238E27FC236}">
                <a16:creationId xmlns:a16="http://schemas.microsoft.com/office/drawing/2014/main" id="{8B2B7F1E-1EBF-EF4B-9BF1-B226CA0B77BE}"/>
              </a:ext>
            </a:extLst>
          </p:cNvPr>
          <p:cNvSpPr txBox="1"/>
          <p:nvPr/>
        </p:nvSpPr>
        <p:spPr>
          <a:xfrm>
            <a:off x="6026588" y="1866343"/>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Build emerging export products</a:t>
            </a:r>
          </a:p>
        </p:txBody>
      </p:sp>
      <p:sp>
        <p:nvSpPr>
          <p:cNvPr id="31" name="TextBox 30">
            <a:extLst>
              <a:ext uri="{FF2B5EF4-FFF2-40B4-BE49-F238E27FC236}">
                <a16:creationId xmlns:a16="http://schemas.microsoft.com/office/drawing/2014/main" id="{06B246C6-761E-B948-984D-4F89EC1E17B5}"/>
              </a:ext>
            </a:extLst>
          </p:cNvPr>
          <p:cNvSpPr txBox="1"/>
          <p:nvPr/>
        </p:nvSpPr>
        <p:spPr>
          <a:xfrm>
            <a:off x="9124689" y="1319484"/>
            <a:ext cx="3311049" cy="307777"/>
          </a:xfrm>
          <a:prstGeom prst="rect">
            <a:avLst/>
          </a:prstGeom>
          <a:noFill/>
          <a:ln>
            <a:noFill/>
          </a:ln>
        </p:spPr>
        <p:txBody>
          <a:bodyPr wrap="square" rtlCol="0">
            <a:spAutoFit/>
          </a:bodyPr>
          <a:lstStyle/>
          <a:p>
            <a:pPr algn="just"/>
            <a:r>
              <a:rPr lang="en-US" sz="1400" dirty="0">
                <a:latin typeface="Gill Sans MT" panose="020B0502020104020203" pitchFamily="34" charset="77"/>
              </a:rPr>
              <a:t>Create viable export options</a:t>
            </a:r>
          </a:p>
        </p:txBody>
      </p:sp>
      <p:sp>
        <p:nvSpPr>
          <p:cNvPr id="32" name="TextBox 31">
            <a:extLst>
              <a:ext uri="{FF2B5EF4-FFF2-40B4-BE49-F238E27FC236}">
                <a16:creationId xmlns:a16="http://schemas.microsoft.com/office/drawing/2014/main" id="{8352F359-7287-2349-B8DC-5D9D8ACA89E3}"/>
              </a:ext>
            </a:extLst>
          </p:cNvPr>
          <p:cNvSpPr txBox="1"/>
          <p:nvPr/>
        </p:nvSpPr>
        <p:spPr>
          <a:xfrm>
            <a:off x="6247495" y="2634579"/>
            <a:ext cx="2574091"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Expand and grow emerging </a:t>
            </a:r>
          </a:p>
          <a:p>
            <a:pPr algn="just"/>
            <a:r>
              <a:rPr lang="en-US" sz="1200" dirty="0">
                <a:latin typeface="Gill Sans MT" panose="020B0502020104020203" pitchFamily="34" charset="77"/>
              </a:rPr>
              <a:t>businesses and products</a:t>
            </a:r>
          </a:p>
        </p:txBody>
      </p:sp>
      <p:sp>
        <p:nvSpPr>
          <p:cNvPr id="33" name="TextBox 32">
            <a:extLst>
              <a:ext uri="{FF2B5EF4-FFF2-40B4-BE49-F238E27FC236}">
                <a16:creationId xmlns:a16="http://schemas.microsoft.com/office/drawing/2014/main" id="{9C49C82E-C225-104D-BB67-7B13E418A5F3}"/>
              </a:ext>
            </a:extLst>
          </p:cNvPr>
          <p:cNvSpPr txBox="1"/>
          <p:nvPr/>
        </p:nvSpPr>
        <p:spPr>
          <a:xfrm>
            <a:off x="9002034" y="2624528"/>
            <a:ext cx="2805822" cy="46166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Develop and discover new options for growth</a:t>
            </a:r>
          </a:p>
        </p:txBody>
      </p:sp>
      <p:sp>
        <p:nvSpPr>
          <p:cNvPr id="34" name="TextBox 33">
            <a:extLst>
              <a:ext uri="{FF2B5EF4-FFF2-40B4-BE49-F238E27FC236}">
                <a16:creationId xmlns:a16="http://schemas.microsoft.com/office/drawing/2014/main" id="{4CBDD432-812C-B440-9668-6F6BAB4EF473}"/>
              </a:ext>
            </a:extLst>
          </p:cNvPr>
          <p:cNvSpPr txBox="1"/>
          <p:nvPr/>
        </p:nvSpPr>
        <p:spPr>
          <a:xfrm>
            <a:off x="6247495" y="4719921"/>
            <a:ext cx="2311053" cy="1569660"/>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Yoghurt</a:t>
            </a:r>
          </a:p>
          <a:p>
            <a:pPr marL="285750" indent="-285750" algn="just">
              <a:buFont typeface="Wingdings" pitchFamily="2" charset="2"/>
              <a:buChar char="Ø"/>
            </a:pPr>
            <a:r>
              <a:rPr lang="en-US" sz="1200" dirty="0">
                <a:latin typeface="Gill Sans MT" panose="020B0502020104020203" pitchFamily="34" charset="77"/>
              </a:rPr>
              <a:t>UJT Milk/ Fluid Milk</a:t>
            </a:r>
          </a:p>
          <a:p>
            <a:pPr marL="285750" indent="-285750" algn="just">
              <a:buFont typeface="Wingdings" pitchFamily="2" charset="2"/>
              <a:buChar char="Ø"/>
            </a:pPr>
            <a:r>
              <a:rPr lang="en-US" sz="1200" dirty="0">
                <a:latin typeface="Gill Sans MT" panose="020B0502020104020203" pitchFamily="34" charset="77"/>
              </a:rPr>
              <a:t>Also a range of processes foods With significant dairy ingredients (</a:t>
            </a:r>
            <a:r>
              <a:rPr lang="en-US" sz="1200" dirty="0" err="1">
                <a:latin typeface="Gill Sans MT" panose="020B0502020104020203" pitchFamily="34" charset="77"/>
              </a:rPr>
              <a:t>eg.</a:t>
            </a:r>
            <a:r>
              <a:rPr lang="en-US" sz="1200" dirty="0">
                <a:latin typeface="Gill Sans MT" panose="020B0502020104020203" pitchFamily="34" charset="77"/>
              </a:rPr>
              <a:t> Sport nutrition, infant formulas, etc. see processed foods document</a:t>
            </a:r>
          </a:p>
        </p:txBody>
      </p:sp>
      <p:sp>
        <p:nvSpPr>
          <p:cNvPr id="35" name="TextBox 34">
            <a:extLst>
              <a:ext uri="{FF2B5EF4-FFF2-40B4-BE49-F238E27FC236}">
                <a16:creationId xmlns:a16="http://schemas.microsoft.com/office/drawing/2014/main" id="{77B8F01A-A7AA-D546-8537-EB2AB09A0878}"/>
              </a:ext>
            </a:extLst>
          </p:cNvPr>
          <p:cNvSpPr txBox="1"/>
          <p:nvPr/>
        </p:nvSpPr>
        <p:spPr>
          <a:xfrm>
            <a:off x="9210796" y="4795866"/>
            <a:ext cx="2311053" cy="1384995"/>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Alternative dairy (</a:t>
            </a:r>
            <a:r>
              <a:rPr lang="en-US" sz="1200" dirty="0" err="1">
                <a:latin typeface="Gill Sans MT" panose="020B0502020104020203" pitchFamily="34" charset="77"/>
              </a:rPr>
              <a:t>eg.</a:t>
            </a:r>
            <a:r>
              <a:rPr lang="en-US" sz="1200" dirty="0">
                <a:latin typeface="Gill Sans MT" panose="020B0502020104020203" pitchFamily="34" charset="77"/>
              </a:rPr>
              <a:t> Plant-based)</a:t>
            </a:r>
          </a:p>
          <a:p>
            <a:pPr marL="285750" indent="-285750" algn="just">
              <a:buFont typeface="Wingdings" pitchFamily="2" charset="2"/>
              <a:buChar char="Ø"/>
            </a:pPr>
            <a:r>
              <a:rPr lang="en-US" sz="1200" dirty="0">
                <a:latin typeface="Gill Sans MT" panose="020B0502020104020203" pitchFamily="34" charset="77"/>
              </a:rPr>
              <a:t>Sheep milk products</a:t>
            </a:r>
          </a:p>
          <a:p>
            <a:pPr marL="285750" indent="-285750" algn="just">
              <a:buFont typeface="Wingdings" pitchFamily="2" charset="2"/>
              <a:buChar char="Ø"/>
            </a:pPr>
            <a:r>
              <a:rPr lang="en-US" sz="1200" dirty="0">
                <a:latin typeface="Gill Sans MT" panose="020B0502020104020203" pitchFamily="34" charset="77"/>
              </a:rPr>
              <a:t>Dairy-based nutraceuticals</a:t>
            </a:r>
          </a:p>
          <a:p>
            <a:pPr marL="285750" indent="-285750" algn="just">
              <a:buFont typeface="Wingdings" pitchFamily="2" charset="2"/>
              <a:buChar char="Ø"/>
            </a:pPr>
            <a:r>
              <a:rPr lang="en-US" sz="1200" dirty="0">
                <a:latin typeface="Gill Sans MT" panose="020B0502020104020203" pitchFamily="34" charset="77"/>
              </a:rPr>
              <a:t>New unique cheeses</a:t>
            </a:r>
          </a:p>
          <a:p>
            <a:pPr marL="285750" indent="-285750" algn="just">
              <a:buFont typeface="Wingdings" pitchFamily="2" charset="2"/>
              <a:buChar char="Ø"/>
            </a:pPr>
            <a:r>
              <a:rPr lang="en-US" sz="1200" dirty="0">
                <a:latin typeface="Gill Sans MT" panose="020B0502020104020203" pitchFamily="34" charset="77"/>
              </a:rPr>
              <a:t>New unique milk based beverages</a:t>
            </a:r>
          </a:p>
        </p:txBody>
      </p:sp>
      <p:sp>
        <p:nvSpPr>
          <p:cNvPr id="36" name="TextBox 35">
            <a:extLst>
              <a:ext uri="{FF2B5EF4-FFF2-40B4-BE49-F238E27FC236}">
                <a16:creationId xmlns:a16="http://schemas.microsoft.com/office/drawing/2014/main" id="{DD2C974A-4D93-0D42-9086-3DCFE69D1BDC}"/>
              </a:ext>
            </a:extLst>
          </p:cNvPr>
          <p:cNvSpPr txBox="1"/>
          <p:nvPr/>
        </p:nvSpPr>
        <p:spPr>
          <a:xfrm>
            <a:off x="9023939" y="3303933"/>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Risk taking</a:t>
            </a:r>
          </a:p>
          <a:p>
            <a:pPr marL="285750" indent="-285750" algn="just">
              <a:buFont typeface="Wingdings" pitchFamily="2" charset="2"/>
              <a:buChar char="Ø"/>
            </a:pPr>
            <a:r>
              <a:rPr lang="en-US" sz="1200" dirty="0">
                <a:latin typeface="Gill Sans MT" panose="020B0502020104020203" pitchFamily="34" charset="77"/>
              </a:rPr>
              <a:t>Market insight</a:t>
            </a:r>
          </a:p>
          <a:p>
            <a:pPr marL="285750" indent="-285750" algn="just">
              <a:buFont typeface="Wingdings" pitchFamily="2" charset="2"/>
              <a:buChar char="Ø"/>
            </a:pPr>
            <a:r>
              <a:rPr lang="en-US" sz="1200" dirty="0">
                <a:latin typeface="Gill Sans MT" panose="020B0502020104020203" pitchFamily="34" charset="77"/>
              </a:rPr>
              <a:t>Business mode innovation</a:t>
            </a:r>
          </a:p>
          <a:p>
            <a:pPr marL="285750" indent="-285750" algn="just">
              <a:buFont typeface="Wingdings" pitchFamily="2" charset="2"/>
              <a:buChar char="Ø"/>
            </a:pPr>
            <a:r>
              <a:rPr lang="en-US" sz="1200" dirty="0">
                <a:latin typeface="Gill Sans MT" panose="020B0502020104020203" pitchFamily="34" charset="77"/>
              </a:rPr>
              <a:t>Culture and incentives</a:t>
            </a:r>
          </a:p>
        </p:txBody>
      </p:sp>
      <p:sp>
        <p:nvSpPr>
          <p:cNvPr id="37" name="TextBox 36">
            <a:extLst>
              <a:ext uri="{FF2B5EF4-FFF2-40B4-BE49-F238E27FC236}">
                <a16:creationId xmlns:a16="http://schemas.microsoft.com/office/drawing/2014/main" id="{00B68C24-CDA7-ED41-B3B8-C09E35721B68}"/>
              </a:ext>
            </a:extLst>
          </p:cNvPr>
          <p:cNvSpPr txBox="1"/>
          <p:nvPr/>
        </p:nvSpPr>
        <p:spPr>
          <a:xfrm>
            <a:off x="6247495" y="3273698"/>
            <a:ext cx="2311053" cy="830997"/>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Customer acquisition</a:t>
            </a:r>
          </a:p>
          <a:p>
            <a:pPr marL="285750" indent="-285750" algn="just">
              <a:buFont typeface="Wingdings" pitchFamily="2" charset="2"/>
              <a:buChar char="Ø"/>
            </a:pPr>
            <a:r>
              <a:rPr lang="en-US" sz="1200" dirty="0">
                <a:latin typeface="Gill Sans MT" panose="020B0502020104020203" pitchFamily="34" charset="77"/>
              </a:rPr>
              <a:t>Speed and flexibility</a:t>
            </a:r>
          </a:p>
          <a:p>
            <a:pPr marL="285750" indent="-285750" algn="just">
              <a:buFont typeface="Wingdings" pitchFamily="2" charset="2"/>
              <a:buChar char="Ø"/>
            </a:pPr>
            <a:r>
              <a:rPr lang="en-US" sz="1200" dirty="0">
                <a:latin typeface="Gill Sans MT" panose="020B0502020104020203" pitchFamily="34" charset="77"/>
              </a:rPr>
              <a:t>Execution</a:t>
            </a:r>
          </a:p>
          <a:p>
            <a:pPr marL="285750" indent="-285750" algn="just">
              <a:buFont typeface="Wingdings" pitchFamily="2" charset="2"/>
              <a:buChar char="Ø"/>
            </a:pPr>
            <a:r>
              <a:rPr lang="en-US" sz="1200" dirty="0">
                <a:latin typeface="Gill Sans MT" panose="020B0502020104020203" pitchFamily="34" charset="77"/>
              </a:rPr>
              <a:t>Resource/ funding</a:t>
            </a:r>
          </a:p>
        </p:txBody>
      </p:sp>
      <p:sp>
        <p:nvSpPr>
          <p:cNvPr id="38" name="TextBox 37">
            <a:extLst>
              <a:ext uri="{FF2B5EF4-FFF2-40B4-BE49-F238E27FC236}">
                <a16:creationId xmlns:a16="http://schemas.microsoft.com/office/drawing/2014/main" id="{12FF8F6C-0B34-C547-AF1C-0B4091074C24}"/>
              </a:ext>
            </a:extLst>
          </p:cNvPr>
          <p:cNvSpPr txBox="1"/>
          <p:nvPr/>
        </p:nvSpPr>
        <p:spPr>
          <a:xfrm>
            <a:off x="1067616" y="6457774"/>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a:t>
            </a:r>
            <a:r>
              <a:rPr lang="en-US" sz="1400" i="1" dirty="0" err="1">
                <a:latin typeface="Gill Sans MT" panose="020B0502020104020203" pitchFamily="34" charset="77"/>
              </a:rPr>
              <a:t>Mckinsey</a:t>
            </a:r>
            <a:r>
              <a:rPr lang="en-US" sz="1400" i="1" dirty="0">
                <a:latin typeface="Gill Sans MT" panose="020B0502020104020203" pitchFamily="34" charset="77"/>
              </a:rPr>
              <a:t> &amp; Co. ; </a:t>
            </a:r>
            <a:r>
              <a:rPr lang="en-US" sz="1400" b="1" i="1" dirty="0">
                <a:solidFill>
                  <a:srgbClr val="FF0000"/>
                </a:solidFill>
                <a:latin typeface="Gill Sans MT" panose="020B0502020104020203" pitchFamily="34" charset="77"/>
              </a:rPr>
              <a:t>AGVC-D</a:t>
            </a:r>
          </a:p>
        </p:txBody>
      </p:sp>
      <p:sp>
        <p:nvSpPr>
          <p:cNvPr id="2" name="Arc 1">
            <a:extLst>
              <a:ext uri="{FF2B5EF4-FFF2-40B4-BE49-F238E27FC236}">
                <a16:creationId xmlns:a16="http://schemas.microsoft.com/office/drawing/2014/main" id="{EAC5C344-6646-8744-BE80-6E5771D71436}"/>
              </a:ext>
            </a:extLst>
          </p:cNvPr>
          <p:cNvSpPr/>
          <p:nvPr/>
        </p:nvSpPr>
        <p:spPr>
          <a:xfrm>
            <a:off x="8239494" y="654431"/>
            <a:ext cx="3578073" cy="912763"/>
          </a:xfrm>
          <a:prstGeom prst="arc">
            <a:avLst>
              <a:gd name="adj1" fmla="val 10837250"/>
              <a:gd name="adj2" fmla="val 1981013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a:extLst>
              <a:ext uri="{FF2B5EF4-FFF2-40B4-BE49-F238E27FC236}">
                <a16:creationId xmlns:a16="http://schemas.microsoft.com/office/drawing/2014/main" id="{5BD278BD-36CA-A84B-A415-4BA00E3D7D1A}"/>
              </a:ext>
            </a:extLst>
          </p:cNvPr>
          <p:cNvSpPr/>
          <p:nvPr/>
        </p:nvSpPr>
        <p:spPr>
          <a:xfrm>
            <a:off x="6989767" y="1092002"/>
            <a:ext cx="4616017" cy="903252"/>
          </a:xfrm>
          <a:prstGeom prst="arc">
            <a:avLst>
              <a:gd name="adj1" fmla="val 10924088"/>
              <a:gd name="adj2" fmla="val 1657842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a:extLst>
              <a:ext uri="{FF2B5EF4-FFF2-40B4-BE49-F238E27FC236}">
                <a16:creationId xmlns:a16="http://schemas.microsoft.com/office/drawing/2014/main" id="{E56EBB24-310C-DD40-A5B1-6DA8D50D5564}"/>
              </a:ext>
            </a:extLst>
          </p:cNvPr>
          <p:cNvSpPr/>
          <p:nvPr/>
        </p:nvSpPr>
        <p:spPr>
          <a:xfrm>
            <a:off x="3270802" y="1315080"/>
            <a:ext cx="6512025" cy="1008217"/>
          </a:xfrm>
          <a:prstGeom prst="arc">
            <a:avLst>
              <a:gd name="adj1" fmla="val 10924088"/>
              <a:gd name="adj2" fmla="val 1657842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1" name="Picture 40" descr="A picture containing clipart&#13;&#10;&#13;&#10;Description automatically generated">
            <a:extLst>
              <a:ext uri="{FF2B5EF4-FFF2-40B4-BE49-F238E27FC236}">
                <a16:creationId xmlns:a16="http://schemas.microsoft.com/office/drawing/2014/main" id="{A33D12F8-232B-C546-8F7C-B83D1CC0F7E2}"/>
              </a:ext>
            </a:extLst>
          </p:cNvPr>
          <p:cNvPicPr>
            <a:picLocks noChangeAspect="1"/>
          </p:cNvPicPr>
          <p:nvPr/>
        </p:nvPicPr>
        <p:blipFill>
          <a:blip r:embed="rId2"/>
          <a:stretch>
            <a:fillRect/>
          </a:stretch>
        </p:blipFill>
        <p:spPr>
          <a:xfrm>
            <a:off x="217935" y="5986910"/>
            <a:ext cx="734565" cy="734565"/>
          </a:xfrm>
          <a:prstGeom prst="rect">
            <a:avLst/>
          </a:prstGeom>
        </p:spPr>
      </p:pic>
    </p:spTree>
    <p:extLst>
      <p:ext uri="{BB962C8B-B14F-4D97-AF65-F5344CB8AC3E}">
        <p14:creationId xmlns:p14="http://schemas.microsoft.com/office/powerpoint/2010/main" val="1425699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06A60E5-4360-CF40-B713-07F1FB231523}"/>
              </a:ext>
            </a:extLst>
          </p:cNvPr>
          <p:cNvSpPr>
            <a:spLocks noGrp="1"/>
          </p:cNvSpPr>
          <p:nvPr>
            <p:ph type="sldNum" sz="quarter" idx="12"/>
          </p:nvPr>
        </p:nvSpPr>
        <p:spPr/>
        <p:txBody>
          <a:bodyPr/>
          <a:lstStyle/>
          <a:p>
            <a:fld id="{E780DAB0-66C9-6248-A472-5F79E02CB431}" type="slidenum">
              <a:rPr lang="en-US" smtClean="0"/>
              <a:t>38</a:t>
            </a:fld>
            <a:endParaRPr lang="en-US"/>
          </a:p>
        </p:txBody>
      </p:sp>
      <p:sp>
        <p:nvSpPr>
          <p:cNvPr id="7" name="TextBox 6">
            <a:extLst>
              <a:ext uri="{FF2B5EF4-FFF2-40B4-BE49-F238E27FC236}">
                <a16:creationId xmlns:a16="http://schemas.microsoft.com/office/drawing/2014/main" id="{01BF81FA-E141-2B42-A1E1-65781D646826}"/>
              </a:ext>
            </a:extLst>
          </p:cNvPr>
          <p:cNvSpPr txBox="1"/>
          <p:nvPr/>
        </p:nvSpPr>
        <p:spPr>
          <a:xfrm>
            <a:off x="0" y="341"/>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Four broad global consumer mega-trends are driving growth and new product development in the F&amp;B industry</a:t>
            </a:r>
          </a:p>
        </p:txBody>
      </p:sp>
      <p:sp>
        <p:nvSpPr>
          <p:cNvPr id="8" name="TextBox 7">
            <a:extLst>
              <a:ext uri="{FF2B5EF4-FFF2-40B4-BE49-F238E27FC236}">
                <a16:creationId xmlns:a16="http://schemas.microsoft.com/office/drawing/2014/main" id="{F1836FAE-BC8C-A44E-91BE-0D54F9F2CEDC}"/>
              </a:ext>
            </a:extLst>
          </p:cNvPr>
          <p:cNvSpPr txBox="1"/>
          <p:nvPr/>
        </p:nvSpPr>
        <p:spPr>
          <a:xfrm>
            <a:off x="248431" y="432624"/>
            <a:ext cx="11695138" cy="338554"/>
          </a:xfrm>
          <a:prstGeom prst="rect">
            <a:avLst/>
          </a:prstGeom>
          <a:solidFill>
            <a:schemeClr val="tx1"/>
          </a:solidFill>
        </p:spPr>
        <p:txBody>
          <a:bodyPr wrap="square" rtlCol="0">
            <a:spAutoFit/>
          </a:bodyPr>
          <a:lstStyle/>
          <a:p>
            <a:pPr algn="ctr"/>
            <a:r>
              <a:rPr lang="en-US" sz="1600" b="1" dirty="0">
                <a:solidFill>
                  <a:schemeClr val="bg1"/>
                </a:solidFill>
                <a:latin typeface="Gill Sans MT" panose="020B0502020104020203" pitchFamily="34" charset="77"/>
              </a:rPr>
              <a:t>FOUR CONSUMER FOOD &amp; BEVERAGE MEGA-TRENDS</a:t>
            </a:r>
          </a:p>
        </p:txBody>
      </p:sp>
      <p:pic>
        <p:nvPicPr>
          <p:cNvPr id="9" name="Picture 8">
            <a:extLst>
              <a:ext uri="{FF2B5EF4-FFF2-40B4-BE49-F238E27FC236}">
                <a16:creationId xmlns:a16="http://schemas.microsoft.com/office/drawing/2014/main" id="{BB1C6026-0981-BD41-8B60-AA0ACE35E0AE}"/>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55842" y="828003"/>
            <a:ext cx="2138646" cy="1680288"/>
          </a:xfrm>
          <a:prstGeom prst="rect">
            <a:avLst/>
          </a:prstGeom>
        </p:spPr>
      </p:pic>
      <p:pic>
        <p:nvPicPr>
          <p:cNvPr id="10" name="Picture 9">
            <a:extLst>
              <a:ext uri="{FF2B5EF4-FFF2-40B4-BE49-F238E27FC236}">
                <a16:creationId xmlns:a16="http://schemas.microsoft.com/office/drawing/2014/main" id="{82087174-E62A-6B44-9DEE-611AE538139B}"/>
              </a:ext>
            </a:extLst>
          </p:cNvPr>
          <p:cNvPicPr>
            <a:picLocks noChangeAspect="1"/>
          </p:cNvPicPr>
          <p:nvPr/>
        </p:nvPicPr>
        <p:blipFill>
          <a:blip r:embed="rId4">
            <a:alphaModFix/>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183284" y="833169"/>
            <a:ext cx="2138646" cy="1680288"/>
          </a:xfrm>
          <a:prstGeom prst="rect">
            <a:avLst/>
          </a:prstGeom>
        </p:spPr>
      </p:pic>
      <p:pic>
        <p:nvPicPr>
          <p:cNvPr id="11" name="Picture 10">
            <a:extLst>
              <a:ext uri="{FF2B5EF4-FFF2-40B4-BE49-F238E27FC236}">
                <a16:creationId xmlns:a16="http://schemas.microsoft.com/office/drawing/2014/main" id="{FB370F74-096A-EE4E-BC4F-A921978B4E9A}"/>
              </a:ext>
            </a:extLst>
          </p:cNvPr>
          <p:cNvPicPr>
            <a:picLocks noChangeAspect="1"/>
          </p:cNvPicPr>
          <p:nvPr/>
        </p:nvPicPr>
        <p:blipFill>
          <a:blip r:embed="rId6">
            <a:alphaModFix/>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619195" y="841965"/>
            <a:ext cx="2384937" cy="1680288"/>
          </a:xfrm>
          <a:prstGeom prst="rect">
            <a:avLst/>
          </a:prstGeom>
        </p:spPr>
      </p:pic>
      <p:pic>
        <p:nvPicPr>
          <p:cNvPr id="12" name="Picture 11">
            <a:extLst>
              <a:ext uri="{FF2B5EF4-FFF2-40B4-BE49-F238E27FC236}">
                <a16:creationId xmlns:a16="http://schemas.microsoft.com/office/drawing/2014/main" id="{941AEAD5-5B98-9D4E-BE14-DC6E07773BCC}"/>
              </a:ext>
            </a:extLst>
          </p:cNvPr>
          <p:cNvPicPr>
            <a:picLocks noChangeAspect="1"/>
          </p:cNvPicPr>
          <p:nvPr/>
        </p:nvPicPr>
        <p:blipFill>
          <a:blip r:embed="rId8">
            <a:alphaModFix/>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8444945" y="833169"/>
            <a:ext cx="2534205" cy="1686398"/>
          </a:xfrm>
          <a:prstGeom prst="rect">
            <a:avLst/>
          </a:prstGeom>
        </p:spPr>
      </p:pic>
      <p:sp>
        <p:nvSpPr>
          <p:cNvPr id="13" name="TextBox 12">
            <a:extLst>
              <a:ext uri="{FF2B5EF4-FFF2-40B4-BE49-F238E27FC236}">
                <a16:creationId xmlns:a16="http://schemas.microsoft.com/office/drawing/2014/main" id="{E575EB6F-3765-0941-9E5B-126FB10D9005}"/>
              </a:ext>
            </a:extLst>
          </p:cNvPr>
          <p:cNvSpPr txBox="1"/>
          <p:nvPr/>
        </p:nvSpPr>
        <p:spPr>
          <a:xfrm>
            <a:off x="138753" y="3234801"/>
            <a:ext cx="2755735" cy="1323439"/>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Mid income nations experiencing an aging population</a:t>
            </a:r>
          </a:p>
          <a:p>
            <a:pPr marL="285750" indent="-285750" algn="just">
              <a:buFont typeface="Wingdings" pitchFamily="2" charset="2"/>
              <a:buChar char="Ø"/>
            </a:pPr>
            <a:r>
              <a:rPr lang="en-US" sz="1000" dirty="0">
                <a:latin typeface="Gill Sans MT" panose="020B0502020104020203" pitchFamily="34" charset="77"/>
              </a:rPr>
              <a:t>Spread of western lifestyle and Western diseases of affluence (e.g. diabetes)</a:t>
            </a:r>
          </a:p>
          <a:p>
            <a:pPr marL="285750" indent="-285750" algn="just">
              <a:buFont typeface="Wingdings" pitchFamily="2" charset="2"/>
              <a:buChar char="Ø"/>
            </a:pPr>
            <a:r>
              <a:rPr lang="en-US" sz="1000" dirty="0">
                <a:latin typeface="Gill Sans MT" panose="020B0502020104020203" pitchFamily="34" charset="77"/>
              </a:rPr>
              <a:t>Ongoing waves of media hype around fad diets and new ‘superfoods’</a:t>
            </a:r>
          </a:p>
          <a:p>
            <a:pPr marL="285750" indent="-285750" algn="just">
              <a:buFont typeface="Wingdings" pitchFamily="2" charset="2"/>
              <a:buChar char="Ø"/>
            </a:pPr>
            <a:r>
              <a:rPr lang="en-US" sz="1000" dirty="0">
                <a:latin typeface="Gill Sans MT" panose="020B0502020104020203" pitchFamily="34" charset="77"/>
              </a:rPr>
              <a:t>Food presented and viewed as both the problem and the solution</a:t>
            </a:r>
          </a:p>
        </p:txBody>
      </p:sp>
      <p:cxnSp>
        <p:nvCxnSpPr>
          <p:cNvPr id="22" name="Straight Arrow Connector 21">
            <a:extLst>
              <a:ext uri="{FF2B5EF4-FFF2-40B4-BE49-F238E27FC236}">
                <a16:creationId xmlns:a16="http://schemas.microsoft.com/office/drawing/2014/main" id="{E0489969-CF56-2A4F-94B9-75657B589759}"/>
              </a:ext>
            </a:extLst>
          </p:cNvPr>
          <p:cNvCxnSpPr>
            <a:cxnSpLocks/>
          </p:cNvCxnSpPr>
          <p:nvPr/>
        </p:nvCxnSpPr>
        <p:spPr>
          <a:xfrm flipV="1">
            <a:off x="589803" y="4707372"/>
            <a:ext cx="10546915" cy="3861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45B941-B210-0541-9AB6-4F642384FFDD}"/>
              </a:ext>
            </a:extLst>
          </p:cNvPr>
          <p:cNvSpPr txBox="1"/>
          <p:nvPr/>
        </p:nvSpPr>
        <p:spPr>
          <a:xfrm>
            <a:off x="122180" y="4795217"/>
            <a:ext cx="2755735" cy="861774"/>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May be addressing specific conditions (e.g. weight management cholesterol)</a:t>
            </a:r>
          </a:p>
          <a:p>
            <a:pPr marL="285750" indent="-285750" algn="just">
              <a:buFont typeface="Wingdings" pitchFamily="2" charset="2"/>
              <a:buChar char="Ø"/>
            </a:pPr>
            <a:r>
              <a:rPr lang="en-US" sz="1000" dirty="0">
                <a:latin typeface="Gill Sans MT" panose="020B0502020104020203" pitchFamily="34" charset="77"/>
              </a:rPr>
              <a:t>May target a specific family member (e.g. grandparent</a:t>
            </a:r>
          </a:p>
          <a:p>
            <a:pPr marL="285750" indent="-285750" algn="just">
              <a:buFont typeface="Wingdings" pitchFamily="2" charset="2"/>
              <a:buChar char="Ø"/>
            </a:pPr>
            <a:r>
              <a:rPr lang="en-US" sz="1000" dirty="0">
                <a:latin typeface="Gill Sans MT" panose="020B0502020104020203" pitchFamily="34" charset="77"/>
              </a:rPr>
              <a:t>May reflect wider ‘healthy living worldwide’</a:t>
            </a:r>
          </a:p>
        </p:txBody>
      </p:sp>
      <p:sp>
        <p:nvSpPr>
          <p:cNvPr id="28" name="TextBox 27">
            <a:extLst>
              <a:ext uri="{FF2B5EF4-FFF2-40B4-BE49-F238E27FC236}">
                <a16:creationId xmlns:a16="http://schemas.microsoft.com/office/drawing/2014/main" id="{08D2C46F-4BBC-1F43-AC12-C64E6A1FD228}"/>
              </a:ext>
            </a:extLst>
          </p:cNvPr>
          <p:cNvSpPr txBox="1"/>
          <p:nvPr/>
        </p:nvSpPr>
        <p:spPr>
          <a:xfrm>
            <a:off x="2886019" y="3185707"/>
            <a:ext cx="2579803" cy="1477328"/>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Domestic global shift to city living; 1800=3%, 1900=14%, 2015=50%; developed nations 75%+; 400 cities 1m+</a:t>
            </a:r>
          </a:p>
          <a:p>
            <a:pPr marL="285750" indent="-285750" algn="just">
              <a:buFont typeface="Wingdings" pitchFamily="2" charset="2"/>
              <a:buChar char="Ø"/>
            </a:pPr>
            <a:r>
              <a:rPr lang="en-US" sz="1000" dirty="0">
                <a:latin typeface="Gill Sans MT" panose="020B0502020104020203" pitchFamily="34" charset="77"/>
              </a:rPr>
              <a:t>Loss of attachment to the land and food production</a:t>
            </a:r>
          </a:p>
          <a:p>
            <a:pPr marL="285750" indent="-285750" algn="just">
              <a:buFont typeface="Wingdings" pitchFamily="2" charset="2"/>
              <a:buChar char="Ø"/>
            </a:pPr>
            <a:r>
              <a:rPr lang="en-US" sz="1000" dirty="0">
                <a:latin typeface="Gill Sans MT" panose="020B0502020104020203" pitchFamily="34" charset="77"/>
              </a:rPr>
              <a:t>Ongoing ‘rights revolution’ now spreading to animals</a:t>
            </a:r>
          </a:p>
          <a:p>
            <a:pPr marL="285750" indent="-285750" algn="just">
              <a:buFont typeface="Wingdings" pitchFamily="2" charset="2"/>
              <a:buChar char="Ø"/>
            </a:pPr>
            <a:r>
              <a:rPr lang="en-US" sz="1000" dirty="0">
                <a:latin typeface="Gill Sans MT" panose="020B0502020104020203" pitchFamily="34" charset="77"/>
              </a:rPr>
              <a:t>Ongoing waves of food scares around contamination, additives </a:t>
            </a:r>
          </a:p>
        </p:txBody>
      </p:sp>
      <p:sp>
        <p:nvSpPr>
          <p:cNvPr id="29" name="TextBox 28">
            <a:extLst>
              <a:ext uri="{FF2B5EF4-FFF2-40B4-BE49-F238E27FC236}">
                <a16:creationId xmlns:a16="http://schemas.microsoft.com/office/drawing/2014/main" id="{16E1F764-9313-3F43-A553-C55A7237C21D}"/>
              </a:ext>
            </a:extLst>
          </p:cNvPr>
          <p:cNvSpPr txBox="1"/>
          <p:nvPr/>
        </p:nvSpPr>
        <p:spPr>
          <a:xfrm>
            <a:off x="2877915" y="4735980"/>
            <a:ext cx="2755735" cy="707886"/>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May target specific foods perceived as high risk, unethical or visible (e.g. coffee, tea)</a:t>
            </a:r>
          </a:p>
          <a:p>
            <a:pPr marL="285750" indent="-285750" algn="just">
              <a:buFont typeface="Wingdings" pitchFamily="2" charset="2"/>
              <a:buChar char="Ø"/>
            </a:pPr>
            <a:r>
              <a:rPr lang="en-US" sz="1000" dirty="0">
                <a:latin typeface="Gill Sans MT" panose="020B0502020104020203" pitchFamily="34" charset="77"/>
              </a:rPr>
              <a:t>May target as specific family member (e.g. child)</a:t>
            </a:r>
          </a:p>
        </p:txBody>
      </p:sp>
      <p:sp>
        <p:nvSpPr>
          <p:cNvPr id="30" name="TextBox 29">
            <a:extLst>
              <a:ext uri="{FF2B5EF4-FFF2-40B4-BE49-F238E27FC236}">
                <a16:creationId xmlns:a16="http://schemas.microsoft.com/office/drawing/2014/main" id="{87F97E9B-6756-2F48-925C-3E71E48EE1A0}"/>
              </a:ext>
            </a:extLst>
          </p:cNvPr>
          <p:cNvSpPr txBox="1"/>
          <p:nvPr/>
        </p:nvSpPr>
        <p:spPr>
          <a:xfrm>
            <a:off x="5515441" y="3207198"/>
            <a:ext cx="2579803" cy="1015663"/>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Dramatic increase in female participation on the workforce globally</a:t>
            </a:r>
          </a:p>
          <a:p>
            <a:pPr marL="285750" indent="-285750" algn="just">
              <a:buFont typeface="Wingdings" pitchFamily="2" charset="2"/>
              <a:buChar char="Ø"/>
            </a:pPr>
            <a:r>
              <a:rPr lang="en-US" sz="1000" dirty="0">
                <a:latin typeface="Gill Sans MT" panose="020B0502020104020203" pitchFamily="34" charset="77"/>
              </a:rPr>
              <a:t>Consumers working longer hours to maintain relative income</a:t>
            </a:r>
          </a:p>
          <a:p>
            <a:pPr marL="285750" indent="-285750" algn="just">
              <a:buFont typeface="Wingdings" pitchFamily="2" charset="2"/>
              <a:buChar char="Ø"/>
            </a:pPr>
            <a:r>
              <a:rPr lang="en-US" sz="1000" dirty="0">
                <a:latin typeface="Gill Sans MT" panose="020B0502020104020203" pitchFamily="34" charset="77"/>
              </a:rPr>
              <a:t>Work hours no longer just ‘9 to 5’; food needs at all times (e.g. night shift)</a:t>
            </a:r>
          </a:p>
        </p:txBody>
      </p:sp>
      <p:sp>
        <p:nvSpPr>
          <p:cNvPr id="31" name="TextBox 30">
            <a:extLst>
              <a:ext uri="{FF2B5EF4-FFF2-40B4-BE49-F238E27FC236}">
                <a16:creationId xmlns:a16="http://schemas.microsoft.com/office/drawing/2014/main" id="{90D58F31-C6B3-ED42-B655-9343FA6F8B81}"/>
              </a:ext>
            </a:extLst>
          </p:cNvPr>
          <p:cNvSpPr txBox="1"/>
          <p:nvPr/>
        </p:nvSpPr>
        <p:spPr>
          <a:xfrm>
            <a:off x="5573597" y="4774594"/>
            <a:ext cx="2579803" cy="1015663"/>
          </a:xfrm>
          <a:prstGeom prst="rect">
            <a:avLst/>
          </a:prstGeom>
          <a:noFill/>
          <a:ln>
            <a:noFill/>
          </a:ln>
        </p:spPr>
        <p:txBody>
          <a:bodyPr wrap="square" rtlCol="0">
            <a:spAutoFit/>
          </a:bodyPr>
          <a:lstStyle/>
          <a:p>
            <a:pPr marL="285750" indent="-285750" algn="just">
              <a:buFont typeface="Wingdings" pitchFamily="2" charset="2"/>
              <a:buChar char="Ø"/>
            </a:pPr>
            <a:r>
              <a:rPr lang="en-US" sz="1200" dirty="0">
                <a:latin typeface="Gill Sans MT" panose="020B0502020104020203" pitchFamily="34" charset="77"/>
              </a:rPr>
              <a:t>May represent a need for an immediate solution (e.g. thirst)</a:t>
            </a:r>
          </a:p>
          <a:p>
            <a:pPr marL="285750" indent="-285750" algn="just">
              <a:buFont typeface="Wingdings" pitchFamily="2" charset="2"/>
              <a:buChar char="Ø"/>
            </a:pPr>
            <a:r>
              <a:rPr lang="en-US" sz="1200" dirty="0">
                <a:latin typeface="Gill Sans MT" panose="020B0502020104020203" pitchFamily="34" charset="77"/>
              </a:rPr>
              <a:t>May represent an easy solution to a future challenge (e.g. children’s lunches)1</a:t>
            </a:r>
          </a:p>
        </p:txBody>
      </p:sp>
      <p:sp>
        <p:nvSpPr>
          <p:cNvPr id="32" name="TextBox 31">
            <a:extLst>
              <a:ext uri="{FF2B5EF4-FFF2-40B4-BE49-F238E27FC236}">
                <a16:creationId xmlns:a16="http://schemas.microsoft.com/office/drawing/2014/main" id="{1873308F-6841-BB41-9BAE-FE90F6561034}"/>
              </a:ext>
            </a:extLst>
          </p:cNvPr>
          <p:cNvSpPr txBox="1"/>
          <p:nvPr/>
        </p:nvSpPr>
        <p:spPr>
          <a:xfrm>
            <a:off x="8390565" y="3185707"/>
            <a:ext cx="2579803" cy="1477328"/>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Growing income polarization into ‘haves and have nots’</a:t>
            </a:r>
          </a:p>
          <a:p>
            <a:pPr marL="285750" indent="-285750" algn="just">
              <a:buFont typeface="Wingdings" pitchFamily="2" charset="2"/>
              <a:buChar char="Ø"/>
            </a:pPr>
            <a:r>
              <a:rPr lang="en-US" sz="1000" dirty="0">
                <a:latin typeface="Gill Sans MT" panose="020B0502020104020203" pitchFamily="34" charset="77"/>
              </a:rPr>
              <a:t>Strongly emerging trends to premium (and discount) at the expense of the mid-market</a:t>
            </a:r>
          </a:p>
          <a:p>
            <a:pPr marL="285750" indent="-285750" algn="just">
              <a:buFont typeface="Wingdings" pitchFamily="2" charset="2"/>
              <a:buChar char="Ø"/>
            </a:pPr>
            <a:r>
              <a:rPr lang="en-US" sz="1000" dirty="0">
                <a:latin typeface="Gill Sans MT" panose="020B0502020104020203" pitchFamily="34" charset="77"/>
              </a:rPr>
              <a:t>Emerging middle class across developing world driving consumption growth</a:t>
            </a:r>
          </a:p>
          <a:p>
            <a:pPr marL="285750" indent="-285750" algn="just">
              <a:buFont typeface="Wingdings" pitchFamily="2" charset="2"/>
              <a:buChar char="Ø"/>
            </a:pPr>
            <a:r>
              <a:rPr lang="en-US" sz="1000" dirty="0">
                <a:latin typeface="Gill Sans MT" panose="020B0502020104020203" pitchFamily="34" charset="77"/>
              </a:rPr>
              <a:t>Incredible power of food and beverages in many social settings</a:t>
            </a:r>
          </a:p>
        </p:txBody>
      </p:sp>
      <p:sp>
        <p:nvSpPr>
          <p:cNvPr id="34" name="TextBox 33">
            <a:extLst>
              <a:ext uri="{FF2B5EF4-FFF2-40B4-BE49-F238E27FC236}">
                <a16:creationId xmlns:a16="http://schemas.microsoft.com/office/drawing/2014/main" id="{53C8F474-C334-E94A-8B33-1C29F8E496C2}"/>
              </a:ext>
            </a:extLst>
          </p:cNvPr>
          <p:cNvSpPr txBox="1"/>
          <p:nvPr/>
        </p:nvSpPr>
        <p:spPr>
          <a:xfrm>
            <a:off x="8399347" y="4802227"/>
            <a:ext cx="2579803" cy="707886"/>
          </a:xfrm>
          <a:prstGeom prst="rect">
            <a:avLst/>
          </a:prstGeom>
          <a:noFill/>
          <a:ln>
            <a:noFill/>
          </a:ln>
        </p:spPr>
        <p:txBody>
          <a:bodyPr wrap="square" rtlCol="0">
            <a:spAutoFit/>
          </a:bodyPr>
          <a:lstStyle/>
          <a:p>
            <a:pPr marL="285750" indent="-285750" algn="just">
              <a:buFont typeface="Wingdings" pitchFamily="2" charset="2"/>
              <a:buChar char="Ø"/>
            </a:pPr>
            <a:r>
              <a:rPr lang="en-US" sz="1000" dirty="0">
                <a:latin typeface="Gill Sans MT" panose="020B0502020104020203" pitchFamily="34" charset="77"/>
              </a:rPr>
              <a:t>May range from ‘everyday luxury’ to an occasional ‘treat’</a:t>
            </a:r>
          </a:p>
          <a:p>
            <a:pPr marL="285750" indent="-285750" algn="just">
              <a:buFont typeface="Wingdings" pitchFamily="2" charset="2"/>
              <a:buChar char="Ø"/>
            </a:pPr>
            <a:r>
              <a:rPr lang="en-US" sz="1000" dirty="0">
                <a:latin typeface="Gill Sans MT" panose="020B0502020104020203" pitchFamily="34" charset="77"/>
              </a:rPr>
              <a:t>May be used to demonstrate social status, taste or style</a:t>
            </a:r>
          </a:p>
        </p:txBody>
      </p:sp>
      <p:sp>
        <p:nvSpPr>
          <p:cNvPr id="35" name="Process 34">
            <a:extLst>
              <a:ext uri="{FF2B5EF4-FFF2-40B4-BE49-F238E27FC236}">
                <a16:creationId xmlns:a16="http://schemas.microsoft.com/office/drawing/2014/main" id="{58BAA8B2-82CC-0849-BD23-93BC3B83F7CC}"/>
              </a:ext>
            </a:extLst>
          </p:cNvPr>
          <p:cNvSpPr/>
          <p:nvPr/>
        </p:nvSpPr>
        <p:spPr>
          <a:xfrm>
            <a:off x="747373" y="2504692"/>
            <a:ext cx="10231777" cy="612648"/>
          </a:xfrm>
          <a:prstGeom prst="flowChartProcess">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9AA33543-EB1E-0F48-AC12-8F1533390A24}"/>
              </a:ext>
            </a:extLst>
          </p:cNvPr>
          <p:cNvSpPr txBox="1"/>
          <p:nvPr/>
        </p:nvSpPr>
        <p:spPr>
          <a:xfrm>
            <a:off x="755842" y="2503360"/>
            <a:ext cx="2138647" cy="646331"/>
          </a:xfrm>
          <a:prstGeom prst="rect">
            <a:avLst/>
          </a:prstGeom>
          <a:noFill/>
          <a:ln>
            <a:solidFill>
              <a:schemeClr val="tx1"/>
            </a:solidFill>
          </a:ln>
        </p:spPr>
        <p:txBody>
          <a:bodyPr wrap="square" rtlCol="0">
            <a:spAutoFit/>
          </a:bodyPr>
          <a:lstStyle/>
          <a:p>
            <a:pPr algn="just"/>
            <a:r>
              <a:rPr lang="en-US" sz="1200" dirty="0">
                <a:solidFill>
                  <a:schemeClr val="bg1"/>
                </a:solidFill>
                <a:latin typeface="Gill Sans MT" panose="020B0502020104020203" pitchFamily="34" charset="77"/>
              </a:rPr>
              <a:t>I am concerned about my health and am trying to live a healthy lifestyle</a:t>
            </a:r>
          </a:p>
        </p:txBody>
      </p:sp>
      <p:sp>
        <p:nvSpPr>
          <p:cNvPr id="37" name="TextBox 36">
            <a:extLst>
              <a:ext uri="{FF2B5EF4-FFF2-40B4-BE49-F238E27FC236}">
                <a16:creationId xmlns:a16="http://schemas.microsoft.com/office/drawing/2014/main" id="{27A13E01-7969-3243-A36D-B7EC949A5C15}"/>
              </a:ext>
            </a:extLst>
          </p:cNvPr>
          <p:cNvSpPr txBox="1"/>
          <p:nvPr/>
        </p:nvSpPr>
        <p:spPr>
          <a:xfrm>
            <a:off x="3106596" y="2474852"/>
            <a:ext cx="2138647" cy="646331"/>
          </a:xfrm>
          <a:prstGeom prst="rect">
            <a:avLst/>
          </a:prstGeom>
          <a:noFill/>
          <a:ln>
            <a:solidFill>
              <a:schemeClr val="tx1"/>
            </a:solidFill>
          </a:ln>
        </p:spPr>
        <p:txBody>
          <a:bodyPr wrap="square" rtlCol="0">
            <a:spAutoFit/>
          </a:bodyPr>
          <a:lstStyle/>
          <a:p>
            <a:pPr algn="just"/>
            <a:r>
              <a:rPr lang="en-US" sz="1200" dirty="0">
                <a:solidFill>
                  <a:schemeClr val="bg1"/>
                </a:solidFill>
                <a:latin typeface="Gill Sans MT" panose="020B0502020104020203" pitchFamily="34" charset="77"/>
              </a:rPr>
              <a:t>I am mindful of where my food comes from and how it is produced</a:t>
            </a:r>
          </a:p>
        </p:txBody>
      </p:sp>
      <p:sp>
        <p:nvSpPr>
          <p:cNvPr id="38" name="TextBox 37">
            <a:extLst>
              <a:ext uri="{FF2B5EF4-FFF2-40B4-BE49-F238E27FC236}">
                <a16:creationId xmlns:a16="http://schemas.microsoft.com/office/drawing/2014/main" id="{8E13B6B9-78C5-064E-A9F9-F4730DA5F356}"/>
              </a:ext>
            </a:extLst>
          </p:cNvPr>
          <p:cNvSpPr txBox="1"/>
          <p:nvPr/>
        </p:nvSpPr>
        <p:spPr>
          <a:xfrm>
            <a:off x="5624906" y="2489352"/>
            <a:ext cx="2396376" cy="646331"/>
          </a:xfrm>
          <a:prstGeom prst="rect">
            <a:avLst/>
          </a:prstGeom>
          <a:noFill/>
          <a:ln>
            <a:solidFill>
              <a:schemeClr val="tx1"/>
            </a:solidFill>
          </a:ln>
        </p:spPr>
        <p:txBody>
          <a:bodyPr wrap="square" rtlCol="0">
            <a:spAutoFit/>
          </a:bodyPr>
          <a:lstStyle/>
          <a:p>
            <a:pPr algn="just"/>
            <a:r>
              <a:rPr lang="en-US" sz="1200" dirty="0">
                <a:solidFill>
                  <a:schemeClr val="bg1"/>
                </a:solidFill>
                <a:latin typeface="Gill Sans MT" panose="020B0502020104020203" pitchFamily="34" charset="77"/>
              </a:rPr>
              <a:t>I am trying to achieve work-life balance and need quick and easy meal solutions</a:t>
            </a:r>
          </a:p>
        </p:txBody>
      </p:sp>
      <p:sp>
        <p:nvSpPr>
          <p:cNvPr id="39" name="TextBox 38">
            <a:extLst>
              <a:ext uri="{FF2B5EF4-FFF2-40B4-BE49-F238E27FC236}">
                <a16:creationId xmlns:a16="http://schemas.microsoft.com/office/drawing/2014/main" id="{985A63CC-2152-1145-B917-22B54931D838}"/>
              </a:ext>
            </a:extLst>
          </p:cNvPr>
          <p:cNvSpPr txBox="1"/>
          <p:nvPr/>
        </p:nvSpPr>
        <p:spPr>
          <a:xfrm>
            <a:off x="8462095" y="2474851"/>
            <a:ext cx="2534205" cy="646331"/>
          </a:xfrm>
          <a:prstGeom prst="rect">
            <a:avLst/>
          </a:prstGeom>
          <a:noFill/>
          <a:ln>
            <a:solidFill>
              <a:schemeClr val="tx1"/>
            </a:solidFill>
          </a:ln>
        </p:spPr>
        <p:txBody>
          <a:bodyPr wrap="square" rtlCol="0">
            <a:spAutoFit/>
          </a:bodyPr>
          <a:lstStyle/>
          <a:p>
            <a:pPr algn="just"/>
            <a:r>
              <a:rPr lang="en-US" sz="1200" dirty="0">
                <a:solidFill>
                  <a:schemeClr val="bg1"/>
                </a:solidFill>
                <a:latin typeface="Gill Sans MT" panose="020B0502020104020203" pitchFamily="34" charset="77"/>
              </a:rPr>
              <a:t>I like to indulge in rich and sumptuous living beyond bare necessities</a:t>
            </a:r>
          </a:p>
        </p:txBody>
      </p:sp>
      <p:sp>
        <p:nvSpPr>
          <p:cNvPr id="40" name="TextBox 39">
            <a:extLst>
              <a:ext uri="{FF2B5EF4-FFF2-40B4-BE49-F238E27FC236}">
                <a16:creationId xmlns:a16="http://schemas.microsoft.com/office/drawing/2014/main" id="{9232E151-4D87-A34C-B5A2-C73A5AD0FD73}"/>
              </a:ext>
            </a:extLst>
          </p:cNvPr>
          <p:cNvSpPr txBox="1"/>
          <p:nvPr/>
        </p:nvSpPr>
        <p:spPr>
          <a:xfrm>
            <a:off x="1825165" y="6503228"/>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Boston Consulting Group; </a:t>
            </a:r>
            <a:r>
              <a:rPr lang="en-US" sz="1400" i="1" dirty="0" err="1">
                <a:latin typeface="Gill Sans MT" panose="020B0502020104020203" pitchFamily="34" charset="77"/>
              </a:rPr>
              <a:t>Datamonitor</a:t>
            </a:r>
            <a:r>
              <a:rPr lang="en-US" sz="1400" i="1" dirty="0">
                <a:latin typeface="Gill Sans MT" panose="020B0502020104020203" pitchFamily="34" charset="77"/>
              </a:rPr>
              <a:t>. ; </a:t>
            </a:r>
            <a:r>
              <a:rPr lang="en-US" sz="1400" b="1" i="1" dirty="0">
                <a:solidFill>
                  <a:srgbClr val="FF0000"/>
                </a:solidFill>
                <a:latin typeface="Gill Sans MT" panose="020B0502020104020203" pitchFamily="34" charset="77"/>
              </a:rPr>
              <a:t>AGVC-D</a:t>
            </a:r>
          </a:p>
        </p:txBody>
      </p:sp>
      <p:pic>
        <p:nvPicPr>
          <p:cNvPr id="41" name="Picture 40" descr="A picture containing clipart&#13;&#10;&#13;&#10;Description automatically generated">
            <a:extLst>
              <a:ext uri="{FF2B5EF4-FFF2-40B4-BE49-F238E27FC236}">
                <a16:creationId xmlns:a16="http://schemas.microsoft.com/office/drawing/2014/main" id="{2D0E53BF-57EF-C94D-B30D-0C83FCD5C3EC}"/>
              </a:ext>
            </a:extLst>
          </p:cNvPr>
          <p:cNvPicPr>
            <a:picLocks noChangeAspect="1"/>
          </p:cNvPicPr>
          <p:nvPr/>
        </p:nvPicPr>
        <p:blipFill>
          <a:blip r:embed="rId10"/>
          <a:stretch>
            <a:fillRect/>
          </a:stretch>
        </p:blipFill>
        <p:spPr>
          <a:xfrm>
            <a:off x="217935" y="5986910"/>
            <a:ext cx="734565" cy="734565"/>
          </a:xfrm>
          <a:prstGeom prst="rect">
            <a:avLst/>
          </a:prstGeom>
        </p:spPr>
      </p:pic>
    </p:spTree>
    <p:extLst>
      <p:ext uri="{BB962C8B-B14F-4D97-AF65-F5344CB8AC3E}">
        <p14:creationId xmlns:p14="http://schemas.microsoft.com/office/powerpoint/2010/main" val="1449019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5B5B6D0-62BF-504F-8D00-EF6425A4CF36}"/>
              </a:ext>
            </a:extLst>
          </p:cNvPr>
          <p:cNvSpPr>
            <a:spLocks noGrp="1"/>
          </p:cNvSpPr>
          <p:nvPr>
            <p:ph type="sldNum" sz="quarter" idx="12"/>
          </p:nvPr>
        </p:nvSpPr>
        <p:spPr/>
        <p:txBody>
          <a:bodyPr/>
          <a:lstStyle/>
          <a:p>
            <a:fld id="{E780DAB0-66C9-6248-A472-5F79E02CB431}" type="slidenum">
              <a:rPr lang="en-US" smtClean="0"/>
              <a:t>39</a:t>
            </a:fld>
            <a:endParaRPr lang="en-US"/>
          </a:p>
        </p:txBody>
      </p:sp>
      <p:sp>
        <p:nvSpPr>
          <p:cNvPr id="7" name="TextBox 6">
            <a:extLst>
              <a:ext uri="{FF2B5EF4-FFF2-40B4-BE49-F238E27FC236}">
                <a16:creationId xmlns:a16="http://schemas.microsoft.com/office/drawing/2014/main" id="{51A30503-CA4A-2743-97D8-2D54F96E23A1}"/>
              </a:ext>
            </a:extLst>
          </p:cNvPr>
          <p:cNvSpPr txBox="1"/>
          <p:nvPr/>
        </p:nvSpPr>
        <p:spPr>
          <a:xfrm>
            <a:off x="0" y="341"/>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Four broad global consumer mega-trends are driving growth and new product development in the F&amp;B industry</a:t>
            </a:r>
          </a:p>
        </p:txBody>
      </p:sp>
      <p:sp>
        <p:nvSpPr>
          <p:cNvPr id="8" name="Rectangle 7">
            <a:extLst>
              <a:ext uri="{FF2B5EF4-FFF2-40B4-BE49-F238E27FC236}">
                <a16:creationId xmlns:a16="http://schemas.microsoft.com/office/drawing/2014/main" id="{4D1A4FE7-BE80-704E-92A5-5E4F76875309}"/>
              </a:ext>
            </a:extLst>
          </p:cNvPr>
          <p:cNvSpPr/>
          <p:nvPr/>
        </p:nvSpPr>
        <p:spPr>
          <a:xfrm>
            <a:off x="218161" y="630050"/>
            <a:ext cx="2743200" cy="205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4E92A83-2763-4743-909A-F1AD6FFC814F}"/>
              </a:ext>
            </a:extLst>
          </p:cNvPr>
          <p:cNvSpPr/>
          <p:nvPr/>
        </p:nvSpPr>
        <p:spPr>
          <a:xfrm>
            <a:off x="3177435" y="630050"/>
            <a:ext cx="2743200" cy="205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F54260-1244-F044-BE7E-8821F0421719}"/>
              </a:ext>
            </a:extLst>
          </p:cNvPr>
          <p:cNvSpPr/>
          <p:nvPr/>
        </p:nvSpPr>
        <p:spPr>
          <a:xfrm>
            <a:off x="6136709" y="630050"/>
            <a:ext cx="2835058" cy="205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0FDC62B-53B7-7F4A-AB52-90D0AE08B8FB}"/>
              </a:ext>
            </a:extLst>
          </p:cNvPr>
          <p:cNvSpPr/>
          <p:nvPr/>
        </p:nvSpPr>
        <p:spPr>
          <a:xfrm>
            <a:off x="9187841" y="630050"/>
            <a:ext cx="2835058" cy="205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F3E5166-DB83-8A49-A63B-4D14FD78C134}"/>
              </a:ext>
            </a:extLst>
          </p:cNvPr>
          <p:cNvSpPr txBox="1"/>
          <p:nvPr/>
        </p:nvSpPr>
        <p:spPr>
          <a:xfrm>
            <a:off x="1908503" y="383829"/>
            <a:ext cx="1160895" cy="246221"/>
          </a:xfrm>
          <a:prstGeom prst="rect">
            <a:avLst/>
          </a:prstGeom>
          <a:noFill/>
        </p:spPr>
        <p:txBody>
          <a:bodyPr wrap="none" rtlCol="0">
            <a:spAutoFit/>
          </a:bodyPr>
          <a:lstStyle/>
          <a:p>
            <a:r>
              <a:rPr lang="en-US" sz="1000" b="1" dirty="0">
                <a:latin typeface="Gill Sans MT" panose="020B0502020104020203" pitchFamily="34" charset="77"/>
              </a:rPr>
              <a:t>Hong Kong SAR</a:t>
            </a:r>
          </a:p>
        </p:txBody>
      </p:sp>
      <p:sp>
        <p:nvSpPr>
          <p:cNvPr id="13" name="TextBox 12">
            <a:extLst>
              <a:ext uri="{FF2B5EF4-FFF2-40B4-BE49-F238E27FC236}">
                <a16:creationId xmlns:a16="http://schemas.microsoft.com/office/drawing/2014/main" id="{5317ACBF-ED3E-3D48-B142-FF2E907A3F47}"/>
              </a:ext>
            </a:extLst>
          </p:cNvPr>
          <p:cNvSpPr txBox="1"/>
          <p:nvPr/>
        </p:nvSpPr>
        <p:spPr>
          <a:xfrm>
            <a:off x="5194154" y="366622"/>
            <a:ext cx="788999" cy="246221"/>
          </a:xfrm>
          <a:prstGeom prst="rect">
            <a:avLst/>
          </a:prstGeom>
          <a:noFill/>
        </p:spPr>
        <p:txBody>
          <a:bodyPr wrap="none" rtlCol="0">
            <a:spAutoFit/>
          </a:bodyPr>
          <a:lstStyle/>
          <a:p>
            <a:r>
              <a:rPr lang="en-US" sz="1000" b="1" dirty="0">
                <a:latin typeface="Gill Sans MT" panose="020B0502020104020203" pitchFamily="34" charset="77"/>
              </a:rPr>
              <a:t>Singapore</a:t>
            </a:r>
          </a:p>
        </p:txBody>
      </p:sp>
      <p:sp>
        <p:nvSpPr>
          <p:cNvPr id="14" name="TextBox 13">
            <a:extLst>
              <a:ext uri="{FF2B5EF4-FFF2-40B4-BE49-F238E27FC236}">
                <a16:creationId xmlns:a16="http://schemas.microsoft.com/office/drawing/2014/main" id="{6BDABCB2-44B5-D14C-BCD9-82BAE8A14B2A}"/>
              </a:ext>
            </a:extLst>
          </p:cNvPr>
          <p:cNvSpPr txBox="1"/>
          <p:nvPr/>
        </p:nvSpPr>
        <p:spPr>
          <a:xfrm>
            <a:off x="8127220" y="366240"/>
            <a:ext cx="862737" cy="246221"/>
          </a:xfrm>
          <a:prstGeom prst="rect">
            <a:avLst/>
          </a:prstGeom>
          <a:noFill/>
        </p:spPr>
        <p:txBody>
          <a:bodyPr wrap="none" rtlCol="0">
            <a:spAutoFit/>
          </a:bodyPr>
          <a:lstStyle/>
          <a:p>
            <a:r>
              <a:rPr lang="en-US" sz="1000" b="1" dirty="0">
                <a:latin typeface="Gill Sans MT" panose="020B0502020104020203" pitchFamily="34" charset="77"/>
              </a:rPr>
              <a:t>Hong Kong</a:t>
            </a:r>
          </a:p>
        </p:txBody>
      </p:sp>
      <p:sp>
        <p:nvSpPr>
          <p:cNvPr id="15" name="TextBox 14">
            <a:extLst>
              <a:ext uri="{FF2B5EF4-FFF2-40B4-BE49-F238E27FC236}">
                <a16:creationId xmlns:a16="http://schemas.microsoft.com/office/drawing/2014/main" id="{1DDDB4B1-2E72-2E41-983F-E9A4EB76466E}"/>
              </a:ext>
            </a:extLst>
          </p:cNvPr>
          <p:cNvSpPr txBox="1"/>
          <p:nvPr/>
        </p:nvSpPr>
        <p:spPr>
          <a:xfrm>
            <a:off x="11215485" y="366239"/>
            <a:ext cx="862737" cy="246221"/>
          </a:xfrm>
          <a:prstGeom prst="rect">
            <a:avLst/>
          </a:prstGeom>
          <a:noFill/>
        </p:spPr>
        <p:txBody>
          <a:bodyPr wrap="none" rtlCol="0">
            <a:spAutoFit/>
          </a:bodyPr>
          <a:lstStyle/>
          <a:p>
            <a:r>
              <a:rPr lang="en-US" sz="1000" b="1" dirty="0">
                <a:latin typeface="Gill Sans MT" panose="020B0502020104020203" pitchFamily="34" charset="77"/>
              </a:rPr>
              <a:t>Hong Kong</a:t>
            </a:r>
          </a:p>
        </p:txBody>
      </p:sp>
      <p:pic>
        <p:nvPicPr>
          <p:cNvPr id="16" name="Picture 15">
            <a:extLst>
              <a:ext uri="{FF2B5EF4-FFF2-40B4-BE49-F238E27FC236}">
                <a16:creationId xmlns:a16="http://schemas.microsoft.com/office/drawing/2014/main" id="{74527A46-D7C3-8D44-B5AF-94379E83CCA7}"/>
              </a:ext>
            </a:extLst>
          </p:cNvPr>
          <p:cNvPicPr>
            <a:picLocks noChangeAspect="1"/>
          </p:cNvPicPr>
          <p:nvPr/>
        </p:nvPicPr>
        <p:blipFill>
          <a:blip r:embed="rId2"/>
          <a:stretch>
            <a:fillRect/>
          </a:stretch>
        </p:blipFill>
        <p:spPr>
          <a:xfrm>
            <a:off x="3359426" y="1120424"/>
            <a:ext cx="2564861" cy="1069772"/>
          </a:xfrm>
          <a:prstGeom prst="rect">
            <a:avLst/>
          </a:prstGeom>
        </p:spPr>
      </p:pic>
      <p:pic>
        <p:nvPicPr>
          <p:cNvPr id="17" name="Picture 16">
            <a:extLst>
              <a:ext uri="{FF2B5EF4-FFF2-40B4-BE49-F238E27FC236}">
                <a16:creationId xmlns:a16="http://schemas.microsoft.com/office/drawing/2014/main" id="{FE30EB6C-34A4-514C-BB37-DC749766FCC6}"/>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720816" y="821888"/>
            <a:ext cx="1666844" cy="1666844"/>
          </a:xfrm>
          <a:prstGeom prst="rect">
            <a:avLst/>
          </a:prstGeom>
        </p:spPr>
      </p:pic>
      <p:pic>
        <p:nvPicPr>
          <p:cNvPr id="18" name="Picture 17">
            <a:extLst>
              <a:ext uri="{FF2B5EF4-FFF2-40B4-BE49-F238E27FC236}">
                <a16:creationId xmlns:a16="http://schemas.microsoft.com/office/drawing/2014/main" id="{3B79A694-E127-2141-97D1-20724376CC65}"/>
              </a:ext>
            </a:extLst>
          </p:cNvPr>
          <p:cNvPicPr>
            <a:picLocks noChangeAspect="1"/>
          </p:cNvPicPr>
          <p:nvPr/>
        </p:nvPicPr>
        <p:blipFill rotWithShape="1">
          <a:blip r:embed="rId5">
            <a:alphaModFix/>
            <a:extLst>
              <a:ext uri="{BEBA8EAE-BF5A-486C-A8C5-ECC9F3942E4B}">
                <a14:imgProps xmlns:a14="http://schemas.microsoft.com/office/drawing/2010/main">
                  <a14:imgLayer r:embed="rId6">
                    <a14:imgEffect>
                      <a14:sharpenSoften amount="50000"/>
                    </a14:imgEffect>
                  </a14:imgLayer>
                </a14:imgProps>
              </a:ext>
            </a:extLst>
          </a:blip>
          <a:srcRect l="4000" t="20740" r="6242" b="23808"/>
          <a:stretch/>
        </p:blipFill>
        <p:spPr>
          <a:xfrm>
            <a:off x="9555874" y="1064751"/>
            <a:ext cx="1911847" cy="1181118"/>
          </a:xfrm>
          <a:prstGeom prst="rect">
            <a:avLst/>
          </a:prstGeom>
        </p:spPr>
      </p:pic>
      <p:pic>
        <p:nvPicPr>
          <p:cNvPr id="19" name="Picture 18">
            <a:extLst>
              <a:ext uri="{FF2B5EF4-FFF2-40B4-BE49-F238E27FC236}">
                <a16:creationId xmlns:a16="http://schemas.microsoft.com/office/drawing/2014/main" id="{A0026692-18E7-6E45-8D71-26FF7EA0CEC7}"/>
              </a:ext>
            </a:extLst>
          </p:cNvPr>
          <p:cNvPicPr>
            <a:picLocks noChangeAspect="1"/>
          </p:cNvPicPr>
          <p:nvPr/>
        </p:nvPicPr>
        <p:blipFill rotWithShape="1">
          <a:blip r:embed="rId7">
            <a:alphaModFix/>
            <a:extLst>
              <a:ext uri="{BEBA8EAE-BF5A-486C-A8C5-ECC9F3942E4B}">
                <a14:imgProps xmlns:a14="http://schemas.microsoft.com/office/drawing/2010/main">
                  <a14:imgLayer r:embed="rId8">
                    <a14:imgEffect>
                      <a14:sharpenSoften amount="50000"/>
                    </a14:imgEffect>
                  </a14:imgLayer>
                </a14:imgProps>
              </a:ext>
            </a:extLst>
          </a:blip>
          <a:srcRect l="10241" t="17095" r="13470" b="11146"/>
          <a:stretch/>
        </p:blipFill>
        <p:spPr>
          <a:xfrm>
            <a:off x="757040" y="934776"/>
            <a:ext cx="1731910" cy="1629083"/>
          </a:xfrm>
          <a:prstGeom prst="rect">
            <a:avLst/>
          </a:prstGeom>
        </p:spPr>
      </p:pic>
      <p:pic>
        <p:nvPicPr>
          <p:cNvPr id="20" name="Picture 19">
            <a:extLst>
              <a:ext uri="{FF2B5EF4-FFF2-40B4-BE49-F238E27FC236}">
                <a16:creationId xmlns:a16="http://schemas.microsoft.com/office/drawing/2014/main" id="{C00F534B-31F3-EB40-B982-F5316FF3B5EF}"/>
              </a:ext>
            </a:extLst>
          </p:cNvPr>
          <p:cNvPicPr>
            <a:picLocks noChangeAspect="1"/>
          </p:cNvPicPr>
          <p:nvPr/>
        </p:nvPicPr>
        <p:blipFill rotWithShape="1">
          <a:blip r:embed="rId9"/>
          <a:srcRect l="48229" t="15637" b="57537"/>
          <a:stretch/>
        </p:blipFill>
        <p:spPr>
          <a:xfrm>
            <a:off x="218161" y="354511"/>
            <a:ext cx="789000" cy="246352"/>
          </a:xfrm>
          <a:prstGeom prst="rect">
            <a:avLst/>
          </a:prstGeom>
        </p:spPr>
      </p:pic>
      <p:pic>
        <p:nvPicPr>
          <p:cNvPr id="21" name="Picture 20">
            <a:extLst>
              <a:ext uri="{FF2B5EF4-FFF2-40B4-BE49-F238E27FC236}">
                <a16:creationId xmlns:a16="http://schemas.microsoft.com/office/drawing/2014/main" id="{A66FAD8C-A479-654E-A61D-6D7893B75EBB}"/>
              </a:ext>
            </a:extLst>
          </p:cNvPr>
          <p:cNvPicPr>
            <a:picLocks noChangeAspect="1"/>
          </p:cNvPicPr>
          <p:nvPr/>
        </p:nvPicPr>
        <p:blipFill>
          <a:blip r:embed="rId10"/>
          <a:stretch>
            <a:fillRect/>
          </a:stretch>
        </p:blipFill>
        <p:spPr>
          <a:xfrm>
            <a:off x="3173783" y="375225"/>
            <a:ext cx="1081536" cy="246222"/>
          </a:xfrm>
          <a:prstGeom prst="rect">
            <a:avLst/>
          </a:prstGeom>
        </p:spPr>
      </p:pic>
      <p:pic>
        <p:nvPicPr>
          <p:cNvPr id="22" name="Picture 21">
            <a:extLst>
              <a:ext uri="{FF2B5EF4-FFF2-40B4-BE49-F238E27FC236}">
                <a16:creationId xmlns:a16="http://schemas.microsoft.com/office/drawing/2014/main" id="{1EFE2B06-9B0B-304A-B754-77252B4F2331}"/>
              </a:ext>
            </a:extLst>
          </p:cNvPr>
          <p:cNvPicPr>
            <a:picLocks noChangeAspect="1"/>
          </p:cNvPicPr>
          <p:nvPr/>
        </p:nvPicPr>
        <p:blipFill rotWithShape="1">
          <a:blip r:embed="rId11">
            <a:alphaModFix/>
            <a:extLst>
              <a:ext uri="{BEBA8EAE-BF5A-486C-A8C5-ECC9F3942E4B}">
                <a14:imgProps xmlns:a14="http://schemas.microsoft.com/office/drawing/2010/main">
                  <a14:imgLayer r:embed="rId12">
                    <a14:imgEffect>
                      <a14:sharpenSoften amount="50000"/>
                    </a14:imgEffect>
                  </a14:imgLayer>
                </a14:imgProps>
              </a:ext>
            </a:extLst>
          </a:blip>
          <a:srcRect l="4000" t="19724" r="6242" b="21944"/>
          <a:stretch/>
        </p:blipFill>
        <p:spPr>
          <a:xfrm>
            <a:off x="6178094" y="375225"/>
            <a:ext cx="487694" cy="222778"/>
          </a:xfrm>
          <a:prstGeom prst="rect">
            <a:avLst/>
          </a:prstGeom>
        </p:spPr>
      </p:pic>
      <p:pic>
        <p:nvPicPr>
          <p:cNvPr id="23" name="Picture 22">
            <a:extLst>
              <a:ext uri="{FF2B5EF4-FFF2-40B4-BE49-F238E27FC236}">
                <a16:creationId xmlns:a16="http://schemas.microsoft.com/office/drawing/2014/main" id="{E3E695FE-4BC8-3347-A5A3-1B71A886DD22}"/>
              </a:ext>
            </a:extLst>
          </p:cNvPr>
          <p:cNvPicPr>
            <a:picLocks noChangeAspect="1"/>
          </p:cNvPicPr>
          <p:nvPr/>
        </p:nvPicPr>
        <p:blipFill rotWithShape="1">
          <a:blip r:embed="rId13"/>
          <a:srcRect t="38896" b="36391"/>
          <a:stretch/>
        </p:blipFill>
        <p:spPr>
          <a:xfrm>
            <a:off x="9187841" y="399019"/>
            <a:ext cx="1218712" cy="200416"/>
          </a:xfrm>
          <a:prstGeom prst="rect">
            <a:avLst/>
          </a:prstGeom>
        </p:spPr>
      </p:pic>
      <p:sp>
        <p:nvSpPr>
          <p:cNvPr id="24" name="Process 23">
            <a:extLst>
              <a:ext uri="{FF2B5EF4-FFF2-40B4-BE49-F238E27FC236}">
                <a16:creationId xmlns:a16="http://schemas.microsoft.com/office/drawing/2014/main" id="{A3D68087-043B-1F46-B8A8-709CF7F46082}"/>
              </a:ext>
            </a:extLst>
          </p:cNvPr>
          <p:cNvSpPr/>
          <p:nvPr/>
        </p:nvSpPr>
        <p:spPr>
          <a:xfrm>
            <a:off x="218161" y="2765752"/>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26" name="Process 25">
            <a:extLst>
              <a:ext uri="{FF2B5EF4-FFF2-40B4-BE49-F238E27FC236}">
                <a16:creationId xmlns:a16="http://schemas.microsoft.com/office/drawing/2014/main" id="{0131AF5D-2304-C44A-9D5B-A4221A89E943}"/>
              </a:ext>
            </a:extLst>
          </p:cNvPr>
          <p:cNvSpPr/>
          <p:nvPr/>
        </p:nvSpPr>
        <p:spPr>
          <a:xfrm>
            <a:off x="1165795" y="2765752"/>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Whole Milk</a:t>
            </a:r>
          </a:p>
        </p:txBody>
      </p:sp>
      <p:sp>
        <p:nvSpPr>
          <p:cNvPr id="27" name="Process 26">
            <a:extLst>
              <a:ext uri="{FF2B5EF4-FFF2-40B4-BE49-F238E27FC236}">
                <a16:creationId xmlns:a16="http://schemas.microsoft.com/office/drawing/2014/main" id="{8B5F0DAC-C3BC-B94D-8A65-2972FA6CB390}"/>
              </a:ext>
            </a:extLst>
          </p:cNvPr>
          <p:cNvSpPr/>
          <p:nvPr/>
        </p:nvSpPr>
        <p:spPr>
          <a:xfrm>
            <a:off x="212773" y="3195838"/>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28" name="Process 27">
            <a:extLst>
              <a:ext uri="{FF2B5EF4-FFF2-40B4-BE49-F238E27FC236}">
                <a16:creationId xmlns:a16="http://schemas.microsoft.com/office/drawing/2014/main" id="{0E8D4655-CFBF-5D40-AB11-5CA0E4378421}"/>
              </a:ext>
            </a:extLst>
          </p:cNvPr>
          <p:cNvSpPr/>
          <p:nvPr/>
        </p:nvSpPr>
        <p:spPr>
          <a:xfrm>
            <a:off x="1165795" y="3195837"/>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High in Vitamins</a:t>
            </a:r>
          </a:p>
        </p:txBody>
      </p:sp>
      <p:sp>
        <p:nvSpPr>
          <p:cNvPr id="29" name="Process 28">
            <a:extLst>
              <a:ext uri="{FF2B5EF4-FFF2-40B4-BE49-F238E27FC236}">
                <a16:creationId xmlns:a16="http://schemas.microsoft.com/office/drawing/2014/main" id="{9A32B380-D7CF-AB41-AC58-B75E997D9161}"/>
              </a:ext>
            </a:extLst>
          </p:cNvPr>
          <p:cNvSpPr/>
          <p:nvPr/>
        </p:nvSpPr>
        <p:spPr>
          <a:xfrm>
            <a:off x="1165795" y="3625292"/>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Trusted Brand</a:t>
            </a:r>
          </a:p>
        </p:txBody>
      </p:sp>
      <p:sp>
        <p:nvSpPr>
          <p:cNvPr id="30" name="Process 29">
            <a:extLst>
              <a:ext uri="{FF2B5EF4-FFF2-40B4-BE49-F238E27FC236}">
                <a16:creationId xmlns:a16="http://schemas.microsoft.com/office/drawing/2014/main" id="{C4D4AC77-164F-844E-A100-22A3757D82B3}"/>
              </a:ext>
            </a:extLst>
          </p:cNvPr>
          <p:cNvSpPr/>
          <p:nvPr/>
        </p:nvSpPr>
        <p:spPr>
          <a:xfrm>
            <a:off x="1165795" y="4054747"/>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New Zealand Flag</a:t>
            </a:r>
          </a:p>
        </p:txBody>
      </p:sp>
      <p:sp>
        <p:nvSpPr>
          <p:cNvPr id="31" name="Process 30">
            <a:extLst>
              <a:ext uri="{FF2B5EF4-FFF2-40B4-BE49-F238E27FC236}">
                <a16:creationId xmlns:a16="http://schemas.microsoft.com/office/drawing/2014/main" id="{B5BCA0F1-411F-C044-A150-FBBFF99F4A5F}"/>
              </a:ext>
            </a:extLst>
          </p:cNvPr>
          <p:cNvSpPr/>
          <p:nvPr/>
        </p:nvSpPr>
        <p:spPr>
          <a:xfrm>
            <a:off x="1165795" y="4481072"/>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Bulk pack/easy carry handle</a:t>
            </a:r>
          </a:p>
        </p:txBody>
      </p:sp>
      <p:sp>
        <p:nvSpPr>
          <p:cNvPr id="32" name="Process 31">
            <a:extLst>
              <a:ext uri="{FF2B5EF4-FFF2-40B4-BE49-F238E27FC236}">
                <a16:creationId xmlns:a16="http://schemas.microsoft.com/office/drawing/2014/main" id="{D6622CCD-136B-F949-BC0B-7BD512ED980F}"/>
              </a:ext>
            </a:extLst>
          </p:cNvPr>
          <p:cNvSpPr/>
          <p:nvPr/>
        </p:nvSpPr>
        <p:spPr>
          <a:xfrm>
            <a:off x="1165795" y="4907032"/>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Shelf-Stable</a:t>
            </a:r>
          </a:p>
        </p:txBody>
      </p:sp>
      <p:sp>
        <p:nvSpPr>
          <p:cNvPr id="33" name="Process 32">
            <a:extLst>
              <a:ext uri="{FF2B5EF4-FFF2-40B4-BE49-F238E27FC236}">
                <a16:creationId xmlns:a16="http://schemas.microsoft.com/office/drawing/2014/main" id="{53C6DF61-D9AF-EF41-A20A-A457CF44854B}"/>
              </a:ext>
            </a:extLst>
          </p:cNvPr>
          <p:cNvSpPr/>
          <p:nvPr/>
        </p:nvSpPr>
        <p:spPr>
          <a:xfrm>
            <a:off x="1165795" y="5321502"/>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Ready-to-drink 250ml size</a:t>
            </a:r>
          </a:p>
        </p:txBody>
      </p:sp>
      <p:sp>
        <p:nvSpPr>
          <p:cNvPr id="34" name="Process 33">
            <a:extLst>
              <a:ext uri="{FF2B5EF4-FFF2-40B4-BE49-F238E27FC236}">
                <a16:creationId xmlns:a16="http://schemas.microsoft.com/office/drawing/2014/main" id="{A62D1490-E81E-564B-9D2D-9A20A2508AEA}"/>
              </a:ext>
            </a:extLst>
          </p:cNvPr>
          <p:cNvSpPr/>
          <p:nvPr/>
        </p:nvSpPr>
        <p:spPr>
          <a:xfrm>
            <a:off x="1165795" y="5747462"/>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Cartoon cow</a:t>
            </a:r>
          </a:p>
        </p:txBody>
      </p:sp>
      <p:sp>
        <p:nvSpPr>
          <p:cNvPr id="35" name="Process 34">
            <a:extLst>
              <a:ext uri="{FF2B5EF4-FFF2-40B4-BE49-F238E27FC236}">
                <a16:creationId xmlns:a16="http://schemas.microsoft.com/office/drawing/2014/main" id="{40A05533-B56C-474C-B139-B72E5E3F2638}"/>
              </a:ext>
            </a:extLst>
          </p:cNvPr>
          <p:cNvSpPr/>
          <p:nvPr/>
        </p:nvSpPr>
        <p:spPr>
          <a:xfrm>
            <a:off x="200247" y="362529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36" name="Process 35">
            <a:extLst>
              <a:ext uri="{FF2B5EF4-FFF2-40B4-BE49-F238E27FC236}">
                <a16:creationId xmlns:a16="http://schemas.microsoft.com/office/drawing/2014/main" id="{1D81439A-62DD-7C41-86D9-17A033EE951A}"/>
              </a:ext>
            </a:extLst>
          </p:cNvPr>
          <p:cNvSpPr/>
          <p:nvPr/>
        </p:nvSpPr>
        <p:spPr>
          <a:xfrm>
            <a:off x="200247" y="4058316"/>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37" name="Process 36">
            <a:extLst>
              <a:ext uri="{FF2B5EF4-FFF2-40B4-BE49-F238E27FC236}">
                <a16:creationId xmlns:a16="http://schemas.microsoft.com/office/drawing/2014/main" id="{B9D9D652-749B-1D47-9A02-821B507D8DEB}"/>
              </a:ext>
            </a:extLst>
          </p:cNvPr>
          <p:cNvSpPr/>
          <p:nvPr/>
        </p:nvSpPr>
        <p:spPr>
          <a:xfrm>
            <a:off x="200247" y="4477576"/>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38" name="Process 37">
            <a:extLst>
              <a:ext uri="{FF2B5EF4-FFF2-40B4-BE49-F238E27FC236}">
                <a16:creationId xmlns:a16="http://schemas.microsoft.com/office/drawing/2014/main" id="{BF924D74-776C-B14C-9D47-4DA3A71E12CD}"/>
              </a:ext>
            </a:extLst>
          </p:cNvPr>
          <p:cNvSpPr/>
          <p:nvPr/>
        </p:nvSpPr>
        <p:spPr>
          <a:xfrm>
            <a:off x="200247" y="490390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39" name="Process 38">
            <a:extLst>
              <a:ext uri="{FF2B5EF4-FFF2-40B4-BE49-F238E27FC236}">
                <a16:creationId xmlns:a16="http://schemas.microsoft.com/office/drawing/2014/main" id="{D47DB8C2-95D2-EF42-A0C3-7331BBCB836E}"/>
              </a:ext>
            </a:extLst>
          </p:cNvPr>
          <p:cNvSpPr/>
          <p:nvPr/>
        </p:nvSpPr>
        <p:spPr>
          <a:xfrm>
            <a:off x="200247" y="532507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41" name="Process 40">
            <a:extLst>
              <a:ext uri="{FF2B5EF4-FFF2-40B4-BE49-F238E27FC236}">
                <a16:creationId xmlns:a16="http://schemas.microsoft.com/office/drawing/2014/main" id="{E76CA648-8BEA-4944-8A9D-798A24E907D6}"/>
              </a:ext>
            </a:extLst>
          </p:cNvPr>
          <p:cNvSpPr/>
          <p:nvPr/>
        </p:nvSpPr>
        <p:spPr>
          <a:xfrm>
            <a:off x="3173783" y="2765752"/>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42" name="Process 41">
            <a:extLst>
              <a:ext uri="{FF2B5EF4-FFF2-40B4-BE49-F238E27FC236}">
                <a16:creationId xmlns:a16="http://schemas.microsoft.com/office/drawing/2014/main" id="{2EEF1CF7-C2BC-B241-A97B-42C05FB496E9}"/>
              </a:ext>
            </a:extLst>
          </p:cNvPr>
          <p:cNvSpPr/>
          <p:nvPr/>
        </p:nvSpPr>
        <p:spPr>
          <a:xfrm>
            <a:off x="3173783" y="319639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43" name="Process 42">
            <a:extLst>
              <a:ext uri="{FF2B5EF4-FFF2-40B4-BE49-F238E27FC236}">
                <a16:creationId xmlns:a16="http://schemas.microsoft.com/office/drawing/2014/main" id="{76A938D3-F2F3-A741-8D34-AAE18C0C422F}"/>
              </a:ext>
            </a:extLst>
          </p:cNvPr>
          <p:cNvSpPr/>
          <p:nvPr/>
        </p:nvSpPr>
        <p:spPr>
          <a:xfrm>
            <a:off x="3173783" y="362529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44" name="Process 43">
            <a:extLst>
              <a:ext uri="{FF2B5EF4-FFF2-40B4-BE49-F238E27FC236}">
                <a16:creationId xmlns:a16="http://schemas.microsoft.com/office/drawing/2014/main" id="{B543B654-6A4A-C747-A23B-A2F034033419}"/>
              </a:ext>
            </a:extLst>
          </p:cNvPr>
          <p:cNvSpPr/>
          <p:nvPr/>
        </p:nvSpPr>
        <p:spPr>
          <a:xfrm>
            <a:off x="3173783" y="4052819"/>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45" name="Process 44">
            <a:extLst>
              <a:ext uri="{FF2B5EF4-FFF2-40B4-BE49-F238E27FC236}">
                <a16:creationId xmlns:a16="http://schemas.microsoft.com/office/drawing/2014/main" id="{52337CDA-0C71-5F49-8C32-61D6301176CB}"/>
              </a:ext>
            </a:extLst>
          </p:cNvPr>
          <p:cNvSpPr/>
          <p:nvPr/>
        </p:nvSpPr>
        <p:spPr>
          <a:xfrm>
            <a:off x="3174657" y="448107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46" name="Process 45">
            <a:extLst>
              <a:ext uri="{FF2B5EF4-FFF2-40B4-BE49-F238E27FC236}">
                <a16:creationId xmlns:a16="http://schemas.microsoft.com/office/drawing/2014/main" id="{09C35E02-1C71-9A41-91D9-720791C7E9E7}"/>
              </a:ext>
            </a:extLst>
          </p:cNvPr>
          <p:cNvSpPr/>
          <p:nvPr/>
        </p:nvSpPr>
        <p:spPr>
          <a:xfrm>
            <a:off x="3173783" y="490616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47" name="Process 46">
            <a:extLst>
              <a:ext uri="{FF2B5EF4-FFF2-40B4-BE49-F238E27FC236}">
                <a16:creationId xmlns:a16="http://schemas.microsoft.com/office/drawing/2014/main" id="{5B428E3C-68AD-9C44-857C-3469994F2B30}"/>
              </a:ext>
            </a:extLst>
          </p:cNvPr>
          <p:cNvSpPr/>
          <p:nvPr/>
        </p:nvSpPr>
        <p:spPr>
          <a:xfrm>
            <a:off x="3173783" y="5340610"/>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48" name="Process 47">
            <a:extLst>
              <a:ext uri="{FF2B5EF4-FFF2-40B4-BE49-F238E27FC236}">
                <a16:creationId xmlns:a16="http://schemas.microsoft.com/office/drawing/2014/main" id="{0854D10F-870D-B649-8837-ABA2D1E49653}"/>
              </a:ext>
            </a:extLst>
          </p:cNvPr>
          <p:cNvSpPr/>
          <p:nvPr/>
        </p:nvSpPr>
        <p:spPr>
          <a:xfrm>
            <a:off x="3173783" y="5770229"/>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S&amp;I</a:t>
            </a:r>
          </a:p>
        </p:txBody>
      </p:sp>
      <p:sp>
        <p:nvSpPr>
          <p:cNvPr id="49" name="Process 48">
            <a:extLst>
              <a:ext uri="{FF2B5EF4-FFF2-40B4-BE49-F238E27FC236}">
                <a16:creationId xmlns:a16="http://schemas.microsoft.com/office/drawing/2014/main" id="{9008C9F8-CA65-3448-B426-6B3569426FDF}"/>
              </a:ext>
            </a:extLst>
          </p:cNvPr>
          <p:cNvSpPr/>
          <p:nvPr/>
        </p:nvSpPr>
        <p:spPr>
          <a:xfrm>
            <a:off x="4133866" y="2765752"/>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Rich in calcium</a:t>
            </a:r>
          </a:p>
        </p:txBody>
      </p:sp>
      <p:sp>
        <p:nvSpPr>
          <p:cNvPr id="50" name="Process 49">
            <a:extLst>
              <a:ext uri="{FF2B5EF4-FFF2-40B4-BE49-F238E27FC236}">
                <a16:creationId xmlns:a16="http://schemas.microsoft.com/office/drawing/2014/main" id="{C40E4D82-AD7D-6D42-BEC0-88D1260912B9}"/>
              </a:ext>
            </a:extLst>
          </p:cNvPr>
          <p:cNvSpPr/>
          <p:nvPr/>
        </p:nvSpPr>
        <p:spPr>
          <a:xfrm>
            <a:off x="4133866" y="3192216"/>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Cows &amp; mountains imagery</a:t>
            </a:r>
          </a:p>
        </p:txBody>
      </p:sp>
      <p:sp>
        <p:nvSpPr>
          <p:cNvPr id="51" name="Process 50">
            <a:extLst>
              <a:ext uri="{FF2B5EF4-FFF2-40B4-BE49-F238E27FC236}">
                <a16:creationId xmlns:a16="http://schemas.microsoft.com/office/drawing/2014/main" id="{999C21C4-3553-7A4F-A817-DE49C2B21087}"/>
              </a:ext>
            </a:extLst>
          </p:cNvPr>
          <p:cNvSpPr/>
          <p:nvPr/>
        </p:nvSpPr>
        <p:spPr>
          <a:xfrm>
            <a:off x="4133866" y="3625291"/>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Outline of New Zealand</a:t>
            </a:r>
          </a:p>
        </p:txBody>
      </p:sp>
      <p:sp>
        <p:nvSpPr>
          <p:cNvPr id="52" name="Process 51">
            <a:extLst>
              <a:ext uri="{FF2B5EF4-FFF2-40B4-BE49-F238E27FC236}">
                <a16:creationId xmlns:a16="http://schemas.microsoft.com/office/drawing/2014/main" id="{947086D7-1E35-A144-8DD9-1195EC092A78}"/>
              </a:ext>
            </a:extLst>
          </p:cNvPr>
          <p:cNvSpPr/>
          <p:nvPr/>
        </p:nvSpPr>
        <p:spPr>
          <a:xfrm>
            <a:off x="4133866" y="4066664"/>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Trusted Brand</a:t>
            </a:r>
          </a:p>
        </p:txBody>
      </p:sp>
      <p:sp>
        <p:nvSpPr>
          <p:cNvPr id="53" name="Process 52">
            <a:extLst>
              <a:ext uri="{FF2B5EF4-FFF2-40B4-BE49-F238E27FC236}">
                <a16:creationId xmlns:a16="http://schemas.microsoft.com/office/drawing/2014/main" id="{369ED286-7A30-3246-9CEE-60CCC9B35A32}"/>
              </a:ext>
            </a:extLst>
          </p:cNvPr>
          <p:cNvSpPr/>
          <p:nvPr/>
        </p:nvSpPr>
        <p:spPr>
          <a:xfrm>
            <a:off x="4133866" y="4493086"/>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Value pack</a:t>
            </a:r>
          </a:p>
        </p:txBody>
      </p:sp>
      <p:sp>
        <p:nvSpPr>
          <p:cNvPr id="54" name="Process 53">
            <a:extLst>
              <a:ext uri="{FF2B5EF4-FFF2-40B4-BE49-F238E27FC236}">
                <a16:creationId xmlns:a16="http://schemas.microsoft.com/office/drawing/2014/main" id="{4559C2C8-4724-0F47-81AB-6E5F17023D39}"/>
              </a:ext>
            </a:extLst>
          </p:cNvPr>
          <p:cNvSpPr/>
          <p:nvPr/>
        </p:nvSpPr>
        <p:spPr>
          <a:xfrm>
            <a:off x="4133866" y="4907031"/>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Single serve slices</a:t>
            </a:r>
          </a:p>
        </p:txBody>
      </p:sp>
      <p:sp>
        <p:nvSpPr>
          <p:cNvPr id="55" name="Process 54">
            <a:extLst>
              <a:ext uri="{FF2B5EF4-FFF2-40B4-BE49-F238E27FC236}">
                <a16:creationId xmlns:a16="http://schemas.microsoft.com/office/drawing/2014/main" id="{543F4013-AEED-8546-9708-D12F45016FA1}"/>
              </a:ext>
            </a:extLst>
          </p:cNvPr>
          <p:cNvSpPr/>
          <p:nvPr/>
        </p:nvSpPr>
        <p:spPr>
          <a:xfrm>
            <a:off x="4133866" y="5333420"/>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Ready-to-eat</a:t>
            </a:r>
          </a:p>
        </p:txBody>
      </p:sp>
      <p:sp>
        <p:nvSpPr>
          <p:cNvPr id="56" name="Process 55">
            <a:extLst>
              <a:ext uri="{FF2B5EF4-FFF2-40B4-BE49-F238E27FC236}">
                <a16:creationId xmlns:a16="http://schemas.microsoft.com/office/drawing/2014/main" id="{7CE9688A-0459-D443-BBC1-49FA51C60A80}"/>
              </a:ext>
            </a:extLst>
          </p:cNvPr>
          <p:cNvSpPr/>
          <p:nvPr/>
        </p:nvSpPr>
        <p:spPr>
          <a:xfrm>
            <a:off x="4133866" y="5778833"/>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Excellent creamy taste</a:t>
            </a:r>
          </a:p>
        </p:txBody>
      </p:sp>
      <p:sp>
        <p:nvSpPr>
          <p:cNvPr id="57" name="Process 56">
            <a:extLst>
              <a:ext uri="{FF2B5EF4-FFF2-40B4-BE49-F238E27FC236}">
                <a16:creationId xmlns:a16="http://schemas.microsoft.com/office/drawing/2014/main" id="{7C3950A1-5235-894C-9337-F520CB939090}"/>
              </a:ext>
            </a:extLst>
          </p:cNvPr>
          <p:cNvSpPr/>
          <p:nvPr/>
        </p:nvSpPr>
        <p:spPr>
          <a:xfrm>
            <a:off x="6136709" y="2765752"/>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58" name="Process 57">
            <a:extLst>
              <a:ext uri="{FF2B5EF4-FFF2-40B4-BE49-F238E27FC236}">
                <a16:creationId xmlns:a16="http://schemas.microsoft.com/office/drawing/2014/main" id="{D807525A-C17C-8042-B372-F8CC0C75CDB4}"/>
              </a:ext>
            </a:extLst>
          </p:cNvPr>
          <p:cNvSpPr/>
          <p:nvPr/>
        </p:nvSpPr>
        <p:spPr>
          <a:xfrm>
            <a:off x="6136709" y="3192216"/>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59" name="Process 58">
            <a:extLst>
              <a:ext uri="{FF2B5EF4-FFF2-40B4-BE49-F238E27FC236}">
                <a16:creationId xmlns:a16="http://schemas.microsoft.com/office/drawing/2014/main" id="{50A0C688-300B-ED4C-8F84-DE5D199D9414}"/>
              </a:ext>
            </a:extLst>
          </p:cNvPr>
          <p:cNvSpPr/>
          <p:nvPr/>
        </p:nvSpPr>
        <p:spPr>
          <a:xfrm>
            <a:off x="6136709" y="363184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60" name="Process 59">
            <a:extLst>
              <a:ext uri="{FF2B5EF4-FFF2-40B4-BE49-F238E27FC236}">
                <a16:creationId xmlns:a16="http://schemas.microsoft.com/office/drawing/2014/main" id="{8DFAB92A-37D8-1746-9E9B-F5E3DF168E2D}"/>
              </a:ext>
            </a:extLst>
          </p:cNvPr>
          <p:cNvSpPr/>
          <p:nvPr/>
        </p:nvSpPr>
        <p:spPr>
          <a:xfrm>
            <a:off x="6124870" y="4056331"/>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61" name="Process 60">
            <a:extLst>
              <a:ext uri="{FF2B5EF4-FFF2-40B4-BE49-F238E27FC236}">
                <a16:creationId xmlns:a16="http://schemas.microsoft.com/office/drawing/2014/main" id="{2E900B9C-8F15-9949-B503-61D4432A1AEE}"/>
              </a:ext>
            </a:extLst>
          </p:cNvPr>
          <p:cNvSpPr/>
          <p:nvPr/>
        </p:nvSpPr>
        <p:spPr>
          <a:xfrm>
            <a:off x="6128713" y="4481070"/>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62" name="Process 61">
            <a:extLst>
              <a:ext uri="{FF2B5EF4-FFF2-40B4-BE49-F238E27FC236}">
                <a16:creationId xmlns:a16="http://schemas.microsoft.com/office/drawing/2014/main" id="{CA0EB2C4-6CEF-2641-AD74-98F9B3846C77}"/>
              </a:ext>
            </a:extLst>
          </p:cNvPr>
          <p:cNvSpPr/>
          <p:nvPr/>
        </p:nvSpPr>
        <p:spPr>
          <a:xfrm>
            <a:off x="6128713" y="4910198"/>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63" name="Process 62">
            <a:extLst>
              <a:ext uri="{FF2B5EF4-FFF2-40B4-BE49-F238E27FC236}">
                <a16:creationId xmlns:a16="http://schemas.microsoft.com/office/drawing/2014/main" id="{6FAFC9E2-7BE1-7A48-9CFF-18B94AB1B940}"/>
              </a:ext>
            </a:extLst>
          </p:cNvPr>
          <p:cNvSpPr/>
          <p:nvPr/>
        </p:nvSpPr>
        <p:spPr>
          <a:xfrm>
            <a:off x="6128713" y="5333388"/>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64" name="Process 63">
            <a:extLst>
              <a:ext uri="{FF2B5EF4-FFF2-40B4-BE49-F238E27FC236}">
                <a16:creationId xmlns:a16="http://schemas.microsoft.com/office/drawing/2014/main" id="{0EC6D620-AD6A-BD4C-B81A-44320BBF8B24}"/>
              </a:ext>
            </a:extLst>
          </p:cNvPr>
          <p:cNvSpPr/>
          <p:nvPr/>
        </p:nvSpPr>
        <p:spPr>
          <a:xfrm>
            <a:off x="6124870" y="575452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65" name="Process 64">
            <a:extLst>
              <a:ext uri="{FF2B5EF4-FFF2-40B4-BE49-F238E27FC236}">
                <a16:creationId xmlns:a16="http://schemas.microsoft.com/office/drawing/2014/main" id="{C7984C89-5867-504C-A658-BDFF4336D8A0}"/>
              </a:ext>
            </a:extLst>
          </p:cNvPr>
          <p:cNvSpPr/>
          <p:nvPr/>
        </p:nvSpPr>
        <p:spPr>
          <a:xfrm>
            <a:off x="7115616" y="2765752"/>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Contains calcium</a:t>
            </a:r>
          </a:p>
        </p:txBody>
      </p:sp>
      <p:sp>
        <p:nvSpPr>
          <p:cNvPr id="66" name="Process 65">
            <a:extLst>
              <a:ext uri="{FF2B5EF4-FFF2-40B4-BE49-F238E27FC236}">
                <a16:creationId xmlns:a16="http://schemas.microsoft.com/office/drawing/2014/main" id="{68155533-4875-2149-B557-681C19E805A8}"/>
              </a:ext>
            </a:extLst>
          </p:cNvPr>
          <p:cNvSpPr/>
          <p:nvPr/>
        </p:nvSpPr>
        <p:spPr>
          <a:xfrm>
            <a:off x="7115616" y="3205096"/>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Contains collagen</a:t>
            </a:r>
          </a:p>
        </p:txBody>
      </p:sp>
      <p:sp>
        <p:nvSpPr>
          <p:cNvPr id="67" name="Process 66">
            <a:extLst>
              <a:ext uri="{FF2B5EF4-FFF2-40B4-BE49-F238E27FC236}">
                <a16:creationId xmlns:a16="http://schemas.microsoft.com/office/drawing/2014/main" id="{5FBA7706-15DA-714D-8809-3F6A6B1F4F84}"/>
              </a:ext>
            </a:extLst>
          </p:cNvPr>
          <p:cNvSpPr/>
          <p:nvPr/>
        </p:nvSpPr>
        <p:spPr>
          <a:xfrm>
            <a:off x="7119387" y="3644440"/>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Make you stronger bones, joints flexible, muscles more flexible</a:t>
            </a:r>
          </a:p>
        </p:txBody>
      </p:sp>
      <p:sp>
        <p:nvSpPr>
          <p:cNvPr id="68" name="Process 67">
            <a:extLst>
              <a:ext uri="{FF2B5EF4-FFF2-40B4-BE49-F238E27FC236}">
                <a16:creationId xmlns:a16="http://schemas.microsoft.com/office/drawing/2014/main" id="{C1A34C04-FB8E-2145-AB49-E337058629D2}"/>
              </a:ext>
            </a:extLst>
          </p:cNvPr>
          <p:cNvSpPr/>
          <p:nvPr/>
        </p:nvSpPr>
        <p:spPr>
          <a:xfrm>
            <a:off x="7114069" y="4071048"/>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Added </a:t>
            </a:r>
            <a:r>
              <a:rPr lang="en-US" sz="1200" dirty="0" err="1">
                <a:solidFill>
                  <a:schemeClr val="tx1"/>
                </a:solidFill>
              </a:rPr>
              <a:t>Vit</a:t>
            </a:r>
            <a:r>
              <a:rPr lang="en-US" sz="1200" dirty="0">
                <a:solidFill>
                  <a:schemeClr val="tx1"/>
                </a:solidFill>
              </a:rPr>
              <a:t> C, D &amp; E</a:t>
            </a:r>
          </a:p>
        </p:txBody>
      </p:sp>
      <p:sp>
        <p:nvSpPr>
          <p:cNvPr id="69" name="Process 68">
            <a:extLst>
              <a:ext uri="{FF2B5EF4-FFF2-40B4-BE49-F238E27FC236}">
                <a16:creationId xmlns:a16="http://schemas.microsoft.com/office/drawing/2014/main" id="{15114DA6-5A4D-4145-BEB1-1110582075A0}"/>
              </a:ext>
            </a:extLst>
          </p:cNvPr>
          <p:cNvSpPr/>
          <p:nvPr/>
        </p:nvSpPr>
        <p:spPr>
          <a:xfrm>
            <a:off x="7114069" y="4490308"/>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Value Pack</a:t>
            </a:r>
          </a:p>
        </p:txBody>
      </p:sp>
      <p:sp>
        <p:nvSpPr>
          <p:cNvPr id="70" name="Process 69">
            <a:extLst>
              <a:ext uri="{FF2B5EF4-FFF2-40B4-BE49-F238E27FC236}">
                <a16:creationId xmlns:a16="http://schemas.microsoft.com/office/drawing/2014/main" id="{DEBE4CC1-E98E-3549-B83A-870130235B94}"/>
              </a:ext>
            </a:extLst>
          </p:cNvPr>
          <p:cNvSpPr/>
          <p:nvPr/>
        </p:nvSpPr>
        <p:spPr>
          <a:xfrm>
            <a:off x="7114069" y="4906876"/>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Packed in Malaysia from NZ milk powder</a:t>
            </a:r>
          </a:p>
        </p:txBody>
      </p:sp>
      <p:sp>
        <p:nvSpPr>
          <p:cNvPr id="71" name="Process 70">
            <a:extLst>
              <a:ext uri="{FF2B5EF4-FFF2-40B4-BE49-F238E27FC236}">
                <a16:creationId xmlns:a16="http://schemas.microsoft.com/office/drawing/2014/main" id="{D1FADED7-1957-6240-9FB7-B64499B2F0E7}"/>
              </a:ext>
            </a:extLst>
          </p:cNvPr>
          <p:cNvSpPr/>
          <p:nvPr/>
        </p:nvSpPr>
        <p:spPr>
          <a:xfrm>
            <a:off x="7114069" y="5335247"/>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Shelf-stable</a:t>
            </a:r>
          </a:p>
        </p:txBody>
      </p:sp>
      <p:sp>
        <p:nvSpPr>
          <p:cNvPr id="72" name="Process 71">
            <a:extLst>
              <a:ext uri="{FF2B5EF4-FFF2-40B4-BE49-F238E27FC236}">
                <a16:creationId xmlns:a16="http://schemas.microsoft.com/office/drawing/2014/main" id="{27634587-5993-F940-830B-7EA5B1E213A9}"/>
              </a:ext>
            </a:extLst>
          </p:cNvPr>
          <p:cNvSpPr/>
          <p:nvPr/>
        </p:nvSpPr>
        <p:spPr>
          <a:xfrm>
            <a:off x="7114069" y="5763618"/>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Just add water</a:t>
            </a:r>
          </a:p>
        </p:txBody>
      </p:sp>
      <p:sp>
        <p:nvSpPr>
          <p:cNvPr id="73" name="Process 72">
            <a:extLst>
              <a:ext uri="{FF2B5EF4-FFF2-40B4-BE49-F238E27FC236}">
                <a16:creationId xmlns:a16="http://schemas.microsoft.com/office/drawing/2014/main" id="{81190B1D-C2DC-304A-BBBD-1E7ACB7D87BA}"/>
              </a:ext>
            </a:extLst>
          </p:cNvPr>
          <p:cNvSpPr/>
          <p:nvPr/>
        </p:nvSpPr>
        <p:spPr>
          <a:xfrm>
            <a:off x="9192985" y="2765752"/>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H&amp;W</a:t>
            </a:r>
          </a:p>
        </p:txBody>
      </p:sp>
      <p:sp>
        <p:nvSpPr>
          <p:cNvPr id="74" name="Process 73">
            <a:extLst>
              <a:ext uri="{FF2B5EF4-FFF2-40B4-BE49-F238E27FC236}">
                <a16:creationId xmlns:a16="http://schemas.microsoft.com/office/drawing/2014/main" id="{5E4130DD-7930-824B-988E-1D08977298E6}"/>
              </a:ext>
            </a:extLst>
          </p:cNvPr>
          <p:cNvSpPr/>
          <p:nvPr/>
        </p:nvSpPr>
        <p:spPr>
          <a:xfrm>
            <a:off x="9192985" y="319583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75" name="Process 74">
            <a:extLst>
              <a:ext uri="{FF2B5EF4-FFF2-40B4-BE49-F238E27FC236}">
                <a16:creationId xmlns:a16="http://schemas.microsoft.com/office/drawing/2014/main" id="{9EF054EF-75DC-1143-BC10-A7B598D465E8}"/>
              </a:ext>
            </a:extLst>
          </p:cNvPr>
          <p:cNvSpPr/>
          <p:nvPr/>
        </p:nvSpPr>
        <p:spPr>
          <a:xfrm>
            <a:off x="9192985" y="3625290"/>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A&amp;R</a:t>
            </a:r>
          </a:p>
        </p:txBody>
      </p:sp>
      <p:sp>
        <p:nvSpPr>
          <p:cNvPr id="76" name="Process 75">
            <a:extLst>
              <a:ext uri="{FF2B5EF4-FFF2-40B4-BE49-F238E27FC236}">
                <a16:creationId xmlns:a16="http://schemas.microsoft.com/office/drawing/2014/main" id="{C500579E-B9AE-BF47-8033-79AE4DB2094D}"/>
              </a:ext>
            </a:extLst>
          </p:cNvPr>
          <p:cNvSpPr/>
          <p:nvPr/>
        </p:nvSpPr>
        <p:spPr>
          <a:xfrm>
            <a:off x="9192985" y="4052818"/>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E&amp;C</a:t>
            </a:r>
          </a:p>
        </p:txBody>
      </p:sp>
      <p:sp>
        <p:nvSpPr>
          <p:cNvPr id="78" name="Process 77">
            <a:extLst>
              <a:ext uri="{FF2B5EF4-FFF2-40B4-BE49-F238E27FC236}">
                <a16:creationId xmlns:a16="http://schemas.microsoft.com/office/drawing/2014/main" id="{B24CECDE-ECEB-BE46-B4B0-1AA595378158}"/>
              </a:ext>
            </a:extLst>
          </p:cNvPr>
          <p:cNvSpPr/>
          <p:nvPr/>
        </p:nvSpPr>
        <p:spPr>
          <a:xfrm>
            <a:off x="9193262" y="448398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S&amp;I</a:t>
            </a:r>
          </a:p>
        </p:txBody>
      </p:sp>
      <p:sp>
        <p:nvSpPr>
          <p:cNvPr id="79" name="Process 78">
            <a:extLst>
              <a:ext uri="{FF2B5EF4-FFF2-40B4-BE49-F238E27FC236}">
                <a16:creationId xmlns:a16="http://schemas.microsoft.com/office/drawing/2014/main" id="{DA9DA9E1-C10A-1646-B9E0-C099711A886C}"/>
              </a:ext>
            </a:extLst>
          </p:cNvPr>
          <p:cNvSpPr/>
          <p:nvPr/>
        </p:nvSpPr>
        <p:spPr>
          <a:xfrm>
            <a:off x="10178273" y="2765752"/>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Unsalted</a:t>
            </a:r>
          </a:p>
        </p:txBody>
      </p:sp>
      <p:sp>
        <p:nvSpPr>
          <p:cNvPr id="80" name="Process 79">
            <a:extLst>
              <a:ext uri="{FF2B5EF4-FFF2-40B4-BE49-F238E27FC236}">
                <a16:creationId xmlns:a16="http://schemas.microsoft.com/office/drawing/2014/main" id="{ECA50305-1E99-A647-81D4-3184B847E650}"/>
              </a:ext>
            </a:extLst>
          </p:cNvPr>
          <p:cNvSpPr/>
          <p:nvPr/>
        </p:nvSpPr>
        <p:spPr>
          <a:xfrm>
            <a:off x="10178273" y="3205827"/>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Trusted brand founded in 1937</a:t>
            </a:r>
          </a:p>
        </p:txBody>
      </p:sp>
      <p:sp>
        <p:nvSpPr>
          <p:cNvPr id="81" name="Process 80">
            <a:extLst>
              <a:ext uri="{FF2B5EF4-FFF2-40B4-BE49-F238E27FC236}">
                <a16:creationId xmlns:a16="http://schemas.microsoft.com/office/drawing/2014/main" id="{A9F79A6E-39F3-4541-98DD-6B3C82BCE628}"/>
              </a:ext>
            </a:extLst>
          </p:cNvPr>
          <p:cNvSpPr/>
          <p:nvPr/>
        </p:nvSpPr>
        <p:spPr>
          <a:xfrm>
            <a:off x="10178273" y="3631846"/>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Imported from NZ</a:t>
            </a:r>
          </a:p>
        </p:txBody>
      </p:sp>
      <p:sp>
        <p:nvSpPr>
          <p:cNvPr id="82" name="Process 81">
            <a:extLst>
              <a:ext uri="{FF2B5EF4-FFF2-40B4-BE49-F238E27FC236}">
                <a16:creationId xmlns:a16="http://schemas.microsoft.com/office/drawing/2014/main" id="{9064576C-280E-054F-ADE9-D8D9FE36956F}"/>
              </a:ext>
            </a:extLst>
          </p:cNvPr>
          <p:cNvSpPr/>
          <p:nvPr/>
        </p:nvSpPr>
        <p:spPr>
          <a:xfrm>
            <a:off x="10178273" y="4057158"/>
            <a:ext cx="1795566" cy="365125"/>
          </a:xfrm>
          <a:prstGeom prst="flowChart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250g pack</a:t>
            </a:r>
          </a:p>
        </p:txBody>
      </p:sp>
      <p:sp>
        <p:nvSpPr>
          <p:cNvPr id="83" name="Process 82">
            <a:extLst>
              <a:ext uri="{FF2B5EF4-FFF2-40B4-BE49-F238E27FC236}">
                <a16:creationId xmlns:a16="http://schemas.microsoft.com/office/drawing/2014/main" id="{CC9CA07C-7044-CB48-935D-A52A4D3F68F0}"/>
              </a:ext>
            </a:extLst>
          </p:cNvPr>
          <p:cNvSpPr/>
          <p:nvPr/>
        </p:nvSpPr>
        <p:spPr>
          <a:xfrm>
            <a:off x="10173595" y="4481016"/>
            <a:ext cx="1795566" cy="365125"/>
          </a:xfrm>
          <a:prstGeom prst="flowChart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Gold foil packaging</a:t>
            </a:r>
          </a:p>
        </p:txBody>
      </p:sp>
      <p:sp>
        <p:nvSpPr>
          <p:cNvPr id="84" name="TextBox 83">
            <a:extLst>
              <a:ext uri="{FF2B5EF4-FFF2-40B4-BE49-F238E27FC236}">
                <a16:creationId xmlns:a16="http://schemas.microsoft.com/office/drawing/2014/main" id="{61160C5F-74E9-4340-BE90-0BA0719AFB33}"/>
              </a:ext>
            </a:extLst>
          </p:cNvPr>
          <p:cNvSpPr txBox="1"/>
          <p:nvPr/>
        </p:nvSpPr>
        <p:spPr>
          <a:xfrm>
            <a:off x="1165795" y="6516341"/>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photo credit (various firms or fair use; low resolution; complete product/ brand for illustrative purposes); various articles; </a:t>
            </a:r>
            <a:r>
              <a:rPr lang="en-US" sz="1400" b="1" dirty="0">
                <a:solidFill>
                  <a:srgbClr val="FF0000"/>
                </a:solidFill>
                <a:latin typeface="Gill Sans MT" panose="020B0502020104020203" pitchFamily="34" charset="77"/>
              </a:rPr>
              <a:t>AGVC-D</a:t>
            </a:r>
          </a:p>
        </p:txBody>
      </p:sp>
      <p:sp>
        <p:nvSpPr>
          <p:cNvPr id="86" name="Process 85">
            <a:extLst>
              <a:ext uri="{FF2B5EF4-FFF2-40B4-BE49-F238E27FC236}">
                <a16:creationId xmlns:a16="http://schemas.microsoft.com/office/drawing/2014/main" id="{3EA7E2B7-7419-3540-A407-E1BAC5CE7562}"/>
              </a:ext>
            </a:extLst>
          </p:cNvPr>
          <p:cNvSpPr/>
          <p:nvPr/>
        </p:nvSpPr>
        <p:spPr>
          <a:xfrm>
            <a:off x="200247" y="5754527"/>
            <a:ext cx="914400" cy="36512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S&amp;I</a:t>
            </a:r>
          </a:p>
        </p:txBody>
      </p:sp>
      <p:pic>
        <p:nvPicPr>
          <p:cNvPr id="87" name="Picture 86" descr="A picture containing clipart&#13;&#10;&#13;&#10;Description automatically generated">
            <a:extLst>
              <a:ext uri="{FF2B5EF4-FFF2-40B4-BE49-F238E27FC236}">
                <a16:creationId xmlns:a16="http://schemas.microsoft.com/office/drawing/2014/main" id="{4743222E-13C9-5340-8010-AEB7EBC8B5E0}"/>
              </a:ext>
            </a:extLst>
          </p:cNvPr>
          <p:cNvPicPr>
            <a:picLocks noChangeAspect="1"/>
          </p:cNvPicPr>
          <p:nvPr/>
        </p:nvPicPr>
        <p:blipFill>
          <a:blip r:embed="rId14"/>
          <a:stretch>
            <a:fillRect/>
          </a:stretch>
        </p:blipFill>
        <p:spPr>
          <a:xfrm>
            <a:off x="125448" y="6051238"/>
            <a:ext cx="734565" cy="734565"/>
          </a:xfrm>
          <a:prstGeom prst="rect">
            <a:avLst/>
          </a:prstGeom>
        </p:spPr>
      </p:pic>
    </p:spTree>
    <p:extLst>
      <p:ext uri="{BB962C8B-B14F-4D97-AF65-F5344CB8AC3E}">
        <p14:creationId xmlns:p14="http://schemas.microsoft.com/office/powerpoint/2010/main" val="1361419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8C2CD1-353B-3348-82BB-375FECA4EA25}"/>
              </a:ext>
            </a:extLst>
          </p:cNvPr>
          <p:cNvSpPr txBox="1"/>
          <p:nvPr/>
        </p:nvSpPr>
        <p:spPr>
          <a:xfrm>
            <a:off x="0" y="341"/>
            <a:ext cx="13164141" cy="707886"/>
          </a:xfrm>
          <a:prstGeom prst="rect">
            <a:avLst/>
          </a:prstGeom>
          <a:noFill/>
          <a:ln>
            <a:noFill/>
          </a:ln>
        </p:spPr>
        <p:txBody>
          <a:bodyPr wrap="square" rtlCol="0">
            <a:spAutoFit/>
          </a:bodyPr>
          <a:lstStyle/>
          <a:p>
            <a:pPr algn="just"/>
            <a:r>
              <a:rPr lang="en-US" sz="2000" dirty="0">
                <a:latin typeface="Gill Sans MT" panose="020B0502020104020203" pitchFamily="34" charset="77"/>
              </a:rPr>
              <a:t>These trends drive new product development, through (1) packaging (2) product, (3) category and (4) channel </a:t>
            </a:r>
          </a:p>
          <a:p>
            <a:pPr algn="just"/>
            <a:r>
              <a:rPr lang="en-US" sz="2000" dirty="0">
                <a:latin typeface="Gill Sans MT" panose="020B0502020104020203" pitchFamily="34" charset="77"/>
              </a:rPr>
              <a:t>innovation, success, however, often comes down to implementation and execution</a:t>
            </a:r>
          </a:p>
        </p:txBody>
      </p:sp>
      <p:sp>
        <p:nvSpPr>
          <p:cNvPr id="8" name="TextBox 7">
            <a:extLst>
              <a:ext uri="{FF2B5EF4-FFF2-40B4-BE49-F238E27FC236}">
                <a16:creationId xmlns:a16="http://schemas.microsoft.com/office/drawing/2014/main" id="{EC00D65F-1F93-334A-B474-FCC3E9748684}"/>
              </a:ext>
            </a:extLst>
          </p:cNvPr>
          <p:cNvSpPr txBox="1"/>
          <p:nvPr/>
        </p:nvSpPr>
        <p:spPr>
          <a:xfrm>
            <a:off x="199372" y="708227"/>
            <a:ext cx="11474886" cy="584775"/>
          </a:xfrm>
          <a:prstGeom prst="rect">
            <a:avLst/>
          </a:prstGeom>
          <a:noFill/>
        </p:spPr>
        <p:txBody>
          <a:bodyPr wrap="square" rtlCol="0">
            <a:spAutoFit/>
          </a:bodyPr>
          <a:lstStyle/>
          <a:p>
            <a:pPr algn="just"/>
            <a:r>
              <a:rPr lang="en-US" sz="1600" b="1" dirty="0">
                <a:latin typeface="Gill Sans MT" panose="020B0502020104020203" pitchFamily="34" charset="77"/>
              </a:rPr>
              <a:t>CONSUMER FACING INNOVATION IN THE FOOD AND BEVERAGE INDUSTRY FROM TREND TO EXECUTION</a:t>
            </a:r>
          </a:p>
          <a:p>
            <a:pPr algn="just"/>
            <a:r>
              <a:rPr lang="en-US" sz="1600" b="1" dirty="0">
                <a:solidFill>
                  <a:schemeClr val="bg1">
                    <a:lumMod val="50000"/>
                  </a:schemeClr>
                </a:solidFill>
                <a:latin typeface="Gill Sans MT" panose="020B0502020104020203" pitchFamily="34" charset="77"/>
              </a:rPr>
              <a:t>Model; 2017</a:t>
            </a:r>
          </a:p>
        </p:txBody>
      </p:sp>
      <p:sp>
        <p:nvSpPr>
          <p:cNvPr id="9" name="Process 8">
            <a:extLst>
              <a:ext uri="{FF2B5EF4-FFF2-40B4-BE49-F238E27FC236}">
                <a16:creationId xmlns:a16="http://schemas.microsoft.com/office/drawing/2014/main" id="{491CF273-7604-F04A-92D4-F979707BA672}"/>
              </a:ext>
            </a:extLst>
          </p:cNvPr>
          <p:cNvSpPr/>
          <p:nvPr/>
        </p:nvSpPr>
        <p:spPr>
          <a:xfrm>
            <a:off x="358557" y="3408732"/>
            <a:ext cx="11474886" cy="448174"/>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Gill Sans MT" panose="020B0502020104020203" pitchFamily="34" charset="77"/>
              </a:rPr>
              <a:t>NEW PRODUCT DEVELOPMENT</a:t>
            </a:r>
          </a:p>
        </p:txBody>
      </p:sp>
      <p:pic>
        <p:nvPicPr>
          <p:cNvPr id="11" name="Picture 10">
            <a:extLst>
              <a:ext uri="{FF2B5EF4-FFF2-40B4-BE49-F238E27FC236}">
                <a16:creationId xmlns:a16="http://schemas.microsoft.com/office/drawing/2014/main" id="{B572D80A-5F5C-B648-AAF5-46896EC0A97C}"/>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40477" y="1293002"/>
            <a:ext cx="2138646" cy="1680288"/>
          </a:xfrm>
          <a:prstGeom prst="rect">
            <a:avLst/>
          </a:prstGeom>
        </p:spPr>
      </p:pic>
      <p:pic>
        <p:nvPicPr>
          <p:cNvPr id="12" name="Picture 11">
            <a:extLst>
              <a:ext uri="{FF2B5EF4-FFF2-40B4-BE49-F238E27FC236}">
                <a16:creationId xmlns:a16="http://schemas.microsoft.com/office/drawing/2014/main" id="{54CAD15D-507D-AC4C-96DB-AA839964D216}"/>
              </a:ext>
            </a:extLst>
          </p:cNvPr>
          <p:cNvPicPr>
            <a:picLocks noChangeAspect="1"/>
          </p:cNvPicPr>
          <p:nvPr/>
        </p:nvPicPr>
        <p:blipFill>
          <a:blip r:embed="rId4">
            <a:alphaModFix/>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497572" y="1293002"/>
            <a:ext cx="2138646" cy="1680288"/>
          </a:xfrm>
          <a:prstGeom prst="rect">
            <a:avLst/>
          </a:prstGeom>
        </p:spPr>
      </p:pic>
      <p:pic>
        <p:nvPicPr>
          <p:cNvPr id="13" name="Picture 12">
            <a:extLst>
              <a:ext uri="{FF2B5EF4-FFF2-40B4-BE49-F238E27FC236}">
                <a16:creationId xmlns:a16="http://schemas.microsoft.com/office/drawing/2014/main" id="{87B7008B-C3F1-1447-964C-DC79BCE9B12E}"/>
              </a:ext>
            </a:extLst>
          </p:cNvPr>
          <p:cNvPicPr>
            <a:picLocks noChangeAspect="1"/>
          </p:cNvPicPr>
          <p:nvPr/>
        </p:nvPicPr>
        <p:blipFill>
          <a:blip r:embed="rId6">
            <a:alphaModFix/>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847838" y="1310851"/>
            <a:ext cx="2384937" cy="1680288"/>
          </a:xfrm>
          <a:prstGeom prst="rect">
            <a:avLst/>
          </a:prstGeom>
        </p:spPr>
      </p:pic>
      <p:pic>
        <p:nvPicPr>
          <p:cNvPr id="14" name="Picture 13">
            <a:extLst>
              <a:ext uri="{FF2B5EF4-FFF2-40B4-BE49-F238E27FC236}">
                <a16:creationId xmlns:a16="http://schemas.microsoft.com/office/drawing/2014/main" id="{AF92DA3E-75FA-8B4D-8D4E-EA1D886E7367}"/>
              </a:ext>
            </a:extLst>
          </p:cNvPr>
          <p:cNvPicPr>
            <a:picLocks noChangeAspect="1"/>
          </p:cNvPicPr>
          <p:nvPr/>
        </p:nvPicPr>
        <p:blipFill>
          <a:blip r:embed="rId8">
            <a:alphaModFix/>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8517315" y="1315768"/>
            <a:ext cx="2534205" cy="1686398"/>
          </a:xfrm>
          <a:prstGeom prst="rect">
            <a:avLst/>
          </a:prstGeom>
        </p:spPr>
      </p:pic>
      <p:sp>
        <p:nvSpPr>
          <p:cNvPr id="15" name="TextBox 14">
            <a:extLst>
              <a:ext uri="{FF2B5EF4-FFF2-40B4-BE49-F238E27FC236}">
                <a16:creationId xmlns:a16="http://schemas.microsoft.com/office/drawing/2014/main" id="{2CB89E42-6258-624A-AD6C-178AD60BB01E}"/>
              </a:ext>
            </a:extLst>
          </p:cNvPr>
          <p:cNvSpPr txBox="1"/>
          <p:nvPr/>
        </p:nvSpPr>
        <p:spPr>
          <a:xfrm>
            <a:off x="-734233" y="3022729"/>
            <a:ext cx="13164141"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CONSUMER FOOD &amp; BEVERAGE MEGA-TRENDS</a:t>
            </a:r>
          </a:p>
        </p:txBody>
      </p:sp>
      <p:cxnSp>
        <p:nvCxnSpPr>
          <p:cNvPr id="17" name="Straight Connector 16">
            <a:extLst>
              <a:ext uri="{FF2B5EF4-FFF2-40B4-BE49-F238E27FC236}">
                <a16:creationId xmlns:a16="http://schemas.microsoft.com/office/drawing/2014/main" id="{C0DD4396-194D-8743-82B4-19163096BD4D}"/>
              </a:ext>
            </a:extLst>
          </p:cNvPr>
          <p:cNvCxnSpPr>
            <a:cxnSpLocks/>
          </p:cNvCxnSpPr>
          <p:nvPr/>
        </p:nvCxnSpPr>
        <p:spPr>
          <a:xfrm>
            <a:off x="1143434" y="3970751"/>
            <a:ext cx="98955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3EC6695-0ABE-0D40-9E48-0BC0E7326917}"/>
              </a:ext>
            </a:extLst>
          </p:cNvPr>
          <p:cNvCxnSpPr>
            <a:cxnSpLocks/>
          </p:cNvCxnSpPr>
          <p:nvPr/>
        </p:nvCxnSpPr>
        <p:spPr>
          <a:xfrm>
            <a:off x="11038996" y="3970750"/>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089AE80-5F30-E341-8CE1-0ED5114787A5}"/>
              </a:ext>
            </a:extLst>
          </p:cNvPr>
          <p:cNvCxnSpPr>
            <a:cxnSpLocks/>
          </p:cNvCxnSpPr>
          <p:nvPr/>
        </p:nvCxnSpPr>
        <p:spPr>
          <a:xfrm>
            <a:off x="7917789" y="3970751"/>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511FF27-AF1D-9440-8992-DB728AF2D14F}"/>
              </a:ext>
            </a:extLst>
          </p:cNvPr>
          <p:cNvCxnSpPr>
            <a:cxnSpLocks/>
          </p:cNvCxnSpPr>
          <p:nvPr/>
        </p:nvCxnSpPr>
        <p:spPr>
          <a:xfrm>
            <a:off x="4308225" y="3970751"/>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AD69EA4-FC2E-704E-90FF-A8B633916073}"/>
              </a:ext>
            </a:extLst>
          </p:cNvPr>
          <p:cNvCxnSpPr>
            <a:cxnSpLocks/>
          </p:cNvCxnSpPr>
          <p:nvPr/>
        </p:nvCxnSpPr>
        <p:spPr>
          <a:xfrm>
            <a:off x="1165790" y="3970751"/>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54773A7D-B4B9-2148-8303-AC042F9B1DCF}"/>
              </a:ext>
            </a:extLst>
          </p:cNvPr>
          <p:cNvSpPr/>
          <p:nvPr/>
        </p:nvSpPr>
        <p:spPr>
          <a:xfrm>
            <a:off x="305920" y="4685588"/>
            <a:ext cx="1763587" cy="10386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Usage(e.g. Ready to use)</a:t>
            </a:r>
          </a:p>
          <a:p>
            <a:pPr algn="ctr"/>
            <a:r>
              <a:rPr lang="en-US" sz="1000" dirty="0">
                <a:solidFill>
                  <a:schemeClr val="tx1"/>
                </a:solidFill>
              </a:rPr>
              <a:t>Shelf-life (e.g. UHT)</a:t>
            </a:r>
          </a:p>
          <a:p>
            <a:pPr algn="ctr"/>
            <a:r>
              <a:rPr lang="en-US" sz="1000" dirty="0">
                <a:solidFill>
                  <a:schemeClr val="tx1"/>
                </a:solidFill>
              </a:rPr>
              <a:t>Convenience (e.g. multi pack)</a:t>
            </a:r>
          </a:p>
          <a:p>
            <a:pPr algn="ctr"/>
            <a:r>
              <a:rPr lang="en-US" sz="1000" dirty="0">
                <a:solidFill>
                  <a:schemeClr val="tx1"/>
                </a:solidFill>
              </a:rPr>
              <a:t>Appearance (e.g. foil pack)</a:t>
            </a:r>
          </a:p>
          <a:p>
            <a:pPr algn="ctr"/>
            <a:r>
              <a:rPr lang="en-US" sz="1000" dirty="0">
                <a:solidFill>
                  <a:schemeClr val="tx1"/>
                </a:solidFill>
              </a:rPr>
              <a:t>Cost (e.g. plastic Vs glass)</a:t>
            </a:r>
          </a:p>
        </p:txBody>
      </p:sp>
      <p:sp>
        <p:nvSpPr>
          <p:cNvPr id="29" name="Rectangle 28">
            <a:extLst>
              <a:ext uri="{FF2B5EF4-FFF2-40B4-BE49-F238E27FC236}">
                <a16:creationId xmlns:a16="http://schemas.microsoft.com/office/drawing/2014/main" id="{FD6AA4CE-243D-0844-9A34-C258453AA46A}"/>
              </a:ext>
            </a:extLst>
          </p:cNvPr>
          <p:cNvSpPr/>
          <p:nvPr/>
        </p:nvSpPr>
        <p:spPr>
          <a:xfrm>
            <a:off x="3443689" y="4698706"/>
            <a:ext cx="1763587" cy="10386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tx1"/>
                </a:solidFill>
              </a:rPr>
              <a:t>Flavour</a:t>
            </a:r>
            <a:endParaRPr lang="en-US" sz="1000" dirty="0">
              <a:solidFill>
                <a:schemeClr val="tx1"/>
              </a:solidFill>
            </a:endParaRPr>
          </a:p>
          <a:p>
            <a:pPr algn="ctr"/>
            <a:r>
              <a:rPr lang="en-US" sz="1000" dirty="0">
                <a:solidFill>
                  <a:schemeClr val="tx1"/>
                </a:solidFill>
              </a:rPr>
              <a:t>Formulation/ recipe</a:t>
            </a:r>
          </a:p>
          <a:p>
            <a:pPr algn="ctr"/>
            <a:r>
              <a:rPr lang="en-US" sz="1000" dirty="0">
                <a:solidFill>
                  <a:schemeClr val="tx1"/>
                </a:solidFill>
              </a:rPr>
              <a:t>New/different/ ingredients</a:t>
            </a:r>
          </a:p>
          <a:p>
            <a:pPr algn="ctr"/>
            <a:r>
              <a:rPr lang="en-US" sz="1000" dirty="0">
                <a:solidFill>
                  <a:schemeClr val="tx1"/>
                </a:solidFill>
              </a:rPr>
              <a:t>Source/origin</a:t>
            </a:r>
          </a:p>
          <a:p>
            <a:pPr algn="ctr"/>
            <a:r>
              <a:rPr lang="en-US" sz="1000" dirty="0">
                <a:solidFill>
                  <a:schemeClr val="tx1"/>
                </a:solidFill>
              </a:rPr>
              <a:t>Production system</a:t>
            </a:r>
          </a:p>
          <a:p>
            <a:pPr algn="ctr"/>
            <a:r>
              <a:rPr lang="en-US" sz="1000" dirty="0">
                <a:solidFill>
                  <a:schemeClr val="tx1"/>
                </a:solidFill>
              </a:rPr>
              <a:t>Manufacturing process</a:t>
            </a:r>
          </a:p>
        </p:txBody>
      </p:sp>
      <p:sp>
        <p:nvSpPr>
          <p:cNvPr id="30" name="Rectangle 29">
            <a:extLst>
              <a:ext uri="{FF2B5EF4-FFF2-40B4-BE49-F238E27FC236}">
                <a16:creationId xmlns:a16="http://schemas.microsoft.com/office/drawing/2014/main" id="{8FAD5328-8DF9-3849-8E99-591AF19D7A07}"/>
              </a:ext>
            </a:extLst>
          </p:cNvPr>
          <p:cNvSpPr/>
          <p:nvPr/>
        </p:nvSpPr>
        <p:spPr>
          <a:xfrm>
            <a:off x="7044904" y="4685587"/>
            <a:ext cx="1763587" cy="10517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Gill Sans MT" panose="020B0502020104020203" pitchFamily="34" charset="77"/>
              </a:rPr>
              <a:t>Line extension</a:t>
            </a:r>
          </a:p>
          <a:p>
            <a:pPr algn="ctr"/>
            <a:r>
              <a:rPr lang="en-US" sz="1000" dirty="0">
                <a:solidFill>
                  <a:schemeClr val="tx1"/>
                </a:solidFill>
                <a:latin typeface="Gill Sans MT" panose="020B0502020104020203" pitchFamily="34" charset="77"/>
              </a:rPr>
              <a:t>Creation of new category</a:t>
            </a:r>
          </a:p>
          <a:p>
            <a:pPr algn="ctr"/>
            <a:r>
              <a:rPr lang="en-US" sz="1000" dirty="0">
                <a:solidFill>
                  <a:schemeClr val="tx1"/>
                </a:solidFill>
                <a:latin typeface="Gill Sans MT" panose="020B0502020104020203" pitchFamily="34" charset="77"/>
              </a:rPr>
              <a:t>New temperature state</a:t>
            </a:r>
          </a:p>
        </p:txBody>
      </p:sp>
      <p:sp>
        <p:nvSpPr>
          <p:cNvPr id="31" name="Rectangle 30">
            <a:extLst>
              <a:ext uri="{FF2B5EF4-FFF2-40B4-BE49-F238E27FC236}">
                <a16:creationId xmlns:a16="http://schemas.microsoft.com/office/drawing/2014/main" id="{EB1B3A5B-03AB-7D48-B8BF-ACC7CE670201}"/>
              </a:ext>
            </a:extLst>
          </p:cNvPr>
          <p:cNvSpPr/>
          <p:nvPr/>
        </p:nvSpPr>
        <p:spPr>
          <a:xfrm>
            <a:off x="10169725" y="4648597"/>
            <a:ext cx="1763587" cy="10887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Gill Sans MT" panose="020B0502020104020203" pitchFamily="34" charset="77"/>
              </a:rPr>
              <a:t>Foodservice offer</a:t>
            </a:r>
          </a:p>
          <a:p>
            <a:pPr algn="ctr"/>
            <a:r>
              <a:rPr lang="en-US" sz="1000" dirty="0">
                <a:solidFill>
                  <a:schemeClr val="tx1"/>
                </a:solidFill>
                <a:latin typeface="Gill Sans MT" panose="020B0502020104020203" pitchFamily="34" charset="77"/>
              </a:rPr>
              <a:t>Non-foods retail offer</a:t>
            </a:r>
          </a:p>
          <a:p>
            <a:pPr algn="ctr"/>
            <a:r>
              <a:rPr lang="en-US" sz="1000" dirty="0">
                <a:solidFill>
                  <a:schemeClr val="tx1"/>
                </a:solidFill>
                <a:latin typeface="Gill Sans MT" panose="020B0502020104020203" pitchFamily="34" charset="77"/>
              </a:rPr>
              <a:t>Vending</a:t>
            </a:r>
          </a:p>
          <a:p>
            <a:pPr algn="ctr"/>
            <a:r>
              <a:rPr lang="en-US" sz="1000" dirty="0">
                <a:solidFill>
                  <a:schemeClr val="tx1"/>
                </a:solidFill>
                <a:latin typeface="Gill Sans MT" panose="020B0502020104020203" pitchFamily="34" charset="77"/>
              </a:rPr>
              <a:t>Internet/Home delivery</a:t>
            </a:r>
          </a:p>
          <a:p>
            <a:pPr algn="ctr"/>
            <a:r>
              <a:rPr lang="en-US" sz="1000" dirty="0">
                <a:solidFill>
                  <a:schemeClr val="tx1"/>
                </a:solidFill>
                <a:latin typeface="Gill Sans MT" panose="020B0502020104020203" pitchFamily="34" charset="77"/>
              </a:rPr>
              <a:t>Own retail stores</a:t>
            </a:r>
          </a:p>
        </p:txBody>
      </p:sp>
      <p:sp>
        <p:nvSpPr>
          <p:cNvPr id="32" name="Process 31">
            <a:extLst>
              <a:ext uri="{FF2B5EF4-FFF2-40B4-BE49-F238E27FC236}">
                <a16:creationId xmlns:a16="http://schemas.microsoft.com/office/drawing/2014/main" id="{03FD56A7-3A53-404D-8401-E67F4D405555}"/>
              </a:ext>
            </a:extLst>
          </p:cNvPr>
          <p:cNvSpPr/>
          <p:nvPr/>
        </p:nvSpPr>
        <p:spPr>
          <a:xfrm>
            <a:off x="309536" y="4291829"/>
            <a:ext cx="1754965" cy="40010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Gill Sans MT" panose="020B0502020104020203" pitchFamily="34" charset="77"/>
              </a:rPr>
              <a:t>PACKAGING INNOVATION</a:t>
            </a:r>
          </a:p>
        </p:txBody>
      </p:sp>
      <p:sp>
        <p:nvSpPr>
          <p:cNvPr id="33" name="Process 32">
            <a:extLst>
              <a:ext uri="{FF2B5EF4-FFF2-40B4-BE49-F238E27FC236}">
                <a16:creationId xmlns:a16="http://schemas.microsoft.com/office/drawing/2014/main" id="{25AC9B59-86E8-CF49-8F98-B1CECA61AF3D}"/>
              </a:ext>
            </a:extLst>
          </p:cNvPr>
          <p:cNvSpPr/>
          <p:nvPr/>
        </p:nvSpPr>
        <p:spPr>
          <a:xfrm>
            <a:off x="3443689" y="4291829"/>
            <a:ext cx="1754965" cy="40010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Gill Sans MT" panose="020B0502020104020203" pitchFamily="34" charset="77"/>
              </a:rPr>
              <a:t>PRODUCT INNOVATION</a:t>
            </a:r>
          </a:p>
        </p:txBody>
      </p:sp>
      <p:sp>
        <p:nvSpPr>
          <p:cNvPr id="34" name="Process 33">
            <a:extLst>
              <a:ext uri="{FF2B5EF4-FFF2-40B4-BE49-F238E27FC236}">
                <a16:creationId xmlns:a16="http://schemas.microsoft.com/office/drawing/2014/main" id="{5CFD5A94-39B7-DA43-AF78-1BD631045E1C}"/>
              </a:ext>
            </a:extLst>
          </p:cNvPr>
          <p:cNvSpPr/>
          <p:nvPr/>
        </p:nvSpPr>
        <p:spPr>
          <a:xfrm>
            <a:off x="7053526" y="4291829"/>
            <a:ext cx="1754965" cy="40010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Gill Sans MT" panose="020B0502020104020203" pitchFamily="34" charset="77"/>
              </a:rPr>
              <a:t>CATEGORY INNOVATION</a:t>
            </a:r>
          </a:p>
        </p:txBody>
      </p:sp>
      <p:sp>
        <p:nvSpPr>
          <p:cNvPr id="35" name="Process 34">
            <a:extLst>
              <a:ext uri="{FF2B5EF4-FFF2-40B4-BE49-F238E27FC236}">
                <a16:creationId xmlns:a16="http://schemas.microsoft.com/office/drawing/2014/main" id="{8B55C757-E772-F843-8916-577ED645CDF4}"/>
              </a:ext>
            </a:extLst>
          </p:cNvPr>
          <p:cNvSpPr/>
          <p:nvPr/>
        </p:nvSpPr>
        <p:spPr>
          <a:xfrm>
            <a:off x="10174037" y="4278015"/>
            <a:ext cx="1754965" cy="40010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latin typeface="Gill Sans MT" panose="020B0502020104020203" pitchFamily="34" charset="77"/>
              </a:rPr>
              <a:t>CHANGE INNOVATION</a:t>
            </a:r>
          </a:p>
        </p:txBody>
      </p:sp>
      <p:cxnSp>
        <p:nvCxnSpPr>
          <p:cNvPr id="36" name="Straight Arrow Connector 35">
            <a:extLst>
              <a:ext uri="{FF2B5EF4-FFF2-40B4-BE49-F238E27FC236}">
                <a16:creationId xmlns:a16="http://schemas.microsoft.com/office/drawing/2014/main" id="{20F697E9-FA44-1844-905F-CEF9CDED8CCD}"/>
              </a:ext>
            </a:extLst>
          </p:cNvPr>
          <p:cNvCxnSpPr>
            <a:cxnSpLocks/>
          </p:cNvCxnSpPr>
          <p:nvPr/>
        </p:nvCxnSpPr>
        <p:spPr>
          <a:xfrm>
            <a:off x="1165790" y="5724224"/>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5E5CB2B-9257-E248-8A0E-1E61C892F1C9}"/>
              </a:ext>
            </a:extLst>
          </p:cNvPr>
          <p:cNvCxnSpPr>
            <a:cxnSpLocks/>
          </p:cNvCxnSpPr>
          <p:nvPr/>
        </p:nvCxnSpPr>
        <p:spPr>
          <a:xfrm>
            <a:off x="4311182" y="5737341"/>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A257089-143D-AE4C-80FB-4F8CFB72CD52}"/>
              </a:ext>
            </a:extLst>
          </p:cNvPr>
          <p:cNvCxnSpPr>
            <a:cxnSpLocks/>
          </p:cNvCxnSpPr>
          <p:nvPr/>
        </p:nvCxnSpPr>
        <p:spPr>
          <a:xfrm>
            <a:off x="7917789" y="5737341"/>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94E6633-B4B6-EE40-9DBD-0BEBADFF4BA9}"/>
              </a:ext>
            </a:extLst>
          </p:cNvPr>
          <p:cNvCxnSpPr>
            <a:cxnSpLocks/>
          </p:cNvCxnSpPr>
          <p:nvPr/>
        </p:nvCxnSpPr>
        <p:spPr>
          <a:xfrm>
            <a:off x="11051520" y="5724224"/>
            <a:ext cx="0" cy="325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Process 39">
            <a:extLst>
              <a:ext uri="{FF2B5EF4-FFF2-40B4-BE49-F238E27FC236}">
                <a16:creationId xmlns:a16="http://schemas.microsoft.com/office/drawing/2014/main" id="{4A2765A3-91D6-AE41-8AD1-E18A4365C366}"/>
              </a:ext>
            </a:extLst>
          </p:cNvPr>
          <p:cNvSpPr/>
          <p:nvPr/>
        </p:nvSpPr>
        <p:spPr>
          <a:xfrm>
            <a:off x="454116" y="6105958"/>
            <a:ext cx="11474886" cy="448174"/>
          </a:xfrm>
          <a:prstGeom prst="flowChartProcess">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Gill Sans MT" panose="020B0502020104020203" pitchFamily="34" charset="77"/>
              </a:rPr>
              <a:t>IMPLEMENTATION &amp; EXECUTION</a:t>
            </a:r>
          </a:p>
        </p:txBody>
      </p:sp>
      <p:pic>
        <p:nvPicPr>
          <p:cNvPr id="42" name="Picture 41" descr="A picture containing clipart&#13;&#10;&#13;&#10;Description automatically generated">
            <a:extLst>
              <a:ext uri="{FF2B5EF4-FFF2-40B4-BE49-F238E27FC236}">
                <a16:creationId xmlns:a16="http://schemas.microsoft.com/office/drawing/2014/main" id="{EDB4E304-38C0-8E4E-B580-B85053FF5DFA}"/>
              </a:ext>
            </a:extLst>
          </p:cNvPr>
          <p:cNvPicPr>
            <a:picLocks noChangeAspect="1"/>
          </p:cNvPicPr>
          <p:nvPr/>
        </p:nvPicPr>
        <p:blipFill>
          <a:blip r:embed="rId10"/>
          <a:stretch>
            <a:fillRect/>
          </a:stretch>
        </p:blipFill>
        <p:spPr>
          <a:xfrm>
            <a:off x="125448" y="6051238"/>
            <a:ext cx="734565" cy="734565"/>
          </a:xfrm>
          <a:prstGeom prst="rect">
            <a:avLst/>
          </a:prstGeom>
        </p:spPr>
      </p:pic>
    </p:spTree>
    <p:extLst>
      <p:ext uri="{BB962C8B-B14F-4D97-AF65-F5344CB8AC3E}">
        <p14:creationId xmlns:p14="http://schemas.microsoft.com/office/powerpoint/2010/main" val="4162935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D028C3E-EA55-0744-A5F6-921129F34797}"/>
              </a:ext>
            </a:extLst>
          </p:cNvPr>
          <p:cNvSpPr>
            <a:spLocks noGrp="1"/>
          </p:cNvSpPr>
          <p:nvPr>
            <p:ph type="dt" sz="half" idx="10"/>
          </p:nvPr>
        </p:nvSpPr>
        <p:spPr>
          <a:xfrm>
            <a:off x="1371299" y="6397720"/>
            <a:ext cx="2743200" cy="365125"/>
          </a:xfrm>
        </p:spPr>
        <p:txBody>
          <a:bodyPr/>
          <a:lstStyle/>
          <a:p>
            <a:r>
              <a:rPr lang="en-IN"/>
              <a:t>Thursday, May 11th 2019</a:t>
            </a:r>
            <a:endParaRPr lang="en-US"/>
          </a:p>
        </p:txBody>
      </p:sp>
      <p:sp>
        <p:nvSpPr>
          <p:cNvPr id="6" name="Slide Number Placeholder 5">
            <a:extLst>
              <a:ext uri="{FF2B5EF4-FFF2-40B4-BE49-F238E27FC236}">
                <a16:creationId xmlns:a16="http://schemas.microsoft.com/office/drawing/2014/main" id="{5CDC085E-DB0C-A94F-B752-07CD341110E3}"/>
              </a:ext>
            </a:extLst>
          </p:cNvPr>
          <p:cNvSpPr>
            <a:spLocks noGrp="1"/>
          </p:cNvSpPr>
          <p:nvPr>
            <p:ph type="sldNum" sz="quarter" idx="12"/>
          </p:nvPr>
        </p:nvSpPr>
        <p:spPr/>
        <p:txBody>
          <a:bodyPr/>
          <a:lstStyle/>
          <a:p>
            <a:fld id="{E780DAB0-66C9-6248-A472-5F79E02CB431}" type="slidenum">
              <a:rPr lang="en-US" smtClean="0"/>
              <a:t>41</a:t>
            </a:fld>
            <a:endParaRPr lang="en-US"/>
          </a:p>
        </p:txBody>
      </p:sp>
      <p:sp>
        <p:nvSpPr>
          <p:cNvPr id="7" name="TextBox 6">
            <a:extLst>
              <a:ext uri="{FF2B5EF4-FFF2-40B4-BE49-F238E27FC236}">
                <a16:creationId xmlns:a16="http://schemas.microsoft.com/office/drawing/2014/main" id="{8FB96ECE-44ED-A140-ACF5-4C2BEDB1E4AF}"/>
              </a:ext>
            </a:extLst>
          </p:cNvPr>
          <p:cNvSpPr txBox="1"/>
          <p:nvPr/>
        </p:nvSpPr>
        <p:spPr>
          <a:xfrm>
            <a:off x="0" y="341"/>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Global Dairy firms are delivering on packaging-driven technology</a:t>
            </a:r>
          </a:p>
        </p:txBody>
      </p:sp>
      <p:sp>
        <p:nvSpPr>
          <p:cNvPr id="8" name="Process 7">
            <a:extLst>
              <a:ext uri="{FF2B5EF4-FFF2-40B4-BE49-F238E27FC236}">
                <a16:creationId xmlns:a16="http://schemas.microsoft.com/office/drawing/2014/main" id="{68FA943A-B7F9-F348-96D4-7A0E3C4402EF}"/>
              </a:ext>
            </a:extLst>
          </p:cNvPr>
          <p:cNvSpPr/>
          <p:nvPr/>
        </p:nvSpPr>
        <p:spPr>
          <a:xfrm>
            <a:off x="10083452" y="136525"/>
            <a:ext cx="1979112" cy="80292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Gill Sans MT" panose="020B0502020104020203" pitchFamily="34" charset="77"/>
              </a:rPr>
              <a:t>PACKAGING</a:t>
            </a:r>
          </a:p>
          <a:p>
            <a:pPr algn="ctr"/>
            <a:r>
              <a:rPr lang="en-US" sz="1200" b="1" dirty="0">
                <a:solidFill>
                  <a:schemeClr val="bg1"/>
                </a:solidFill>
                <a:latin typeface="Gill Sans MT" panose="020B0502020104020203" pitchFamily="34" charset="77"/>
              </a:rPr>
              <a:t>INNOVATION</a:t>
            </a:r>
          </a:p>
        </p:txBody>
      </p:sp>
      <p:sp>
        <p:nvSpPr>
          <p:cNvPr id="9" name="TextBox 8">
            <a:extLst>
              <a:ext uri="{FF2B5EF4-FFF2-40B4-BE49-F238E27FC236}">
                <a16:creationId xmlns:a16="http://schemas.microsoft.com/office/drawing/2014/main" id="{9F34790F-AF15-6D40-91F4-D6BF5F5CA2E7}"/>
              </a:ext>
            </a:extLst>
          </p:cNvPr>
          <p:cNvSpPr txBox="1"/>
          <p:nvPr/>
        </p:nvSpPr>
        <p:spPr>
          <a:xfrm>
            <a:off x="0" y="490861"/>
            <a:ext cx="11474886" cy="584775"/>
          </a:xfrm>
          <a:prstGeom prst="rect">
            <a:avLst/>
          </a:prstGeom>
          <a:noFill/>
        </p:spPr>
        <p:txBody>
          <a:bodyPr wrap="square" rtlCol="0">
            <a:spAutoFit/>
          </a:bodyPr>
          <a:lstStyle/>
          <a:p>
            <a:pPr algn="just"/>
            <a:r>
              <a:rPr lang="en-US" sz="1600" b="1" dirty="0">
                <a:latin typeface="Gill Sans MT" panose="020B0502020104020203" pitchFamily="34" charset="77"/>
              </a:rPr>
              <a:t>SELECT EXAMPLE OF PACKAGING INNOVATION: DAIRY FIRMS</a:t>
            </a:r>
          </a:p>
          <a:p>
            <a:pPr algn="just"/>
            <a:r>
              <a:rPr lang="en-US" sz="1600" b="1" dirty="0">
                <a:solidFill>
                  <a:schemeClr val="bg1">
                    <a:lumMod val="50000"/>
                  </a:schemeClr>
                </a:solidFill>
                <a:latin typeface="Gill Sans MT" panose="020B0502020104020203" pitchFamily="34" charset="77"/>
              </a:rPr>
              <a:t>Model; 2017</a:t>
            </a:r>
          </a:p>
        </p:txBody>
      </p:sp>
      <p:sp>
        <p:nvSpPr>
          <p:cNvPr id="10" name="Process 9">
            <a:extLst>
              <a:ext uri="{FF2B5EF4-FFF2-40B4-BE49-F238E27FC236}">
                <a16:creationId xmlns:a16="http://schemas.microsoft.com/office/drawing/2014/main" id="{E4C3AE30-19B2-734E-AE9C-B7CB2F001DEF}"/>
              </a:ext>
            </a:extLst>
          </p:cNvPr>
          <p:cNvSpPr/>
          <p:nvPr/>
        </p:nvSpPr>
        <p:spPr>
          <a:xfrm>
            <a:off x="230688" y="1302707"/>
            <a:ext cx="3477016" cy="46027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en-US" sz="1100" b="1"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Traditionally nations produce transport-friendly dairy products (e.g. cheese, butter)</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Driven by location and use of sea freight (for cost competitiveness reasons)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Emergence of new packaging forms, materials and technologies (e.g. aseptic pouch) is ongoing globally</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Creating opportunities for long distance exports from NZ to key markets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End of Dairy Boards has enabled new investment and greater innovation</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Further innovation in longer shelf life, in particular, would enable further penetration of produced consumer-ready products into numerous consumer-ready products into numerous new categories (e.g. drinking water)</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New packaging is often linked with new processing technologies (e.g. high pressure processing (HPP))</a:t>
            </a:r>
          </a:p>
        </p:txBody>
      </p:sp>
      <p:sp>
        <p:nvSpPr>
          <p:cNvPr id="12" name="Rectangle 11">
            <a:extLst>
              <a:ext uri="{FF2B5EF4-FFF2-40B4-BE49-F238E27FC236}">
                <a16:creationId xmlns:a16="http://schemas.microsoft.com/office/drawing/2014/main" id="{6A157392-2FF0-FA44-AA3E-4754B82B70FE}"/>
              </a:ext>
            </a:extLst>
          </p:cNvPr>
          <p:cNvSpPr/>
          <p:nvPr/>
        </p:nvSpPr>
        <p:spPr>
          <a:xfrm>
            <a:off x="3838870" y="783248"/>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D62735E-4BBC-E44F-ADB2-C7289ECE1CF9}"/>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114499" y="857592"/>
            <a:ext cx="1666844" cy="1666844"/>
          </a:xfrm>
          <a:prstGeom prst="rect">
            <a:avLst/>
          </a:prstGeom>
        </p:spPr>
      </p:pic>
      <p:sp>
        <p:nvSpPr>
          <p:cNvPr id="15" name="Rectangle 14">
            <a:extLst>
              <a:ext uri="{FF2B5EF4-FFF2-40B4-BE49-F238E27FC236}">
                <a16:creationId xmlns:a16="http://schemas.microsoft.com/office/drawing/2014/main" id="{CB321DFD-8ECD-354F-867F-1DAAB9EFEA37}"/>
              </a:ext>
            </a:extLst>
          </p:cNvPr>
          <p:cNvSpPr/>
          <p:nvPr/>
        </p:nvSpPr>
        <p:spPr>
          <a:xfrm>
            <a:off x="6096000" y="783248"/>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81BBB69-3144-DE48-86D3-5203AD72D4F1}"/>
              </a:ext>
            </a:extLst>
          </p:cNvPr>
          <p:cNvSpPr/>
          <p:nvPr/>
        </p:nvSpPr>
        <p:spPr>
          <a:xfrm>
            <a:off x="3838870" y="2724392"/>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52D583-5B2B-4A45-B78F-5563E33AC8C9}"/>
              </a:ext>
            </a:extLst>
          </p:cNvPr>
          <p:cNvSpPr/>
          <p:nvPr/>
        </p:nvSpPr>
        <p:spPr>
          <a:xfrm>
            <a:off x="6148110" y="2724392"/>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FC4D92F-48A2-8247-9233-4D341293068F}"/>
              </a:ext>
            </a:extLst>
          </p:cNvPr>
          <p:cNvSpPr/>
          <p:nvPr/>
        </p:nvSpPr>
        <p:spPr>
          <a:xfrm>
            <a:off x="3838870" y="4665536"/>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363CF11-CB8F-EB48-A2CD-2A3218D7A887}"/>
              </a:ext>
            </a:extLst>
          </p:cNvPr>
          <p:cNvSpPr/>
          <p:nvPr/>
        </p:nvSpPr>
        <p:spPr>
          <a:xfrm>
            <a:off x="6148110" y="4680230"/>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01C5601-5D80-E848-B595-864023FEA78B}"/>
              </a:ext>
            </a:extLst>
          </p:cNvPr>
          <p:cNvPicPr>
            <a:picLocks noChangeAspect="1"/>
          </p:cNvPicPr>
          <p:nvPr/>
        </p:nvPicPr>
        <p:blipFill>
          <a:blip r:embed="rId4">
            <a:alphaModFix/>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582070" y="1019868"/>
            <a:ext cx="1385441" cy="1385441"/>
          </a:xfrm>
          <a:prstGeom prst="rect">
            <a:avLst/>
          </a:prstGeom>
        </p:spPr>
      </p:pic>
      <p:pic>
        <p:nvPicPr>
          <p:cNvPr id="21" name="Picture 20">
            <a:extLst>
              <a:ext uri="{FF2B5EF4-FFF2-40B4-BE49-F238E27FC236}">
                <a16:creationId xmlns:a16="http://schemas.microsoft.com/office/drawing/2014/main" id="{036F4BC4-1D2D-3A4C-A027-7D24086F2FDD}"/>
              </a:ext>
            </a:extLst>
          </p:cNvPr>
          <p:cNvPicPr>
            <a:picLocks noChangeAspect="1"/>
          </p:cNvPicPr>
          <p:nvPr/>
        </p:nvPicPr>
        <p:blipFill>
          <a:blip r:embed="rId6">
            <a:alphaModFix/>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528294" y="2868655"/>
            <a:ext cx="839253" cy="1652280"/>
          </a:xfrm>
          <a:prstGeom prst="rect">
            <a:avLst/>
          </a:prstGeom>
        </p:spPr>
      </p:pic>
      <p:pic>
        <p:nvPicPr>
          <p:cNvPr id="22" name="Picture 21">
            <a:extLst>
              <a:ext uri="{FF2B5EF4-FFF2-40B4-BE49-F238E27FC236}">
                <a16:creationId xmlns:a16="http://schemas.microsoft.com/office/drawing/2014/main" id="{926A6491-86F6-2343-A40C-3376D5BA21BD}"/>
              </a:ext>
            </a:extLst>
          </p:cNvPr>
          <p:cNvPicPr>
            <a:picLocks noChangeAspect="1"/>
          </p:cNvPicPr>
          <p:nvPr/>
        </p:nvPicPr>
        <p:blipFill>
          <a:blip r:embed="rId8">
            <a:alphaModFix/>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6397356" y="2868655"/>
            <a:ext cx="1570155" cy="1570155"/>
          </a:xfrm>
          <a:prstGeom prst="rect">
            <a:avLst/>
          </a:prstGeom>
        </p:spPr>
      </p:pic>
      <p:pic>
        <p:nvPicPr>
          <p:cNvPr id="23" name="Picture 22">
            <a:extLst>
              <a:ext uri="{FF2B5EF4-FFF2-40B4-BE49-F238E27FC236}">
                <a16:creationId xmlns:a16="http://schemas.microsoft.com/office/drawing/2014/main" id="{983C51DE-8719-754F-99D1-793F45D62AE6}"/>
              </a:ext>
            </a:extLst>
          </p:cNvPr>
          <p:cNvPicPr>
            <a:picLocks noChangeAspect="1"/>
          </p:cNvPicPr>
          <p:nvPr/>
        </p:nvPicPr>
        <p:blipFill>
          <a:blip r:embed="rId10">
            <a:alphaModFix/>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4272701" y="4919658"/>
            <a:ext cx="1350438" cy="1350438"/>
          </a:xfrm>
          <a:prstGeom prst="rect">
            <a:avLst/>
          </a:prstGeom>
        </p:spPr>
      </p:pic>
      <p:pic>
        <p:nvPicPr>
          <p:cNvPr id="24" name="Picture 23">
            <a:extLst>
              <a:ext uri="{FF2B5EF4-FFF2-40B4-BE49-F238E27FC236}">
                <a16:creationId xmlns:a16="http://schemas.microsoft.com/office/drawing/2014/main" id="{E18335E6-AC81-7944-8632-36D09F5344DB}"/>
              </a:ext>
            </a:extLst>
          </p:cNvPr>
          <p:cNvPicPr>
            <a:picLocks noChangeAspect="1"/>
          </p:cNvPicPr>
          <p:nvPr/>
        </p:nvPicPr>
        <p:blipFill rotWithShape="1">
          <a:blip r:embed="rId12">
            <a:alphaModFix/>
            <a:extLst>
              <a:ext uri="{BEBA8EAE-BF5A-486C-A8C5-ECC9F3942E4B}">
                <a14:imgProps xmlns:a14="http://schemas.microsoft.com/office/drawing/2010/main">
                  <a14:imgLayer r:embed="rId13">
                    <a14:imgEffect>
                      <a14:sharpenSoften amount="50000"/>
                    </a14:imgEffect>
                  </a14:imgLayer>
                </a14:imgProps>
              </a:ext>
            </a:extLst>
          </a:blip>
          <a:srcRect l="26280" r="21793"/>
          <a:stretch/>
        </p:blipFill>
        <p:spPr>
          <a:xfrm>
            <a:off x="6659438" y="4727337"/>
            <a:ext cx="1182366" cy="1650505"/>
          </a:xfrm>
          <a:prstGeom prst="rect">
            <a:avLst/>
          </a:prstGeom>
        </p:spPr>
      </p:pic>
      <p:sp>
        <p:nvSpPr>
          <p:cNvPr id="26" name="Rectangle 25">
            <a:extLst>
              <a:ext uri="{FF2B5EF4-FFF2-40B4-BE49-F238E27FC236}">
                <a16:creationId xmlns:a16="http://schemas.microsoft.com/office/drawing/2014/main" id="{4F1491FF-0AC8-AD44-B4BF-061DE7FAE294}"/>
              </a:ext>
            </a:extLst>
          </p:cNvPr>
          <p:cNvSpPr/>
          <p:nvPr/>
        </p:nvSpPr>
        <p:spPr>
          <a:xfrm>
            <a:off x="8453581" y="1166046"/>
            <a:ext cx="3625466"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endParaRPr lang="en-US" sz="12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Failing freight costs and rising energy cost changing fluid milk economics</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Strong demand from Chinese consumers for trusted liquid milk</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Fonterra reinvesting in UHT packaging, including new and upgraded lines</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Launch of over-wrapped pack of 12</a:t>
            </a:r>
          </a:p>
        </p:txBody>
      </p:sp>
      <p:sp>
        <p:nvSpPr>
          <p:cNvPr id="27" name="Rectangle 26">
            <a:extLst>
              <a:ext uri="{FF2B5EF4-FFF2-40B4-BE49-F238E27FC236}">
                <a16:creationId xmlns:a16="http://schemas.microsoft.com/office/drawing/2014/main" id="{FBC23526-F105-894B-BF9B-35077BB2FC27}"/>
              </a:ext>
            </a:extLst>
          </p:cNvPr>
          <p:cNvSpPr/>
          <p:nvPr/>
        </p:nvSpPr>
        <p:spPr>
          <a:xfrm>
            <a:off x="8437098" y="3126694"/>
            <a:ext cx="3625466"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New packaging technology enables emergence of new yoghurt sub-category</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Product is single serve, re-scalable, ready-to-drink and ‘school ready’</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Packaging delivers longer shelf life </a:t>
            </a:r>
          </a:p>
          <a:p>
            <a:pPr marL="171450" indent="-171450" algn="just">
              <a:buFont typeface="Arial" panose="020B0604020202020204" pitchFamily="34" charset="0"/>
              <a:buChar char="•"/>
            </a:pPr>
            <a:endParaRPr lang="en-US" sz="1200" dirty="0">
              <a:solidFill>
                <a:schemeClr val="tx1"/>
              </a:solidFill>
              <a:latin typeface="Gill Sans MT" panose="020B0502020104020203" pitchFamily="34" charset="77"/>
            </a:endParaRPr>
          </a:p>
        </p:txBody>
      </p:sp>
      <p:sp>
        <p:nvSpPr>
          <p:cNvPr id="28" name="Rectangle 27">
            <a:extLst>
              <a:ext uri="{FF2B5EF4-FFF2-40B4-BE49-F238E27FC236}">
                <a16:creationId xmlns:a16="http://schemas.microsoft.com/office/drawing/2014/main" id="{83DF788A-DD68-2543-A34C-7AC97C409BB2}"/>
              </a:ext>
            </a:extLst>
          </p:cNvPr>
          <p:cNvSpPr/>
          <p:nvPr/>
        </p:nvSpPr>
        <p:spPr>
          <a:xfrm>
            <a:off x="8437098" y="4919657"/>
            <a:ext cx="3625466" cy="17016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8F5FA93-9EFD-2146-8581-D1BA71E95059}"/>
              </a:ext>
            </a:extLst>
          </p:cNvPr>
          <p:cNvSpPr/>
          <p:nvPr/>
        </p:nvSpPr>
        <p:spPr>
          <a:xfrm>
            <a:off x="8453581" y="981815"/>
            <a:ext cx="362546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sp>
        <p:nvSpPr>
          <p:cNvPr id="31" name="Rectangle 30">
            <a:extLst>
              <a:ext uri="{FF2B5EF4-FFF2-40B4-BE49-F238E27FC236}">
                <a16:creationId xmlns:a16="http://schemas.microsoft.com/office/drawing/2014/main" id="{44BCF9AF-2945-D747-ADEB-48FE99E078D7}"/>
              </a:ext>
            </a:extLst>
          </p:cNvPr>
          <p:cNvSpPr/>
          <p:nvPr/>
        </p:nvSpPr>
        <p:spPr>
          <a:xfrm>
            <a:off x="8437098" y="2927149"/>
            <a:ext cx="362546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sp>
        <p:nvSpPr>
          <p:cNvPr id="33" name="Rectangle 32">
            <a:extLst>
              <a:ext uri="{FF2B5EF4-FFF2-40B4-BE49-F238E27FC236}">
                <a16:creationId xmlns:a16="http://schemas.microsoft.com/office/drawing/2014/main" id="{CAF2C162-FEC0-4244-A9D9-D2001D266716}"/>
              </a:ext>
            </a:extLst>
          </p:cNvPr>
          <p:cNvSpPr/>
          <p:nvPr/>
        </p:nvSpPr>
        <p:spPr>
          <a:xfrm>
            <a:off x="230688" y="1170972"/>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COMMENTARY</a:t>
            </a:r>
          </a:p>
        </p:txBody>
      </p:sp>
      <p:sp>
        <p:nvSpPr>
          <p:cNvPr id="34" name="Rectangle 33">
            <a:extLst>
              <a:ext uri="{FF2B5EF4-FFF2-40B4-BE49-F238E27FC236}">
                <a16:creationId xmlns:a16="http://schemas.microsoft.com/office/drawing/2014/main" id="{47D293F9-BAC1-F041-9E69-AFD04CC78B92}"/>
              </a:ext>
            </a:extLst>
          </p:cNvPr>
          <p:cNvSpPr/>
          <p:nvPr/>
        </p:nvSpPr>
        <p:spPr>
          <a:xfrm>
            <a:off x="8437098" y="5184921"/>
            <a:ext cx="3625466" cy="14366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Traditional milk powder in a tin/bag revitalized with new packaging form</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Product is single serve, ready-to-drink</a:t>
            </a:r>
          </a:p>
          <a:p>
            <a:pPr marL="171450" indent="-171450" algn="just">
              <a:buFont typeface="Arial" panose="020B0604020202020204" pitchFamily="34" charset="0"/>
              <a:buChar char="•"/>
            </a:pPr>
            <a:r>
              <a:rPr lang="en-US" sz="1200" dirty="0">
                <a:solidFill>
                  <a:schemeClr val="tx1"/>
                </a:solidFill>
                <a:latin typeface="Gill Sans MT" panose="020B0502020104020203" pitchFamily="34" charset="77"/>
              </a:rPr>
              <a:t>New flavors (</a:t>
            </a:r>
            <a:r>
              <a:rPr lang="en-US" sz="1200" dirty="0" err="1">
                <a:solidFill>
                  <a:schemeClr val="tx1"/>
                </a:solidFill>
                <a:latin typeface="Gill Sans MT" panose="020B0502020104020203" pitchFamily="34" charset="77"/>
              </a:rPr>
              <a:t>eg.</a:t>
            </a:r>
            <a:r>
              <a:rPr lang="en-US" sz="1200" dirty="0">
                <a:solidFill>
                  <a:schemeClr val="tx1"/>
                </a:solidFill>
                <a:latin typeface="Gill Sans MT" panose="020B0502020104020203" pitchFamily="34" charset="77"/>
              </a:rPr>
              <a:t> Black sesame &amp; collagen, White tea)</a:t>
            </a:r>
          </a:p>
        </p:txBody>
      </p:sp>
      <p:sp>
        <p:nvSpPr>
          <p:cNvPr id="35" name="Rectangle 34">
            <a:extLst>
              <a:ext uri="{FF2B5EF4-FFF2-40B4-BE49-F238E27FC236}">
                <a16:creationId xmlns:a16="http://schemas.microsoft.com/office/drawing/2014/main" id="{6F8B9838-ABCF-1345-8A87-74FDAEB20FE8}"/>
              </a:ext>
            </a:extLst>
          </p:cNvPr>
          <p:cNvSpPr/>
          <p:nvPr/>
        </p:nvSpPr>
        <p:spPr>
          <a:xfrm>
            <a:off x="8437098" y="4839015"/>
            <a:ext cx="362546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pic>
        <p:nvPicPr>
          <p:cNvPr id="36" name="Picture 35" descr="A picture containing clipart&#13;&#10;&#13;&#10;Description automatically generated">
            <a:extLst>
              <a:ext uri="{FF2B5EF4-FFF2-40B4-BE49-F238E27FC236}">
                <a16:creationId xmlns:a16="http://schemas.microsoft.com/office/drawing/2014/main" id="{1C6D268F-70EF-5242-AAEB-EFF0FCFD13F2}"/>
              </a:ext>
            </a:extLst>
          </p:cNvPr>
          <p:cNvPicPr>
            <a:picLocks noChangeAspect="1"/>
          </p:cNvPicPr>
          <p:nvPr/>
        </p:nvPicPr>
        <p:blipFill>
          <a:blip r:embed="rId14"/>
          <a:stretch>
            <a:fillRect/>
          </a:stretch>
        </p:blipFill>
        <p:spPr>
          <a:xfrm>
            <a:off x="125448" y="6051238"/>
            <a:ext cx="734565" cy="734565"/>
          </a:xfrm>
          <a:prstGeom prst="rect">
            <a:avLst/>
          </a:prstGeom>
        </p:spPr>
      </p:pic>
    </p:spTree>
    <p:extLst>
      <p:ext uri="{BB962C8B-B14F-4D97-AF65-F5344CB8AC3E}">
        <p14:creationId xmlns:p14="http://schemas.microsoft.com/office/powerpoint/2010/main" val="2582912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91631AA-8F3C-A242-BD7E-803E10B2A6CD}"/>
              </a:ext>
            </a:extLst>
          </p:cNvPr>
          <p:cNvSpPr txBox="1"/>
          <p:nvPr/>
        </p:nvSpPr>
        <p:spPr>
          <a:xfrm>
            <a:off x="0" y="341"/>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Dairy firms are delivering on product-driven innovation</a:t>
            </a:r>
          </a:p>
        </p:txBody>
      </p:sp>
      <p:sp>
        <p:nvSpPr>
          <p:cNvPr id="8" name="Process 7">
            <a:extLst>
              <a:ext uri="{FF2B5EF4-FFF2-40B4-BE49-F238E27FC236}">
                <a16:creationId xmlns:a16="http://schemas.microsoft.com/office/drawing/2014/main" id="{325CC855-9CC9-A04A-81DE-3B43D36B2744}"/>
              </a:ext>
            </a:extLst>
          </p:cNvPr>
          <p:cNvSpPr/>
          <p:nvPr/>
        </p:nvSpPr>
        <p:spPr>
          <a:xfrm>
            <a:off x="10083452" y="136525"/>
            <a:ext cx="1979112" cy="80292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Gill Sans MT" panose="020B0502020104020203" pitchFamily="34" charset="77"/>
              </a:rPr>
              <a:t>PRODUCT</a:t>
            </a:r>
          </a:p>
          <a:p>
            <a:pPr algn="ctr"/>
            <a:r>
              <a:rPr lang="en-US" sz="1200" b="1" dirty="0">
                <a:solidFill>
                  <a:schemeClr val="bg1"/>
                </a:solidFill>
                <a:latin typeface="Gill Sans MT" panose="020B0502020104020203" pitchFamily="34" charset="77"/>
              </a:rPr>
              <a:t>INNOVATION</a:t>
            </a:r>
          </a:p>
        </p:txBody>
      </p:sp>
      <p:sp>
        <p:nvSpPr>
          <p:cNvPr id="9" name="Process 8">
            <a:extLst>
              <a:ext uri="{FF2B5EF4-FFF2-40B4-BE49-F238E27FC236}">
                <a16:creationId xmlns:a16="http://schemas.microsoft.com/office/drawing/2014/main" id="{2DA4F2BF-8FAF-AB40-A05C-2C6AB0F53F2A}"/>
              </a:ext>
            </a:extLst>
          </p:cNvPr>
          <p:cNvSpPr/>
          <p:nvPr/>
        </p:nvSpPr>
        <p:spPr>
          <a:xfrm>
            <a:off x="230688" y="1302707"/>
            <a:ext cx="3477016" cy="460270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en-US" sz="1100" b="1"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Traditionally nations produce transport-friendly dairy products (e.g. cheese, butter)</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Driven by location and use of sea freight (for cost competitiveness reasons)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Emergence of new packaging forms, materials and technologies (e.g. aseptic pouch) is ongoing globally</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Creating opportunities for long distance exports from NZ to key markets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End of Dairy Boards has enabled new investment and greater innovation</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Further innovation in longer shelf life, in particular, would enable further penetration of produced consumer-ready products into numerous consumer-ready products into numerous new categories (e.g. drinking water)</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New packaging is often linked with new processing technologies (e.g. high pressure processing (HPP))</a:t>
            </a:r>
          </a:p>
        </p:txBody>
      </p:sp>
      <p:sp>
        <p:nvSpPr>
          <p:cNvPr id="10" name="Rectangle 9">
            <a:extLst>
              <a:ext uri="{FF2B5EF4-FFF2-40B4-BE49-F238E27FC236}">
                <a16:creationId xmlns:a16="http://schemas.microsoft.com/office/drawing/2014/main" id="{A270AD5C-AD13-8142-85F4-90FA1CE43C91}"/>
              </a:ext>
            </a:extLst>
          </p:cNvPr>
          <p:cNvSpPr/>
          <p:nvPr/>
        </p:nvSpPr>
        <p:spPr>
          <a:xfrm>
            <a:off x="230688" y="1170972"/>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COMMENTARY</a:t>
            </a:r>
          </a:p>
        </p:txBody>
      </p:sp>
      <p:sp>
        <p:nvSpPr>
          <p:cNvPr id="11" name="Rectangle 10">
            <a:extLst>
              <a:ext uri="{FF2B5EF4-FFF2-40B4-BE49-F238E27FC236}">
                <a16:creationId xmlns:a16="http://schemas.microsoft.com/office/drawing/2014/main" id="{FA46C44A-9988-FA4C-86FA-A048F959C085}"/>
              </a:ext>
            </a:extLst>
          </p:cNvPr>
          <p:cNvSpPr/>
          <p:nvPr/>
        </p:nvSpPr>
        <p:spPr>
          <a:xfrm>
            <a:off x="3788986" y="1170972"/>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6FDFC0-33C3-1F46-A799-1F3E6F2DA0F6}"/>
              </a:ext>
            </a:extLst>
          </p:cNvPr>
          <p:cNvSpPr/>
          <p:nvPr/>
        </p:nvSpPr>
        <p:spPr>
          <a:xfrm>
            <a:off x="6165635" y="1170972"/>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768D17F-4A3C-FC40-BBCC-5678BF203F6A}"/>
              </a:ext>
            </a:extLst>
          </p:cNvPr>
          <p:cNvSpPr/>
          <p:nvPr/>
        </p:nvSpPr>
        <p:spPr>
          <a:xfrm>
            <a:off x="8542284" y="1170972"/>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CFE058C-8927-B84E-A8C3-83BA9EE6C555}"/>
              </a:ext>
            </a:extLst>
          </p:cNvPr>
          <p:cNvSpPr/>
          <p:nvPr/>
        </p:nvSpPr>
        <p:spPr>
          <a:xfrm>
            <a:off x="3788986" y="3389536"/>
            <a:ext cx="2205022" cy="26069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endParaRPr lang="en-US" sz="9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Lewis Road </a:t>
            </a:r>
            <a:r>
              <a:rPr lang="en-US" sz="900" dirty="0" err="1">
                <a:solidFill>
                  <a:schemeClr val="tx1"/>
                </a:solidFill>
                <a:latin typeface="Gill Sans MT" panose="020B0502020104020203" pitchFamily="34" charset="77"/>
              </a:rPr>
              <a:t>Cremery</a:t>
            </a:r>
            <a:r>
              <a:rPr lang="en-US" sz="900" dirty="0">
                <a:solidFill>
                  <a:schemeClr val="tx1"/>
                </a:solidFill>
                <a:latin typeface="Gill Sans MT" panose="020B0502020104020203" pitchFamily="34" charset="77"/>
              </a:rPr>
              <a:t> founded in 2011 by Peter Cullinane, ex Saatchi &amp; Saatchi</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Started selling range of gourmet organic and non organic milk in 2013</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Extended into </a:t>
            </a:r>
            <a:r>
              <a:rPr lang="en-US" sz="900" dirty="0" err="1">
                <a:solidFill>
                  <a:schemeClr val="tx1"/>
                </a:solidFill>
                <a:latin typeface="Gill Sans MT" panose="020B0502020104020203" pitchFamily="34" charset="77"/>
              </a:rPr>
              <a:t>flavoured</a:t>
            </a:r>
            <a:r>
              <a:rPr lang="en-US" sz="900" dirty="0">
                <a:solidFill>
                  <a:schemeClr val="tx1"/>
                </a:solidFill>
                <a:latin typeface="Gill Sans MT" panose="020B0502020104020203" pitchFamily="34" charset="77"/>
              </a:rPr>
              <a:t> milks, butters(truffle &amp; chocolate), custard, ice cream and most recently chocolate cream liqueur</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Cobrand with premium, iconic brands ‘</a:t>
            </a:r>
            <a:r>
              <a:rPr lang="en-US" sz="900" dirty="0" err="1">
                <a:solidFill>
                  <a:schemeClr val="tx1"/>
                </a:solidFill>
                <a:latin typeface="Gill Sans MT" panose="020B0502020104020203" pitchFamily="34" charset="77"/>
              </a:rPr>
              <a:t>Whitetaker</a:t>
            </a:r>
            <a:r>
              <a:rPr lang="en-US" sz="900" dirty="0">
                <a:solidFill>
                  <a:schemeClr val="tx1"/>
                </a:solidFill>
                <a:latin typeface="Gill Sans MT" panose="020B0502020104020203" pitchFamily="34" charset="77"/>
              </a:rPr>
              <a:t> Chocolate’, ‘</a:t>
            </a:r>
            <a:r>
              <a:rPr lang="en-US" sz="900" dirty="0" err="1">
                <a:solidFill>
                  <a:schemeClr val="tx1"/>
                </a:solidFill>
                <a:latin typeface="Gill Sans MT" panose="020B0502020104020203" pitchFamily="34" charset="77"/>
              </a:rPr>
              <a:t>Heilala</a:t>
            </a:r>
            <a:r>
              <a:rPr lang="en-US" sz="900" dirty="0">
                <a:solidFill>
                  <a:schemeClr val="tx1"/>
                </a:solidFill>
                <a:latin typeface="Gill Sans MT" panose="020B0502020104020203" pitchFamily="34" charset="77"/>
              </a:rPr>
              <a:t> Vanilla’</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Organic range in line with health and wellness and authentic and responsible</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Premium chocolate, custards, truffles in line with sensory and indulgent </a:t>
            </a:r>
          </a:p>
        </p:txBody>
      </p:sp>
      <p:sp>
        <p:nvSpPr>
          <p:cNvPr id="18" name="Rectangle 17">
            <a:extLst>
              <a:ext uri="{FF2B5EF4-FFF2-40B4-BE49-F238E27FC236}">
                <a16:creationId xmlns:a16="http://schemas.microsoft.com/office/drawing/2014/main" id="{22774756-C277-4842-9347-4B4F73E5435A}"/>
              </a:ext>
            </a:extLst>
          </p:cNvPr>
          <p:cNvSpPr/>
          <p:nvPr/>
        </p:nvSpPr>
        <p:spPr>
          <a:xfrm>
            <a:off x="6152671" y="3488024"/>
            <a:ext cx="2205022" cy="18586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endParaRPr lang="en-US" sz="9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Fonterra’s “Anchor Candy Cheese”</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Launched in Hong Kong, Nov 2016</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Convenient bite-sized cheese cubes</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Nutritious children’s lunch and snack</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In line with health and wellness mega drivers</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Diversifying offer and range to consumers</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In line with rising consumption of dairy in Asia</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In line with consumer demand for high protein diets</a:t>
            </a:r>
          </a:p>
        </p:txBody>
      </p:sp>
      <p:sp>
        <p:nvSpPr>
          <p:cNvPr id="19" name="Rectangle 18">
            <a:extLst>
              <a:ext uri="{FF2B5EF4-FFF2-40B4-BE49-F238E27FC236}">
                <a16:creationId xmlns:a16="http://schemas.microsoft.com/office/drawing/2014/main" id="{12E3ECEF-65EE-3042-8528-A0330BE18301}"/>
              </a:ext>
            </a:extLst>
          </p:cNvPr>
          <p:cNvSpPr/>
          <p:nvPr/>
        </p:nvSpPr>
        <p:spPr>
          <a:xfrm>
            <a:off x="8542284" y="3523236"/>
            <a:ext cx="2205022" cy="25280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Spring Sheep jointly owned by </a:t>
            </a:r>
            <a:r>
              <a:rPr lang="en-US" sz="900" dirty="0" err="1">
                <a:solidFill>
                  <a:schemeClr val="tx1"/>
                </a:solidFill>
                <a:latin typeface="Gill Sans MT" panose="020B0502020104020203" pitchFamily="34" charset="77"/>
              </a:rPr>
              <a:t>Landcorp</a:t>
            </a:r>
            <a:r>
              <a:rPr lang="en-US" sz="900" dirty="0">
                <a:solidFill>
                  <a:schemeClr val="tx1"/>
                </a:solidFill>
                <a:latin typeface="Gill Sans MT" panose="020B0502020104020203" pitchFamily="34" charset="77"/>
              </a:rPr>
              <a:t> Farming Ltd (Govt owned) LIC and Spring Sheep</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Producers of: </a:t>
            </a:r>
            <a:r>
              <a:rPr lang="en-US" sz="900" dirty="0" err="1">
                <a:solidFill>
                  <a:schemeClr val="tx1"/>
                </a:solidFill>
                <a:latin typeface="Gill Sans MT" panose="020B0502020104020203" pitchFamily="34" charset="77"/>
              </a:rPr>
              <a:t>Frree</a:t>
            </a:r>
            <a:r>
              <a:rPr lang="en-US" sz="900" dirty="0">
                <a:solidFill>
                  <a:schemeClr val="tx1"/>
                </a:solidFill>
                <a:latin typeface="Gill Sans MT" panose="020B0502020104020203" pitchFamily="34" charset="77"/>
              </a:rPr>
              <a:t> range sheep whole milk powder, gold probiotic sheep milk drink and calcium chews</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Food Awards 2016: Artisan Food+ Business Innovation Award Finalist+ Primary Sector Winner</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In line with health and wellness and authentic and responsible mega drivers; high nutritional value, high protein, easier to digest than cow milk</a:t>
            </a:r>
          </a:p>
          <a:p>
            <a:pPr marL="171450" indent="-171450" algn="just">
              <a:buFont typeface="Arial" panose="020B0604020202020204" pitchFamily="34" charset="0"/>
              <a:buChar char="•"/>
            </a:pPr>
            <a:r>
              <a:rPr lang="en-US" sz="900" dirty="0">
                <a:solidFill>
                  <a:schemeClr val="tx1"/>
                </a:solidFill>
                <a:latin typeface="Gill Sans MT" panose="020B0502020104020203" pitchFamily="34" charset="77"/>
              </a:rPr>
              <a:t>Supported by PGP new sheep funding </a:t>
            </a:r>
            <a:r>
              <a:rPr lang="en-US" sz="900" dirty="0" err="1">
                <a:solidFill>
                  <a:schemeClr val="tx1"/>
                </a:solidFill>
                <a:latin typeface="Gill Sans MT" panose="020B0502020104020203" pitchFamily="34" charset="77"/>
              </a:rPr>
              <a:t>programme</a:t>
            </a:r>
            <a:r>
              <a:rPr lang="en-US" sz="900" dirty="0">
                <a:solidFill>
                  <a:schemeClr val="tx1"/>
                </a:solidFill>
                <a:latin typeface="Gill Sans MT" panose="020B0502020104020203" pitchFamily="34" charset="77"/>
              </a:rPr>
              <a:t> in 2016 ($31m over 6 years)</a:t>
            </a:r>
          </a:p>
        </p:txBody>
      </p:sp>
      <p:pic>
        <p:nvPicPr>
          <p:cNvPr id="20" name="Picture 19" descr="A picture containing clipart&#13;&#10;&#13;&#10;Description automatically generated">
            <a:extLst>
              <a:ext uri="{FF2B5EF4-FFF2-40B4-BE49-F238E27FC236}">
                <a16:creationId xmlns:a16="http://schemas.microsoft.com/office/drawing/2014/main" id="{CB23D197-BA10-7A4C-BE50-A5A23E11167F}"/>
              </a:ext>
            </a:extLst>
          </p:cNvPr>
          <p:cNvPicPr>
            <a:picLocks noChangeAspect="1"/>
          </p:cNvPicPr>
          <p:nvPr/>
        </p:nvPicPr>
        <p:blipFill>
          <a:blip r:embed="rId2"/>
          <a:stretch>
            <a:fillRect/>
          </a:stretch>
        </p:blipFill>
        <p:spPr>
          <a:xfrm>
            <a:off x="125448" y="6051238"/>
            <a:ext cx="734565" cy="734565"/>
          </a:xfrm>
          <a:prstGeom prst="rect">
            <a:avLst/>
          </a:prstGeom>
        </p:spPr>
      </p:pic>
      <p:sp>
        <p:nvSpPr>
          <p:cNvPr id="22" name="Rectangle 21">
            <a:extLst>
              <a:ext uri="{FF2B5EF4-FFF2-40B4-BE49-F238E27FC236}">
                <a16:creationId xmlns:a16="http://schemas.microsoft.com/office/drawing/2014/main" id="{F5790DF1-0766-A84A-8A7B-9CF243FF95DF}"/>
              </a:ext>
            </a:extLst>
          </p:cNvPr>
          <p:cNvSpPr/>
          <p:nvPr/>
        </p:nvSpPr>
        <p:spPr>
          <a:xfrm>
            <a:off x="6152671" y="3094899"/>
            <a:ext cx="2205022"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sp>
        <p:nvSpPr>
          <p:cNvPr id="23" name="Rectangle 22">
            <a:extLst>
              <a:ext uri="{FF2B5EF4-FFF2-40B4-BE49-F238E27FC236}">
                <a16:creationId xmlns:a16="http://schemas.microsoft.com/office/drawing/2014/main" id="{9A7D85C2-118B-D24A-B258-B259A5B8A839}"/>
              </a:ext>
            </a:extLst>
          </p:cNvPr>
          <p:cNvSpPr/>
          <p:nvPr/>
        </p:nvSpPr>
        <p:spPr>
          <a:xfrm>
            <a:off x="3788986" y="3111557"/>
            <a:ext cx="2205022"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sp>
        <p:nvSpPr>
          <p:cNvPr id="24" name="Rectangle 23">
            <a:extLst>
              <a:ext uri="{FF2B5EF4-FFF2-40B4-BE49-F238E27FC236}">
                <a16:creationId xmlns:a16="http://schemas.microsoft.com/office/drawing/2014/main" id="{FC08C65E-A643-BD40-AD63-BC95E36218BE}"/>
              </a:ext>
            </a:extLst>
          </p:cNvPr>
          <p:cNvSpPr/>
          <p:nvPr/>
        </p:nvSpPr>
        <p:spPr>
          <a:xfrm>
            <a:off x="8542284" y="3111557"/>
            <a:ext cx="2205022"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INSIGHTS</a:t>
            </a:r>
          </a:p>
        </p:txBody>
      </p:sp>
      <p:sp>
        <p:nvSpPr>
          <p:cNvPr id="25" name="TextBox 24">
            <a:extLst>
              <a:ext uri="{FF2B5EF4-FFF2-40B4-BE49-F238E27FC236}">
                <a16:creationId xmlns:a16="http://schemas.microsoft.com/office/drawing/2014/main" id="{1D0FCAF7-2C5C-B342-85EF-2FD239A9B492}"/>
              </a:ext>
            </a:extLst>
          </p:cNvPr>
          <p:cNvSpPr txBox="1"/>
          <p:nvPr/>
        </p:nvSpPr>
        <p:spPr>
          <a:xfrm>
            <a:off x="1165795" y="6516341"/>
            <a:ext cx="11608721" cy="307777"/>
          </a:xfrm>
          <a:prstGeom prst="rect">
            <a:avLst/>
          </a:prstGeom>
          <a:noFill/>
          <a:ln>
            <a:noFill/>
          </a:ln>
        </p:spPr>
        <p:txBody>
          <a:bodyPr wrap="square" rtlCol="0">
            <a:spAutoFit/>
          </a:bodyPr>
          <a:lstStyle/>
          <a:p>
            <a:r>
              <a:rPr lang="en-US" sz="1400" i="1" dirty="0">
                <a:latin typeface="Gill Sans MT" panose="020B0502020104020203" pitchFamily="34" charset="77"/>
              </a:rPr>
              <a:t>Source: photo credit (various firms or fair use; low resolution; complete product/ brand for illustrative purposes); Fonterra; various articles; </a:t>
            </a:r>
            <a:r>
              <a:rPr lang="en-US" sz="1400" b="1" dirty="0">
                <a:solidFill>
                  <a:srgbClr val="FF0000"/>
                </a:solidFill>
                <a:latin typeface="Gill Sans MT" panose="020B0502020104020203" pitchFamily="34" charset="77"/>
              </a:rPr>
              <a:t>AGVC-D</a:t>
            </a:r>
          </a:p>
        </p:txBody>
      </p:sp>
      <p:pic>
        <p:nvPicPr>
          <p:cNvPr id="26" name="Picture 25">
            <a:extLst>
              <a:ext uri="{FF2B5EF4-FFF2-40B4-BE49-F238E27FC236}">
                <a16:creationId xmlns:a16="http://schemas.microsoft.com/office/drawing/2014/main" id="{2B49B692-93A3-474D-9AD9-EB05B8D2FF75}"/>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820053" y="1570086"/>
            <a:ext cx="2142888" cy="1335532"/>
          </a:xfrm>
          <a:prstGeom prst="rect">
            <a:avLst/>
          </a:prstGeom>
        </p:spPr>
      </p:pic>
      <p:pic>
        <p:nvPicPr>
          <p:cNvPr id="27" name="Picture 26">
            <a:extLst>
              <a:ext uri="{FF2B5EF4-FFF2-40B4-BE49-F238E27FC236}">
                <a16:creationId xmlns:a16="http://schemas.microsoft.com/office/drawing/2014/main" id="{6439D91E-2D80-474D-A2BC-DC7E7D76CD83}"/>
              </a:ext>
            </a:extLst>
          </p:cNvPr>
          <p:cNvPicPr>
            <a:picLocks noChangeAspect="1"/>
          </p:cNvPicPr>
          <p:nvPr/>
        </p:nvPicPr>
        <p:blipFill>
          <a:blip r:embed="rId5">
            <a:alphaModFix/>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6224939" y="1566517"/>
            <a:ext cx="2145718" cy="1440920"/>
          </a:xfrm>
          <a:prstGeom prst="rect">
            <a:avLst/>
          </a:prstGeom>
        </p:spPr>
      </p:pic>
      <p:pic>
        <p:nvPicPr>
          <p:cNvPr id="28" name="Picture 27">
            <a:extLst>
              <a:ext uri="{FF2B5EF4-FFF2-40B4-BE49-F238E27FC236}">
                <a16:creationId xmlns:a16="http://schemas.microsoft.com/office/drawing/2014/main" id="{E989FA62-7E02-B24F-A897-42A0A5E2C868}"/>
              </a:ext>
            </a:extLst>
          </p:cNvPr>
          <p:cNvPicPr>
            <a:picLocks noChangeAspect="1"/>
          </p:cNvPicPr>
          <p:nvPr/>
        </p:nvPicPr>
        <p:blipFill>
          <a:blip r:embed="rId7">
            <a:alphaModFix/>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8820514" y="1255055"/>
            <a:ext cx="1648561" cy="1648561"/>
          </a:xfrm>
          <a:prstGeom prst="rect">
            <a:avLst/>
          </a:prstGeom>
        </p:spPr>
      </p:pic>
      <p:sp>
        <p:nvSpPr>
          <p:cNvPr id="29" name="TextBox 28">
            <a:extLst>
              <a:ext uri="{FF2B5EF4-FFF2-40B4-BE49-F238E27FC236}">
                <a16:creationId xmlns:a16="http://schemas.microsoft.com/office/drawing/2014/main" id="{8980A219-0CE8-FA4F-B9B1-E794B8D396A1}"/>
              </a:ext>
            </a:extLst>
          </p:cNvPr>
          <p:cNvSpPr txBox="1"/>
          <p:nvPr/>
        </p:nvSpPr>
        <p:spPr>
          <a:xfrm>
            <a:off x="0" y="490861"/>
            <a:ext cx="11474886" cy="584775"/>
          </a:xfrm>
          <a:prstGeom prst="rect">
            <a:avLst/>
          </a:prstGeom>
          <a:noFill/>
        </p:spPr>
        <p:txBody>
          <a:bodyPr wrap="square" rtlCol="0">
            <a:spAutoFit/>
          </a:bodyPr>
          <a:lstStyle/>
          <a:p>
            <a:pPr algn="just"/>
            <a:r>
              <a:rPr lang="en-US" sz="1600" b="1" dirty="0">
                <a:latin typeface="Gill Sans MT" panose="020B0502020104020203" pitchFamily="34" charset="77"/>
              </a:rPr>
              <a:t>SELECT EXAMPLE OF PRODUCT INNOVATION: NEW ZEALAND FIRMS</a:t>
            </a:r>
          </a:p>
          <a:p>
            <a:pPr algn="just"/>
            <a:r>
              <a:rPr lang="en-US" sz="1600" b="1" dirty="0">
                <a:solidFill>
                  <a:schemeClr val="bg1">
                    <a:lumMod val="50000"/>
                  </a:schemeClr>
                </a:solidFill>
                <a:latin typeface="Gill Sans MT" panose="020B0502020104020203" pitchFamily="34" charset="77"/>
              </a:rPr>
              <a:t>2017</a:t>
            </a:r>
          </a:p>
        </p:txBody>
      </p:sp>
    </p:spTree>
    <p:extLst>
      <p:ext uri="{BB962C8B-B14F-4D97-AF65-F5344CB8AC3E}">
        <p14:creationId xmlns:p14="http://schemas.microsoft.com/office/powerpoint/2010/main" val="3543354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5E54025-98F5-F14D-B897-D5871D2CCF53}"/>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9DF13F63-BD48-0740-8AEA-61669EC16CE4}"/>
              </a:ext>
            </a:extLst>
          </p:cNvPr>
          <p:cNvSpPr>
            <a:spLocks noGrp="1"/>
          </p:cNvSpPr>
          <p:nvPr>
            <p:ph type="sldNum" sz="quarter" idx="12"/>
          </p:nvPr>
        </p:nvSpPr>
        <p:spPr/>
        <p:txBody>
          <a:bodyPr/>
          <a:lstStyle/>
          <a:p>
            <a:fld id="{E780DAB0-66C9-6248-A472-5F79E02CB431}" type="slidenum">
              <a:rPr lang="en-US" smtClean="0"/>
              <a:t>43</a:t>
            </a:fld>
            <a:endParaRPr lang="en-US"/>
          </a:p>
        </p:txBody>
      </p:sp>
      <p:pic>
        <p:nvPicPr>
          <p:cNvPr id="7" name="Picture 6" descr="A picture containing clipart&#13;&#10;&#13;&#10;Description automatically generated">
            <a:extLst>
              <a:ext uri="{FF2B5EF4-FFF2-40B4-BE49-F238E27FC236}">
                <a16:creationId xmlns:a16="http://schemas.microsoft.com/office/drawing/2014/main" id="{761A4515-22DE-664A-A2B7-9DA3BCEA82C4}"/>
              </a:ext>
            </a:extLst>
          </p:cNvPr>
          <p:cNvPicPr>
            <a:picLocks noChangeAspect="1"/>
          </p:cNvPicPr>
          <p:nvPr/>
        </p:nvPicPr>
        <p:blipFill>
          <a:blip r:embed="rId2"/>
          <a:stretch>
            <a:fillRect/>
          </a:stretch>
        </p:blipFill>
        <p:spPr>
          <a:xfrm>
            <a:off x="125448" y="6051238"/>
            <a:ext cx="734565" cy="734565"/>
          </a:xfrm>
          <a:prstGeom prst="rect">
            <a:avLst/>
          </a:prstGeom>
        </p:spPr>
      </p:pic>
      <p:sp>
        <p:nvSpPr>
          <p:cNvPr id="8" name="TextBox 7">
            <a:extLst>
              <a:ext uri="{FF2B5EF4-FFF2-40B4-BE49-F238E27FC236}">
                <a16:creationId xmlns:a16="http://schemas.microsoft.com/office/drawing/2014/main" id="{B3253AFE-AB60-C04F-8E6A-A0EEBE58FF95}"/>
              </a:ext>
            </a:extLst>
          </p:cNvPr>
          <p:cNvSpPr txBox="1"/>
          <p:nvPr/>
        </p:nvSpPr>
        <p:spPr>
          <a:xfrm>
            <a:off x="0" y="341"/>
            <a:ext cx="13164141" cy="707886"/>
          </a:xfrm>
          <a:prstGeom prst="rect">
            <a:avLst/>
          </a:prstGeom>
          <a:noFill/>
          <a:ln>
            <a:noFill/>
          </a:ln>
        </p:spPr>
        <p:txBody>
          <a:bodyPr wrap="square" rtlCol="0">
            <a:spAutoFit/>
          </a:bodyPr>
          <a:lstStyle/>
          <a:p>
            <a:pPr algn="just"/>
            <a:r>
              <a:rPr lang="en-US" sz="2000" dirty="0">
                <a:latin typeface="Gill Sans MT" panose="020B0502020104020203" pitchFamily="34" charset="77"/>
              </a:rPr>
              <a:t>Model Case – beverage firms are supported with access to advice, research facilities and pilot plants across</a:t>
            </a:r>
          </a:p>
          <a:p>
            <a:pPr algn="just"/>
            <a:r>
              <a:rPr lang="en-US" sz="2000" dirty="0">
                <a:latin typeface="Gill Sans MT" panose="020B0502020104020203" pitchFamily="34" charset="77"/>
              </a:rPr>
              <a:t>Five locations</a:t>
            </a:r>
          </a:p>
        </p:txBody>
      </p:sp>
      <p:sp>
        <p:nvSpPr>
          <p:cNvPr id="9" name="Process 8">
            <a:extLst>
              <a:ext uri="{FF2B5EF4-FFF2-40B4-BE49-F238E27FC236}">
                <a16:creationId xmlns:a16="http://schemas.microsoft.com/office/drawing/2014/main" id="{3774FE66-ED2C-E240-81A1-9458018DA0E8}"/>
              </a:ext>
            </a:extLst>
          </p:cNvPr>
          <p:cNvSpPr/>
          <p:nvPr/>
        </p:nvSpPr>
        <p:spPr>
          <a:xfrm>
            <a:off x="270875" y="708227"/>
            <a:ext cx="11474886" cy="448174"/>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Gill Sans MT" panose="020B0502020104020203" pitchFamily="34" charset="77"/>
              </a:rPr>
              <a:t>NZFIN</a:t>
            </a:r>
          </a:p>
        </p:txBody>
      </p:sp>
      <p:sp>
        <p:nvSpPr>
          <p:cNvPr id="10" name="Rectangle 9">
            <a:extLst>
              <a:ext uri="{FF2B5EF4-FFF2-40B4-BE49-F238E27FC236}">
                <a16:creationId xmlns:a16="http://schemas.microsoft.com/office/drawing/2014/main" id="{382CAA5D-507D-AB46-9B04-AB07C5A40AE0}"/>
              </a:ext>
            </a:extLst>
          </p:cNvPr>
          <p:cNvSpPr/>
          <p:nvPr/>
        </p:nvSpPr>
        <p:spPr>
          <a:xfrm>
            <a:off x="270875" y="1172936"/>
            <a:ext cx="11474886"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Gill Sans MT" panose="020B0502020104020203" pitchFamily="34" charset="77"/>
              </a:rPr>
              <a:t>FOOD INNOVATION NETWORK</a:t>
            </a:r>
          </a:p>
        </p:txBody>
      </p:sp>
      <p:sp>
        <p:nvSpPr>
          <p:cNvPr id="11" name="TextBox 10">
            <a:extLst>
              <a:ext uri="{FF2B5EF4-FFF2-40B4-BE49-F238E27FC236}">
                <a16:creationId xmlns:a16="http://schemas.microsoft.com/office/drawing/2014/main" id="{643C4297-6BAE-D243-8F01-35802E94542F}"/>
              </a:ext>
            </a:extLst>
          </p:cNvPr>
          <p:cNvSpPr txBox="1"/>
          <p:nvPr/>
        </p:nvSpPr>
        <p:spPr>
          <a:xfrm>
            <a:off x="5023633" y="1757208"/>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LOCATION</a:t>
            </a:r>
          </a:p>
        </p:txBody>
      </p:sp>
      <p:sp>
        <p:nvSpPr>
          <p:cNvPr id="13" name="TextBox 12">
            <a:extLst>
              <a:ext uri="{FF2B5EF4-FFF2-40B4-BE49-F238E27FC236}">
                <a16:creationId xmlns:a16="http://schemas.microsoft.com/office/drawing/2014/main" id="{2F784168-D5B3-D34D-B139-2E48253F16DB}"/>
              </a:ext>
            </a:extLst>
          </p:cNvPr>
          <p:cNvSpPr txBox="1"/>
          <p:nvPr/>
        </p:nvSpPr>
        <p:spPr>
          <a:xfrm>
            <a:off x="6788497" y="1757208"/>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FOCUS</a:t>
            </a:r>
          </a:p>
        </p:txBody>
      </p:sp>
      <p:sp>
        <p:nvSpPr>
          <p:cNvPr id="14" name="TextBox 13">
            <a:extLst>
              <a:ext uri="{FF2B5EF4-FFF2-40B4-BE49-F238E27FC236}">
                <a16:creationId xmlns:a16="http://schemas.microsoft.com/office/drawing/2014/main" id="{B3C1F1CF-1659-A74C-A445-543B875E4B19}"/>
              </a:ext>
            </a:extLst>
          </p:cNvPr>
          <p:cNvSpPr txBox="1"/>
          <p:nvPr/>
        </p:nvSpPr>
        <p:spPr>
          <a:xfrm>
            <a:off x="8935842" y="1757208"/>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CAPABILITIES</a:t>
            </a:r>
          </a:p>
        </p:txBody>
      </p:sp>
      <p:cxnSp>
        <p:nvCxnSpPr>
          <p:cNvPr id="16" name="Straight Connector 15">
            <a:extLst>
              <a:ext uri="{FF2B5EF4-FFF2-40B4-BE49-F238E27FC236}">
                <a16:creationId xmlns:a16="http://schemas.microsoft.com/office/drawing/2014/main" id="{A5ABC79F-B8CB-A94B-B166-A76C18EB9EE7}"/>
              </a:ext>
            </a:extLst>
          </p:cNvPr>
          <p:cNvCxnSpPr>
            <a:cxnSpLocks/>
          </p:cNvCxnSpPr>
          <p:nvPr/>
        </p:nvCxnSpPr>
        <p:spPr>
          <a:xfrm>
            <a:off x="6153692" y="2334317"/>
            <a:ext cx="55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E31000C-26B4-2B46-94EC-671C6916FB07}"/>
              </a:ext>
            </a:extLst>
          </p:cNvPr>
          <p:cNvCxnSpPr>
            <a:cxnSpLocks/>
          </p:cNvCxnSpPr>
          <p:nvPr/>
        </p:nvCxnSpPr>
        <p:spPr>
          <a:xfrm>
            <a:off x="6256316" y="3408877"/>
            <a:ext cx="55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1E55DC7-BD89-3344-B2A5-83F55E0472F9}"/>
              </a:ext>
            </a:extLst>
          </p:cNvPr>
          <p:cNvCxnSpPr>
            <a:cxnSpLocks/>
          </p:cNvCxnSpPr>
          <p:nvPr/>
        </p:nvCxnSpPr>
        <p:spPr>
          <a:xfrm>
            <a:off x="6256316" y="4050836"/>
            <a:ext cx="55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AF27C95-27D4-4B4D-B77D-4E9F9384F56B}"/>
              </a:ext>
            </a:extLst>
          </p:cNvPr>
          <p:cNvCxnSpPr>
            <a:cxnSpLocks/>
          </p:cNvCxnSpPr>
          <p:nvPr/>
        </p:nvCxnSpPr>
        <p:spPr>
          <a:xfrm>
            <a:off x="6256316" y="4664611"/>
            <a:ext cx="55642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25941F6-6112-A249-8386-022E63CD716A}"/>
              </a:ext>
            </a:extLst>
          </p:cNvPr>
          <p:cNvCxnSpPr>
            <a:cxnSpLocks/>
          </p:cNvCxnSpPr>
          <p:nvPr/>
        </p:nvCxnSpPr>
        <p:spPr>
          <a:xfrm>
            <a:off x="6256316" y="5466277"/>
            <a:ext cx="5564296"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1DF5FB2-53F4-BE48-97A2-8E3D56AB9AA2}"/>
              </a:ext>
            </a:extLst>
          </p:cNvPr>
          <p:cNvSpPr txBox="1"/>
          <p:nvPr/>
        </p:nvSpPr>
        <p:spPr>
          <a:xfrm>
            <a:off x="5075111" y="2334317"/>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FOODBOWL</a:t>
            </a:r>
          </a:p>
        </p:txBody>
      </p:sp>
      <p:sp>
        <p:nvSpPr>
          <p:cNvPr id="23" name="TextBox 22">
            <a:extLst>
              <a:ext uri="{FF2B5EF4-FFF2-40B4-BE49-F238E27FC236}">
                <a16:creationId xmlns:a16="http://schemas.microsoft.com/office/drawing/2014/main" id="{12BFCD79-ECF2-D94A-B135-B8B3DE2729CE}"/>
              </a:ext>
            </a:extLst>
          </p:cNvPr>
          <p:cNvSpPr txBox="1"/>
          <p:nvPr/>
        </p:nvSpPr>
        <p:spPr>
          <a:xfrm>
            <a:off x="5083458" y="3437495"/>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FOODWAIKATO</a:t>
            </a:r>
          </a:p>
        </p:txBody>
      </p:sp>
      <p:sp>
        <p:nvSpPr>
          <p:cNvPr id="24" name="TextBox 23">
            <a:extLst>
              <a:ext uri="{FF2B5EF4-FFF2-40B4-BE49-F238E27FC236}">
                <a16:creationId xmlns:a16="http://schemas.microsoft.com/office/drawing/2014/main" id="{4EC056EF-1FA7-7B46-9C9D-3622BF9F571B}"/>
              </a:ext>
            </a:extLst>
          </p:cNvPr>
          <p:cNvSpPr txBox="1"/>
          <p:nvPr/>
        </p:nvSpPr>
        <p:spPr>
          <a:xfrm>
            <a:off x="5126255" y="4050690"/>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HAWKES BAY</a:t>
            </a:r>
          </a:p>
        </p:txBody>
      </p:sp>
      <p:sp>
        <p:nvSpPr>
          <p:cNvPr id="25" name="TextBox 24">
            <a:extLst>
              <a:ext uri="{FF2B5EF4-FFF2-40B4-BE49-F238E27FC236}">
                <a16:creationId xmlns:a16="http://schemas.microsoft.com/office/drawing/2014/main" id="{1F2C4FBB-CBA1-0840-9935-620E2C380350}"/>
              </a:ext>
            </a:extLst>
          </p:cNvPr>
          <p:cNvSpPr txBox="1"/>
          <p:nvPr/>
        </p:nvSpPr>
        <p:spPr>
          <a:xfrm>
            <a:off x="5126255" y="4665334"/>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FOODPILOT</a:t>
            </a:r>
          </a:p>
        </p:txBody>
      </p:sp>
      <p:sp>
        <p:nvSpPr>
          <p:cNvPr id="26" name="TextBox 25">
            <a:extLst>
              <a:ext uri="{FF2B5EF4-FFF2-40B4-BE49-F238E27FC236}">
                <a16:creationId xmlns:a16="http://schemas.microsoft.com/office/drawing/2014/main" id="{BCD06C04-8E21-0940-AB7E-414ADD6429B4}"/>
              </a:ext>
            </a:extLst>
          </p:cNvPr>
          <p:cNvSpPr txBox="1"/>
          <p:nvPr/>
        </p:nvSpPr>
        <p:spPr>
          <a:xfrm>
            <a:off x="5216025" y="5457956"/>
            <a:ext cx="3912209" cy="400110"/>
          </a:xfrm>
          <a:prstGeom prst="rect">
            <a:avLst/>
          </a:prstGeom>
          <a:noFill/>
          <a:ln>
            <a:noFill/>
          </a:ln>
        </p:spPr>
        <p:txBody>
          <a:bodyPr wrap="square" rtlCol="0">
            <a:spAutoFit/>
          </a:bodyPr>
          <a:lstStyle/>
          <a:p>
            <a:pPr algn="ctr"/>
            <a:r>
              <a:rPr lang="en-US" sz="2000" b="1" dirty="0">
                <a:latin typeface="Gill Sans MT" panose="020B0502020104020203" pitchFamily="34" charset="77"/>
              </a:rPr>
              <a:t>FOODSOUTH</a:t>
            </a:r>
          </a:p>
        </p:txBody>
      </p:sp>
      <p:sp>
        <p:nvSpPr>
          <p:cNvPr id="27" name="TextBox 26">
            <a:extLst>
              <a:ext uri="{FF2B5EF4-FFF2-40B4-BE49-F238E27FC236}">
                <a16:creationId xmlns:a16="http://schemas.microsoft.com/office/drawing/2014/main" id="{D1407297-AA30-704D-8631-C4FF1169202C}"/>
              </a:ext>
            </a:extLst>
          </p:cNvPr>
          <p:cNvSpPr txBox="1"/>
          <p:nvPr/>
        </p:nvSpPr>
        <p:spPr>
          <a:xfrm>
            <a:off x="8133652" y="2547958"/>
            <a:ext cx="1604375" cy="707886"/>
          </a:xfrm>
          <a:prstGeom prst="rect">
            <a:avLst/>
          </a:prstGeom>
          <a:noFill/>
          <a:ln>
            <a:noFill/>
          </a:ln>
        </p:spPr>
        <p:txBody>
          <a:bodyPr wrap="square" rtlCol="0">
            <a:spAutoFit/>
          </a:bodyPr>
          <a:lstStyle/>
          <a:p>
            <a:pPr algn="just"/>
            <a:r>
              <a:rPr lang="en-US" sz="1000" dirty="0">
                <a:latin typeface="Gill Sans MT" panose="020B0502020104020203" pitchFamily="34" charset="77"/>
              </a:rPr>
              <a:t>Processed/FMCG foods Space/ equipment for hire Export registrations-1000 kg/shift</a:t>
            </a:r>
          </a:p>
        </p:txBody>
      </p:sp>
      <p:sp>
        <p:nvSpPr>
          <p:cNvPr id="28" name="TextBox 27">
            <a:extLst>
              <a:ext uri="{FF2B5EF4-FFF2-40B4-BE49-F238E27FC236}">
                <a16:creationId xmlns:a16="http://schemas.microsoft.com/office/drawing/2014/main" id="{DC7293B2-303A-5B4E-9D5F-3E8AE7B587B4}"/>
              </a:ext>
            </a:extLst>
          </p:cNvPr>
          <p:cNvSpPr txBox="1"/>
          <p:nvPr/>
        </p:nvSpPr>
        <p:spPr>
          <a:xfrm>
            <a:off x="8153400" y="3544327"/>
            <a:ext cx="1604375" cy="400110"/>
          </a:xfrm>
          <a:prstGeom prst="rect">
            <a:avLst/>
          </a:prstGeom>
          <a:noFill/>
          <a:ln>
            <a:noFill/>
          </a:ln>
        </p:spPr>
        <p:txBody>
          <a:bodyPr wrap="square" rtlCol="0">
            <a:spAutoFit/>
          </a:bodyPr>
          <a:lstStyle/>
          <a:p>
            <a:pPr algn="just"/>
            <a:r>
              <a:rPr lang="en-US" sz="1000" dirty="0">
                <a:latin typeface="Gill Sans MT" panose="020B0502020104020203" pitchFamily="34" charset="77"/>
              </a:rPr>
              <a:t>Dairy &amp; infant formula</a:t>
            </a:r>
          </a:p>
          <a:p>
            <a:pPr algn="just"/>
            <a:r>
              <a:rPr lang="en-US" sz="1000" dirty="0">
                <a:latin typeface="Gill Sans MT" panose="020B0502020104020203" pitchFamily="34" charset="77"/>
              </a:rPr>
              <a:t>-500 kg/hour vegetable</a:t>
            </a:r>
          </a:p>
        </p:txBody>
      </p:sp>
      <p:sp>
        <p:nvSpPr>
          <p:cNvPr id="29" name="TextBox 28">
            <a:extLst>
              <a:ext uri="{FF2B5EF4-FFF2-40B4-BE49-F238E27FC236}">
                <a16:creationId xmlns:a16="http://schemas.microsoft.com/office/drawing/2014/main" id="{C59CC336-882D-B94C-A10F-E075EA8B98A3}"/>
              </a:ext>
            </a:extLst>
          </p:cNvPr>
          <p:cNvSpPr txBox="1"/>
          <p:nvPr/>
        </p:nvSpPr>
        <p:spPr>
          <a:xfrm>
            <a:off x="8153400" y="4182122"/>
            <a:ext cx="1604375" cy="246221"/>
          </a:xfrm>
          <a:prstGeom prst="rect">
            <a:avLst/>
          </a:prstGeom>
          <a:noFill/>
          <a:ln>
            <a:noFill/>
          </a:ln>
        </p:spPr>
        <p:txBody>
          <a:bodyPr wrap="square" rtlCol="0">
            <a:spAutoFit/>
          </a:bodyPr>
          <a:lstStyle/>
          <a:p>
            <a:pPr algn="just"/>
            <a:r>
              <a:rPr lang="en-US" sz="1000" dirty="0">
                <a:latin typeface="Gill Sans MT" panose="020B0502020104020203" pitchFamily="34" charset="77"/>
              </a:rPr>
              <a:t>All foods and beverage</a:t>
            </a:r>
          </a:p>
        </p:txBody>
      </p:sp>
      <p:sp>
        <p:nvSpPr>
          <p:cNvPr id="30" name="TextBox 29">
            <a:extLst>
              <a:ext uri="{FF2B5EF4-FFF2-40B4-BE49-F238E27FC236}">
                <a16:creationId xmlns:a16="http://schemas.microsoft.com/office/drawing/2014/main" id="{89E1E9A6-8371-484E-A95E-E187E7B2222B}"/>
              </a:ext>
            </a:extLst>
          </p:cNvPr>
          <p:cNvSpPr txBox="1"/>
          <p:nvPr/>
        </p:nvSpPr>
        <p:spPr>
          <a:xfrm>
            <a:off x="8133652" y="4813958"/>
            <a:ext cx="1604375" cy="400110"/>
          </a:xfrm>
          <a:prstGeom prst="rect">
            <a:avLst/>
          </a:prstGeom>
          <a:noFill/>
          <a:ln>
            <a:noFill/>
          </a:ln>
        </p:spPr>
        <p:txBody>
          <a:bodyPr wrap="square" rtlCol="0">
            <a:spAutoFit/>
          </a:bodyPr>
          <a:lstStyle/>
          <a:p>
            <a:pPr algn="just"/>
            <a:r>
              <a:rPr lang="en-US" sz="1000" dirty="0">
                <a:latin typeface="Gill Sans MT" panose="020B0502020104020203" pitchFamily="34" charset="77"/>
              </a:rPr>
              <a:t>Dairy Fruit &amp; vegetable/ All foods and  vegetable</a:t>
            </a:r>
          </a:p>
        </p:txBody>
      </p:sp>
      <p:sp>
        <p:nvSpPr>
          <p:cNvPr id="31" name="TextBox 30">
            <a:extLst>
              <a:ext uri="{FF2B5EF4-FFF2-40B4-BE49-F238E27FC236}">
                <a16:creationId xmlns:a16="http://schemas.microsoft.com/office/drawing/2014/main" id="{0AC32BC8-2915-EB44-AF51-D072D21C95DB}"/>
              </a:ext>
            </a:extLst>
          </p:cNvPr>
          <p:cNvSpPr txBox="1"/>
          <p:nvPr/>
        </p:nvSpPr>
        <p:spPr>
          <a:xfrm>
            <a:off x="8153400" y="5525643"/>
            <a:ext cx="1604375" cy="707886"/>
          </a:xfrm>
          <a:prstGeom prst="rect">
            <a:avLst/>
          </a:prstGeom>
          <a:noFill/>
          <a:ln>
            <a:noFill/>
          </a:ln>
        </p:spPr>
        <p:txBody>
          <a:bodyPr wrap="square" rtlCol="0">
            <a:spAutoFit/>
          </a:bodyPr>
          <a:lstStyle/>
          <a:p>
            <a:pPr algn="just"/>
            <a:r>
              <a:rPr lang="en-US" sz="1000" dirty="0">
                <a:latin typeface="Gill Sans MT" panose="020B0502020104020203" pitchFamily="34" charset="77"/>
              </a:rPr>
              <a:t>Processed/FMCG Foods Space/ equipment for hire Export registrations 20-200L batch size</a:t>
            </a:r>
          </a:p>
        </p:txBody>
      </p:sp>
      <p:sp>
        <p:nvSpPr>
          <p:cNvPr id="32" name="TextBox 31">
            <a:extLst>
              <a:ext uri="{FF2B5EF4-FFF2-40B4-BE49-F238E27FC236}">
                <a16:creationId xmlns:a16="http://schemas.microsoft.com/office/drawing/2014/main" id="{31E0EC73-2A65-A348-AAD2-C5436294BF69}"/>
              </a:ext>
            </a:extLst>
          </p:cNvPr>
          <p:cNvSpPr txBox="1"/>
          <p:nvPr/>
        </p:nvSpPr>
        <p:spPr>
          <a:xfrm>
            <a:off x="9898518" y="2387085"/>
            <a:ext cx="1883472" cy="954107"/>
          </a:xfrm>
          <a:prstGeom prst="rect">
            <a:avLst/>
          </a:prstGeom>
          <a:noFill/>
          <a:ln>
            <a:noFill/>
          </a:ln>
        </p:spPr>
        <p:txBody>
          <a:bodyPr wrap="square" rtlCol="0">
            <a:spAutoFit/>
          </a:bodyPr>
          <a:lstStyle/>
          <a:p>
            <a:pPr marL="171450" indent="-171450" algn="just">
              <a:buFontTx/>
              <a:buChar char="-"/>
            </a:pPr>
            <a:r>
              <a:rPr lang="en-US" sz="800" dirty="0">
                <a:latin typeface="Gill Sans MT" panose="020B0502020104020203" pitchFamily="34" charset="77"/>
              </a:rPr>
              <a:t>Extrusion &amp; Milling/Blending</a:t>
            </a:r>
          </a:p>
          <a:p>
            <a:pPr marL="171450" indent="-171450" algn="just">
              <a:buFontTx/>
              <a:buChar char="-"/>
            </a:pPr>
            <a:r>
              <a:rPr lang="en-US" sz="800" dirty="0">
                <a:latin typeface="Gill Sans MT" panose="020B0502020104020203" pitchFamily="34" charset="77"/>
              </a:rPr>
              <a:t>Liquids/Beverage</a:t>
            </a:r>
          </a:p>
          <a:p>
            <a:pPr marL="171450" indent="-171450" algn="just">
              <a:buFontTx/>
              <a:buChar char="-"/>
            </a:pPr>
            <a:r>
              <a:rPr lang="en-US" sz="800" dirty="0">
                <a:latin typeface="Gill Sans MT" panose="020B0502020104020203" pitchFamily="34" charset="77"/>
              </a:rPr>
              <a:t>High pressure processing</a:t>
            </a:r>
          </a:p>
          <a:p>
            <a:pPr marL="171450" indent="-171450" algn="just">
              <a:buFontTx/>
              <a:buChar char="-"/>
            </a:pPr>
            <a:r>
              <a:rPr lang="en-US" sz="800" dirty="0">
                <a:latin typeface="Gill Sans MT" panose="020B0502020104020203" pitchFamily="34" charset="77"/>
              </a:rPr>
              <a:t>Freeze drying</a:t>
            </a:r>
          </a:p>
          <a:p>
            <a:pPr marL="171450" indent="-171450" algn="just">
              <a:buFontTx/>
              <a:buChar char="-"/>
            </a:pPr>
            <a:r>
              <a:rPr lang="en-US" sz="800" dirty="0">
                <a:latin typeface="Gill Sans MT" panose="020B0502020104020203" pitchFamily="34" charset="77"/>
              </a:rPr>
              <a:t>General processing</a:t>
            </a:r>
          </a:p>
          <a:p>
            <a:pPr marL="171450" indent="-171450" algn="just">
              <a:buFontTx/>
              <a:buChar char="-"/>
            </a:pPr>
            <a:r>
              <a:rPr lang="en-US" sz="800" dirty="0">
                <a:latin typeface="Gill Sans MT" panose="020B0502020104020203" pitchFamily="34" charset="77"/>
              </a:rPr>
              <a:t>Multiple packaging styles</a:t>
            </a:r>
          </a:p>
          <a:p>
            <a:pPr marL="171450" indent="-171450" algn="just">
              <a:buFontTx/>
              <a:buChar char="-"/>
            </a:pPr>
            <a:r>
              <a:rPr lang="en-US" sz="800" dirty="0">
                <a:latin typeface="Gill Sans MT" panose="020B0502020104020203" pitchFamily="34" charset="77"/>
              </a:rPr>
              <a:t>Product development kitchen</a:t>
            </a:r>
          </a:p>
        </p:txBody>
      </p:sp>
      <p:sp>
        <p:nvSpPr>
          <p:cNvPr id="33" name="TextBox 32">
            <a:extLst>
              <a:ext uri="{FF2B5EF4-FFF2-40B4-BE49-F238E27FC236}">
                <a16:creationId xmlns:a16="http://schemas.microsoft.com/office/drawing/2014/main" id="{B92AB495-627E-E245-BF22-3A7EB635F314}"/>
              </a:ext>
            </a:extLst>
          </p:cNvPr>
          <p:cNvSpPr txBox="1"/>
          <p:nvPr/>
        </p:nvSpPr>
        <p:spPr>
          <a:xfrm>
            <a:off x="9923570" y="3371112"/>
            <a:ext cx="1604375" cy="707886"/>
          </a:xfrm>
          <a:prstGeom prst="rect">
            <a:avLst/>
          </a:prstGeom>
          <a:noFill/>
          <a:ln>
            <a:noFill/>
          </a:ln>
        </p:spPr>
        <p:txBody>
          <a:bodyPr wrap="square" rtlCol="0">
            <a:spAutoFit/>
          </a:bodyPr>
          <a:lstStyle/>
          <a:p>
            <a:pPr marL="171450" indent="-171450" algn="just">
              <a:buFontTx/>
              <a:buChar char="-"/>
            </a:pPr>
            <a:r>
              <a:rPr lang="en-US" sz="800" dirty="0">
                <a:latin typeface="Gill Sans MT" panose="020B0502020104020203" pitchFamily="34" charset="77"/>
              </a:rPr>
              <a:t>Spray dryer</a:t>
            </a:r>
          </a:p>
          <a:p>
            <a:pPr marL="171450" indent="-171450" algn="just">
              <a:buFontTx/>
              <a:buChar char="-"/>
            </a:pPr>
            <a:r>
              <a:rPr lang="en-US" sz="800" dirty="0">
                <a:latin typeface="Gill Sans MT" panose="020B0502020104020203" pitchFamily="34" charset="77"/>
              </a:rPr>
              <a:t>Evaporator</a:t>
            </a:r>
          </a:p>
          <a:p>
            <a:pPr marL="171450" indent="-171450" algn="just">
              <a:buFontTx/>
              <a:buChar char="-"/>
            </a:pPr>
            <a:r>
              <a:rPr lang="en-US" sz="800" dirty="0">
                <a:latin typeface="Gill Sans MT" panose="020B0502020104020203" pitchFamily="34" charset="77"/>
              </a:rPr>
              <a:t>Other diary equipment</a:t>
            </a:r>
          </a:p>
          <a:p>
            <a:pPr marL="171450" indent="-171450" algn="just">
              <a:buFontTx/>
              <a:buChar char="-"/>
            </a:pPr>
            <a:r>
              <a:rPr lang="en-US" sz="800" dirty="0">
                <a:latin typeface="Gill Sans MT" panose="020B0502020104020203" pitchFamily="34" charset="77"/>
              </a:rPr>
              <a:t>Packing</a:t>
            </a:r>
          </a:p>
          <a:p>
            <a:pPr marL="171450" indent="-171450" algn="just">
              <a:buFontTx/>
              <a:buChar char="-"/>
            </a:pPr>
            <a:r>
              <a:rPr lang="en-US" sz="800" dirty="0">
                <a:latin typeface="Gill Sans MT" panose="020B0502020104020203" pitchFamily="34" charset="77"/>
              </a:rPr>
              <a:t>Powder(vegetable)</a:t>
            </a:r>
          </a:p>
        </p:txBody>
      </p:sp>
      <p:sp>
        <p:nvSpPr>
          <p:cNvPr id="34" name="TextBox 33">
            <a:extLst>
              <a:ext uri="{FF2B5EF4-FFF2-40B4-BE49-F238E27FC236}">
                <a16:creationId xmlns:a16="http://schemas.microsoft.com/office/drawing/2014/main" id="{F521904C-DCCE-AD42-8BFB-90317B3947E6}"/>
              </a:ext>
            </a:extLst>
          </p:cNvPr>
          <p:cNvSpPr txBox="1"/>
          <p:nvPr/>
        </p:nvSpPr>
        <p:spPr>
          <a:xfrm>
            <a:off x="9923570" y="4050773"/>
            <a:ext cx="1883472" cy="553998"/>
          </a:xfrm>
          <a:prstGeom prst="rect">
            <a:avLst/>
          </a:prstGeom>
          <a:noFill/>
          <a:ln>
            <a:noFill/>
          </a:ln>
        </p:spPr>
        <p:txBody>
          <a:bodyPr wrap="square" rtlCol="0">
            <a:spAutoFit/>
          </a:bodyPr>
          <a:lstStyle/>
          <a:p>
            <a:pPr marL="171450" indent="-171450" algn="just">
              <a:buFontTx/>
              <a:buChar char="-"/>
            </a:pPr>
            <a:r>
              <a:rPr lang="en-US" sz="1000" dirty="0">
                <a:latin typeface="Gill Sans MT" panose="020B0502020104020203" pitchFamily="34" charset="77"/>
              </a:rPr>
              <a:t>Specialist expertise</a:t>
            </a:r>
          </a:p>
          <a:p>
            <a:pPr marL="171450" indent="-171450" algn="just">
              <a:buFontTx/>
              <a:buChar char="-"/>
            </a:pPr>
            <a:r>
              <a:rPr lang="en-US" sz="1000" dirty="0">
                <a:latin typeface="Gill Sans MT" panose="020B0502020104020203" pitchFamily="34" charset="77"/>
              </a:rPr>
              <a:t>Business development</a:t>
            </a:r>
          </a:p>
          <a:p>
            <a:pPr marL="171450" indent="-171450" algn="just">
              <a:buFontTx/>
              <a:buChar char="-"/>
            </a:pPr>
            <a:r>
              <a:rPr lang="en-US" sz="1000" dirty="0">
                <a:latin typeface="Gill Sans MT" panose="020B0502020104020203" pitchFamily="34" charset="77"/>
              </a:rPr>
              <a:t>Direct to other facilities</a:t>
            </a:r>
          </a:p>
        </p:txBody>
      </p:sp>
      <p:sp>
        <p:nvSpPr>
          <p:cNvPr id="35" name="TextBox 34">
            <a:extLst>
              <a:ext uri="{FF2B5EF4-FFF2-40B4-BE49-F238E27FC236}">
                <a16:creationId xmlns:a16="http://schemas.microsoft.com/office/drawing/2014/main" id="{A692DBE1-E0FA-3143-86B5-93C2D4A65706}"/>
              </a:ext>
            </a:extLst>
          </p:cNvPr>
          <p:cNvSpPr txBox="1"/>
          <p:nvPr/>
        </p:nvSpPr>
        <p:spPr>
          <a:xfrm>
            <a:off x="9950210" y="4649945"/>
            <a:ext cx="1883472" cy="830997"/>
          </a:xfrm>
          <a:prstGeom prst="rect">
            <a:avLst/>
          </a:prstGeom>
          <a:noFill/>
          <a:ln>
            <a:noFill/>
          </a:ln>
        </p:spPr>
        <p:txBody>
          <a:bodyPr wrap="square" rtlCol="0">
            <a:spAutoFit/>
          </a:bodyPr>
          <a:lstStyle/>
          <a:p>
            <a:pPr marL="171450" indent="-171450" algn="just">
              <a:buFontTx/>
              <a:buChar char="-"/>
            </a:pPr>
            <a:r>
              <a:rPr lang="en-US" sz="800" dirty="0">
                <a:latin typeface="Gill Sans MT" panose="020B0502020104020203" pitchFamily="34" charset="77"/>
              </a:rPr>
              <a:t>Same equipment as Manukau(1/5</a:t>
            </a:r>
            <a:r>
              <a:rPr lang="en-US" sz="800" baseline="30000" dirty="0">
                <a:latin typeface="Gill Sans MT" panose="020B0502020104020203" pitchFamily="34" charset="77"/>
              </a:rPr>
              <a:t>th</a:t>
            </a:r>
            <a:r>
              <a:rPr lang="en-US" sz="800" dirty="0">
                <a:latin typeface="Gill Sans MT" panose="020B0502020104020203" pitchFamily="34" charset="77"/>
              </a:rPr>
              <a:t> scale</a:t>
            </a:r>
          </a:p>
          <a:p>
            <a:pPr marL="171450" indent="-171450" algn="just">
              <a:buFontTx/>
              <a:buChar char="-"/>
            </a:pPr>
            <a:r>
              <a:rPr lang="en-US" sz="800" dirty="0">
                <a:latin typeface="Gill Sans MT" panose="020B0502020104020203" pitchFamily="34" charset="77"/>
              </a:rPr>
              <a:t>Same equipment as Waikato(1/20</a:t>
            </a:r>
            <a:r>
              <a:rPr lang="en-US" sz="800" baseline="30000" dirty="0">
                <a:latin typeface="Gill Sans MT" panose="020B0502020104020203" pitchFamily="34" charset="77"/>
              </a:rPr>
              <a:t>th</a:t>
            </a:r>
            <a:r>
              <a:rPr lang="en-US" sz="800" dirty="0">
                <a:latin typeface="Gill Sans MT" panose="020B0502020104020203" pitchFamily="34" charset="77"/>
              </a:rPr>
              <a:t> scale)</a:t>
            </a:r>
          </a:p>
          <a:p>
            <a:pPr marL="171450" indent="-171450" algn="just">
              <a:buFontTx/>
              <a:buChar char="-"/>
            </a:pPr>
            <a:r>
              <a:rPr lang="en-US" sz="800" dirty="0">
                <a:latin typeface="Gill Sans MT" panose="020B0502020104020203" pitchFamily="34" charset="77"/>
              </a:rPr>
              <a:t>Meat and small goods pilot plant</a:t>
            </a:r>
          </a:p>
          <a:p>
            <a:pPr marL="171450" indent="-171450" algn="just">
              <a:buFontTx/>
              <a:buChar char="-"/>
            </a:pPr>
            <a:r>
              <a:rPr lang="en-US" sz="800" dirty="0">
                <a:latin typeface="Gill Sans MT" panose="020B0502020104020203" pitchFamily="34" charset="77"/>
              </a:rPr>
              <a:t>Located at Massey University</a:t>
            </a:r>
          </a:p>
        </p:txBody>
      </p:sp>
      <p:sp>
        <p:nvSpPr>
          <p:cNvPr id="36" name="TextBox 35">
            <a:extLst>
              <a:ext uri="{FF2B5EF4-FFF2-40B4-BE49-F238E27FC236}">
                <a16:creationId xmlns:a16="http://schemas.microsoft.com/office/drawing/2014/main" id="{A84EB078-579A-C143-A488-ACAE98471DB5}"/>
              </a:ext>
            </a:extLst>
          </p:cNvPr>
          <p:cNvSpPr txBox="1"/>
          <p:nvPr/>
        </p:nvSpPr>
        <p:spPr>
          <a:xfrm>
            <a:off x="9982200" y="5479821"/>
            <a:ext cx="1883472" cy="954107"/>
          </a:xfrm>
          <a:prstGeom prst="rect">
            <a:avLst/>
          </a:prstGeom>
          <a:noFill/>
          <a:ln>
            <a:noFill/>
          </a:ln>
        </p:spPr>
        <p:txBody>
          <a:bodyPr wrap="square" rtlCol="0">
            <a:spAutoFit/>
          </a:bodyPr>
          <a:lstStyle/>
          <a:p>
            <a:pPr marL="171450" indent="-171450" algn="just">
              <a:buFontTx/>
              <a:buChar char="-"/>
            </a:pPr>
            <a:r>
              <a:rPr lang="en-US" sz="800" dirty="0">
                <a:latin typeface="Gill Sans MT" panose="020B0502020104020203" pitchFamily="34" charset="77"/>
              </a:rPr>
              <a:t>Mixing/Blending/Emulsifying</a:t>
            </a:r>
          </a:p>
          <a:p>
            <a:pPr marL="171450" indent="-171450" algn="just">
              <a:buFontTx/>
              <a:buChar char="-"/>
            </a:pPr>
            <a:r>
              <a:rPr lang="en-US" sz="800" dirty="0">
                <a:latin typeface="Gill Sans MT" panose="020B0502020104020203" pitchFamily="34" charset="77"/>
              </a:rPr>
              <a:t>Extrusion</a:t>
            </a:r>
          </a:p>
          <a:p>
            <a:pPr marL="171450" indent="-171450" algn="just">
              <a:buFontTx/>
              <a:buChar char="-"/>
            </a:pPr>
            <a:r>
              <a:rPr lang="en-US" sz="800" dirty="0">
                <a:latin typeface="Gill Sans MT" panose="020B0502020104020203" pitchFamily="34" charset="77"/>
              </a:rPr>
              <a:t>Freezing/Cooking/Baking</a:t>
            </a:r>
          </a:p>
          <a:p>
            <a:pPr marL="171450" indent="-171450" algn="just">
              <a:buFontTx/>
              <a:buChar char="-"/>
            </a:pPr>
            <a:r>
              <a:rPr lang="en-US" sz="800" dirty="0">
                <a:latin typeface="Gill Sans MT" panose="020B0502020104020203" pitchFamily="34" charset="77"/>
              </a:rPr>
              <a:t>General Processing</a:t>
            </a:r>
          </a:p>
          <a:p>
            <a:pPr marL="171450" indent="-171450" algn="just">
              <a:buFontTx/>
              <a:buChar char="-"/>
            </a:pPr>
            <a:r>
              <a:rPr lang="en-US" sz="800" dirty="0">
                <a:latin typeface="Gill Sans MT" panose="020B0502020104020203" pitchFamily="34" charset="77"/>
              </a:rPr>
              <a:t>Product Development Kitchen</a:t>
            </a:r>
          </a:p>
          <a:p>
            <a:pPr marL="171450" indent="-171450" algn="just">
              <a:buFontTx/>
              <a:buChar char="-"/>
            </a:pPr>
            <a:r>
              <a:rPr lang="en-US" sz="800" dirty="0">
                <a:latin typeface="Gill Sans MT" panose="020B0502020104020203" pitchFamily="34" charset="77"/>
              </a:rPr>
              <a:t>Technical and Business development expertise</a:t>
            </a:r>
          </a:p>
        </p:txBody>
      </p:sp>
      <p:pic>
        <p:nvPicPr>
          <p:cNvPr id="37" name="Picture 36">
            <a:extLst>
              <a:ext uri="{FF2B5EF4-FFF2-40B4-BE49-F238E27FC236}">
                <a16:creationId xmlns:a16="http://schemas.microsoft.com/office/drawing/2014/main" id="{43DB154C-F3AE-7144-9D26-4803097C72A9}"/>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82100" y="2179942"/>
            <a:ext cx="5655027" cy="3489622"/>
          </a:xfrm>
          <a:prstGeom prst="rect">
            <a:avLst/>
          </a:prstGeom>
        </p:spPr>
      </p:pic>
    </p:spTree>
    <p:extLst>
      <p:ext uri="{BB962C8B-B14F-4D97-AF65-F5344CB8AC3E}">
        <p14:creationId xmlns:p14="http://schemas.microsoft.com/office/powerpoint/2010/main" val="358745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A22EE45-58C8-5443-BDF5-637EA74BFC10}"/>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C92956A4-D5F9-F943-AC32-C36573A4ECFD}"/>
              </a:ext>
            </a:extLst>
          </p:cNvPr>
          <p:cNvSpPr>
            <a:spLocks noGrp="1"/>
          </p:cNvSpPr>
          <p:nvPr>
            <p:ph type="sldNum" sz="quarter" idx="12"/>
          </p:nvPr>
        </p:nvSpPr>
        <p:spPr/>
        <p:txBody>
          <a:bodyPr/>
          <a:lstStyle/>
          <a:p>
            <a:fld id="{E780DAB0-66C9-6248-A472-5F79E02CB431}" type="slidenum">
              <a:rPr lang="en-US" smtClean="0"/>
              <a:t>44</a:t>
            </a:fld>
            <a:endParaRPr lang="en-US"/>
          </a:p>
        </p:txBody>
      </p:sp>
      <p:pic>
        <p:nvPicPr>
          <p:cNvPr id="7" name="Picture 6" descr="A picture containing clipart&#13;&#10;&#13;&#10;Description automatically generated">
            <a:extLst>
              <a:ext uri="{FF2B5EF4-FFF2-40B4-BE49-F238E27FC236}">
                <a16:creationId xmlns:a16="http://schemas.microsoft.com/office/drawing/2014/main" id="{D9887E5D-E55F-9445-95B8-18D234871E5A}"/>
              </a:ext>
            </a:extLst>
          </p:cNvPr>
          <p:cNvPicPr>
            <a:picLocks noChangeAspect="1"/>
          </p:cNvPicPr>
          <p:nvPr/>
        </p:nvPicPr>
        <p:blipFill>
          <a:blip r:embed="rId2"/>
          <a:stretch>
            <a:fillRect/>
          </a:stretch>
        </p:blipFill>
        <p:spPr>
          <a:xfrm>
            <a:off x="9156527" y="224687"/>
            <a:ext cx="2580884" cy="2580884"/>
          </a:xfrm>
          <a:prstGeom prst="rect">
            <a:avLst/>
          </a:prstGeom>
        </p:spPr>
      </p:pic>
      <p:sp>
        <p:nvSpPr>
          <p:cNvPr id="8" name="TextBox 7">
            <a:extLst>
              <a:ext uri="{FF2B5EF4-FFF2-40B4-BE49-F238E27FC236}">
                <a16:creationId xmlns:a16="http://schemas.microsoft.com/office/drawing/2014/main" id="{B816FA9A-80C9-4947-9260-A8479BF14357}"/>
              </a:ext>
            </a:extLst>
          </p:cNvPr>
          <p:cNvSpPr txBox="1"/>
          <p:nvPr/>
        </p:nvSpPr>
        <p:spPr>
          <a:xfrm>
            <a:off x="1113772" y="1361933"/>
            <a:ext cx="12192000" cy="1569660"/>
          </a:xfrm>
          <a:prstGeom prst="rect">
            <a:avLst/>
          </a:prstGeom>
          <a:noFill/>
        </p:spPr>
        <p:txBody>
          <a:bodyPr wrap="square" rtlCol="0">
            <a:spAutoFit/>
          </a:bodyPr>
          <a:lstStyle/>
          <a:p>
            <a:pPr algn="just"/>
            <a:r>
              <a:rPr lang="en-US" sz="4800" b="1" dirty="0">
                <a:latin typeface="Gill Sans MT" panose="020B0502020104020203" pitchFamily="34" charset="77"/>
              </a:rPr>
              <a:t>AGVC-D </a:t>
            </a:r>
          </a:p>
          <a:p>
            <a:pPr algn="just"/>
            <a:r>
              <a:rPr lang="en-US" sz="4800" b="1" dirty="0">
                <a:latin typeface="Gill Sans MT" panose="020B0502020104020203" pitchFamily="34" charset="77"/>
              </a:rPr>
              <a:t>CAPTIVE DAIRY FIRMS</a:t>
            </a:r>
            <a:endParaRPr lang="en-US" sz="4800" b="1" dirty="0">
              <a:solidFill>
                <a:srgbClr val="FF0000"/>
              </a:solidFill>
              <a:latin typeface="Gill Sans MT" panose="020B0502020104020203" pitchFamily="34" charset="77"/>
            </a:endParaRPr>
          </a:p>
        </p:txBody>
      </p:sp>
      <p:sp>
        <p:nvSpPr>
          <p:cNvPr id="13" name="TextBox 12">
            <a:extLst>
              <a:ext uri="{FF2B5EF4-FFF2-40B4-BE49-F238E27FC236}">
                <a16:creationId xmlns:a16="http://schemas.microsoft.com/office/drawing/2014/main" id="{731BEE0B-E96D-B840-8BEE-DDD9F1DB2129}"/>
              </a:ext>
            </a:extLst>
          </p:cNvPr>
          <p:cNvSpPr txBox="1"/>
          <p:nvPr/>
        </p:nvSpPr>
        <p:spPr>
          <a:xfrm>
            <a:off x="1113772" y="3058922"/>
            <a:ext cx="4009373" cy="1631216"/>
          </a:xfrm>
          <a:prstGeom prst="rect">
            <a:avLst/>
          </a:prstGeom>
          <a:noFill/>
        </p:spPr>
        <p:txBody>
          <a:bodyPr wrap="square" rtlCol="0">
            <a:spAutoFit/>
          </a:bodyPr>
          <a:lstStyle/>
          <a:p>
            <a:pPr marL="342900" indent="-342900">
              <a:buFont typeface="Wingdings" pitchFamily="2" charset="2"/>
              <a:buChar char="Ø"/>
            </a:pPr>
            <a:r>
              <a:rPr lang="en-US" sz="2000" dirty="0">
                <a:latin typeface="Gill Sans MT" panose="020B0502020104020203" pitchFamily="34" charset="77"/>
              </a:rPr>
              <a:t>History and context</a:t>
            </a:r>
          </a:p>
          <a:p>
            <a:pPr marL="342900" indent="-342900">
              <a:buFont typeface="Wingdings" pitchFamily="2" charset="2"/>
              <a:buChar char="Ø"/>
            </a:pPr>
            <a:r>
              <a:rPr lang="en-US" sz="2000" dirty="0">
                <a:latin typeface="Gill Sans MT" panose="020B0502020104020203" pitchFamily="34" charset="77"/>
              </a:rPr>
              <a:t>Enterprises</a:t>
            </a:r>
          </a:p>
          <a:p>
            <a:pPr marL="342900" indent="-342900">
              <a:buFont typeface="Wingdings" pitchFamily="2" charset="2"/>
              <a:buChar char="Ø"/>
            </a:pPr>
            <a:r>
              <a:rPr lang="en-US" sz="2000" dirty="0">
                <a:latin typeface="Gill Sans MT" panose="020B0502020104020203" pitchFamily="34" charset="77"/>
              </a:rPr>
              <a:t>Production share</a:t>
            </a:r>
          </a:p>
          <a:p>
            <a:pPr marL="342900" indent="-342900">
              <a:buFont typeface="Wingdings" pitchFamily="2" charset="2"/>
              <a:buChar char="Ø"/>
            </a:pPr>
            <a:r>
              <a:rPr lang="en-US" sz="2000" dirty="0">
                <a:latin typeface="Gill Sans MT" panose="020B0502020104020203" pitchFamily="34" charset="77"/>
              </a:rPr>
              <a:t>Employment</a:t>
            </a:r>
          </a:p>
          <a:p>
            <a:pPr marL="342900" indent="-342900">
              <a:buFont typeface="Wingdings" pitchFamily="2" charset="2"/>
              <a:buChar char="Ø"/>
            </a:pPr>
            <a:r>
              <a:rPr lang="en-US" sz="2000" dirty="0">
                <a:latin typeface="Gill Sans MT" panose="020B0502020104020203" pitchFamily="34" charset="77"/>
              </a:rPr>
              <a:t>Financial performance</a:t>
            </a:r>
          </a:p>
        </p:txBody>
      </p:sp>
      <p:sp>
        <p:nvSpPr>
          <p:cNvPr id="14" name="TextBox 13">
            <a:extLst>
              <a:ext uri="{FF2B5EF4-FFF2-40B4-BE49-F238E27FC236}">
                <a16:creationId xmlns:a16="http://schemas.microsoft.com/office/drawing/2014/main" id="{CA29ACF1-FFA9-7C4A-80C4-25BE1F16A5BA}"/>
              </a:ext>
            </a:extLst>
          </p:cNvPr>
          <p:cNvSpPr txBox="1"/>
          <p:nvPr/>
        </p:nvSpPr>
        <p:spPr>
          <a:xfrm>
            <a:off x="10196710" y="4197696"/>
            <a:ext cx="12192000" cy="1569660"/>
          </a:xfrm>
          <a:prstGeom prst="rect">
            <a:avLst/>
          </a:prstGeom>
          <a:noFill/>
        </p:spPr>
        <p:txBody>
          <a:bodyPr wrap="square" rtlCol="0">
            <a:spAutoFit/>
          </a:bodyPr>
          <a:lstStyle/>
          <a:p>
            <a:pPr algn="just"/>
            <a:r>
              <a:rPr lang="en-US" sz="9600" b="1" dirty="0">
                <a:latin typeface="Gill Sans MT" panose="020B0502020104020203" pitchFamily="34" charset="77"/>
              </a:rPr>
              <a:t>04</a:t>
            </a:r>
            <a:endParaRPr lang="en-US" sz="9600" b="1" dirty="0">
              <a:solidFill>
                <a:srgbClr val="FF0000"/>
              </a:solidFill>
              <a:latin typeface="Gill Sans MT" panose="020B0502020104020203" pitchFamily="34" charset="77"/>
            </a:endParaRPr>
          </a:p>
        </p:txBody>
      </p:sp>
      <p:sp>
        <p:nvSpPr>
          <p:cNvPr id="2" name="Rectangle 1">
            <a:extLst>
              <a:ext uri="{FF2B5EF4-FFF2-40B4-BE49-F238E27FC236}">
                <a16:creationId xmlns:a16="http://schemas.microsoft.com/office/drawing/2014/main" id="{F3E7CFAB-4F16-B546-AF33-BD58D81FD0AE}"/>
              </a:ext>
            </a:extLst>
          </p:cNvPr>
          <p:cNvSpPr/>
          <p:nvPr/>
        </p:nvSpPr>
        <p:spPr>
          <a:xfrm>
            <a:off x="4982228" y="3120477"/>
            <a:ext cx="6096000" cy="1477328"/>
          </a:xfrm>
          <a:prstGeom prst="rect">
            <a:avLst/>
          </a:prstGeom>
        </p:spPr>
        <p:txBody>
          <a:bodyPr>
            <a:spAutoFit/>
          </a:bodyPr>
          <a:lstStyle/>
          <a:p>
            <a:pPr marL="342900" indent="-342900">
              <a:buFont typeface="Wingdings" pitchFamily="2" charset="2"/>
              <a:buChar char="Ø"/>
            </a:pPr>
            <a:r>
              <a:rPr lang="en-US" dirty="0">
                <a:latin typeface="Gill Sans MT" panose="020B0502020104020203" pitchFamily="34" charset="77"/>
              </a:rPr>
              <a:t>Ownership</a:t>
            </a:r>
          </a:p>
          <a:p>
            <a:pPr marL="342900" indent="-342900">
              <a:buFont typeface="Wingdings" pitchFamily="2" charset="2"/>
              <a:buChar char="Ø"/>
            </a:pPr>
            <a:r>
              <a:rPr lang="en-US" dirty="0">
                <a:latin typeface="Gill Sans MT" panose="020B0502020104020203" pitchFamily="34" charset="77"/>
              </a:rPr>
              <a:t>Foreign Investors</a:t>
            </a:r>
          </a:p>
          <a:p>
            <a:pPr marL="342900" indent="-342900">
              <a:buFont typeface="Wingdings" pitchFamily="2" charset="2"/>
              <a:buChar char="Ø"/>
            </a:pPr>
            <a:r>
              <a:rPr lang="en-US" dirty="0">
                <a:latin typeface="Gill Sans MT" panose="020B0502020104020203" pitchFamily="34" charset="77"/>
              </a:rPr>
              <a:t>Acquisitions</a:t>
            </a:r>
          </a:p>
          <a:p>
            <a:pPr marL="342900" indent="-342900">
              <a:buFont typeface="Wingdings" pitchFamily="2" charset="2"/>
              <a:buChar char="Ø"/>
            </a:pPr>
            <a:r>
              <a:rPr lang="en-US" dirty="0">
                <a:latin typeface="Gill Sans MT" panose="020B0502020104020203" pitchFamily="34" charset="77"/>
              </a:rPr>
              <a:t>Investments</a:t>
            </a:r>
          </a:p>
          <a:p>
            <a:pPr marL="342900" indent="-342900">
              <a:buFont typeface="Wingdings" pitchFamily="2" charset="2"/>
              <a:buChar char="Ø"/>
            </a:pPr>
            <a:r>
              <a:rPr lang="en-US" dirty="0">
                <a:latin typeface="Gill Sans MT" panose="020B0502020104020203" pitchFamily="34" charset="77"/>
              </a:rPr>
              <a:t>Firm profiles</a:t>
            </a:r>
          </a:p>
        </p:txBody>
      </p:sp>
      <p:pic>
        <p:nvPicPr>
          <p:cNvPr id="10" name="Picture 9" descr="A picture containing clipart&#13;&#10;&#13;&#10;Description automatically generated">
            <a:extLst>
              <a:ext uri="{FF2B5EF4-FFF2-40B4-BE49-F238E27FC236}">
                <a16:creationId xmlns:a16="http://schemas.microsoft.com/office/drawing/2014/main" id="{07DAB7BF-E364-8C4B-B943-0036A92D1ADD}"/>
              </a:ext>
            </a:extLst>
          </p:cNvPr>
          <p:cNvPicPr>
            <a:picLocks noChangeAspect="1"/>
          </p:cNvPicPr>
          <p:nvPr/>
        </p:nvPicPr>
        <p:blipFill>
          <a:blip r:embed="rId2"/>
          <a:stretch>
            <a:fillRect/>
          </a:stretch>
        </p:blipFill>
        <p:spPr>
          <a:xfrm>
            <a:off x="125448" y="6051238"/>
            <a:ext cx="734565" cy="734565"/>
          </a:xfrm>
          <a:prstGeom prst="rect">
            <a:avLst/>
          </a:prstGeom>
        </p:spPr>
      </p:pic>
      <p:sp>
        <p:nvSpPr>
          <p:cNvPr id="11" name="Title 1">
            <a:extLst>
              <a:ext uri="{FF2B5EF4-FFF2-40B4-BE49-F238E27FC236}">
                <a16:creationId xmlns:a16="http://schemas.microsoft.com/office/drawing/2014/main" id="{4DDB3ED5-3656-6B45-82F0-A1302060C43A}"/>
              </a:ext>
            </a:extLst>
          </p:cNvPr>
          <p:cNvSpPr>
            <a:spLocks noGrp="1"/>
          </p:cNvSpPr>
          <p:nvPr>
            <p:ph type="title"/>
          </p:nvPr>
        </p:nvSpPr>
        <p:spPr>
          <a:xfrm>
            <a:off x="120082" y="-304279"/>
            <a:ext cx="10515600" cy="1325563"/>
          </a:xfrm>
        </p:spPr>
        <p:txBody>
          <a:bodyPr>
            <a:normAutofit/>
          </a:bodyPr>
          <a:lstStyle/>
          <a:p>
            <a:r>
              <a:rPr lang="en-US" sz="3200" dirty="0">
                <a:latin typeface="Gill Sans MT" panose="020B0502020104020203" pitchFamily="34" charset="77"/>
              </a:rPr>
              <a:t>Ability to reach Target Market</a:t>
            </a:r>
          </a:p>
        </p:txBody>
      </p:sp>
    </p:spTree>
    <p:extLst>
      <p:ext uri="{BB962C8B-B14F-4D97-AF65-F5344CB8AC3E}">
        <p14:creationId xmlns:p14="http://schemas.microsoft.com/office/powerpoint/2010/main" val="37188274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3D26A86-7E1E-A14F-88FC-6DC018551456}"/>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77FA0D88-A59F-8F48-9A7F-7E4A32BA3BB1}"/>
              </a:ext>
            </a:extLst>
          </p:cNvPr>
          <p:cNvSpPr>
            <a:spLocks noGrp="1"/>
          </p:cNvSpPr>
          <p:nvPr>
            <p:ph type="sldNum" sz="quarter" idx="12"/>
          </p:nvPr>
        </p:nvSpPr>
        <p:spPr/>
        <p:txBody>
          <a:bodyPr/>
          <a:lstStyle/>
          <a:p>
            <a:fld id="{E780DAB0-66C9-6248-A472-5F79E02CB431}" type="slidenum">
              <a:rPr lang="en-US" smtClean="0"/>
              <a:t>45</a:t>
            </a:fld>
            <a:endParaRPr lang="en-US"/>
          </a:p>
        </p:txBody>
      </p:sp>
      <p:pic>
        <p:nvPicPr>
          <p:cNvPr id="7" name="Picture 6" descr="A picture containing clipart&#13;&#10;&#13;&#10;Description automatically generated">
            <a:extLst>
              <a:ext uri="{FF2B5EF4-FFF2-40B4-BE49-F238E27FC236}">
                <a16:creationId xmlns:a16="http://schemas.microsoft.com/office/drawing/2014/main" id="{CAC3350C-7B80-1648-965C-C72D2A811E9D}"/>
              </a:ext>
            </a:extLst>
          </p:cNvPr>
          <p:cNvPicPr>
            <a:picLocks noChangeAspect="1"/>
          </p:cNvPicPr>
          <p:nvPr/>
        </p:nvPicPr>
        <p:blipFill>
          <a:blip r:embed="rId2"/>
          <a:stretch>
            <a:fillRect/>
          </a:stretch>
        </p:blipFill>
        <p:spPr>
          <a:xfrm>
            <a:off x="125448" y="6051238"/>
            <a:ext cx="734565" cy="734565"/>
          </a:xfrm>
          <a:prstGeom prst="rect">
            <a:avLst/>
          </a:prstGeom>
        </p:spPr>
      </p:pic>
      <p:sp>
        <p:nvSpPr>
          <p:cNvPr id="8" name="TextBox 7">
            <a:extLst>
              <a:ext uri="{FF2B5EF4-FFF2-40B4-BE49-F238E27FC236}">
                <a16:creationId xmlns:a16="http://schemas.microsoft.com/office/drawing/2014/main" id="{24BF2BF3-EEC5-7C4A-B67D-AAE96E47ED1D}"/>
              </a:ext>
            </a:extLst>
          </p:cNvPr>
          <p:cNvSpPr txBox="1"/>
          <p:nvPr/>
        </p:nvSpPr>
        <p:spPr>
          <a:xfrm>
            <a:off x="0" y="341"/>
            <a:ext cx="13164141" cy="400110"/>
          </a:xfrm>
          <a:prstGeom prst="rect">
            <a:avLst/>
          </a:prstGeom>
          <a:noFill/>
          <a:ln>
            <a:noFill/>
          </a:ln>
        </p:spPr>
        <p:txBody>
          <a:bodyPr wrap="square" rtlCol="0">
            <a:spAutoFit/>
          </a:bodyPr>
          <a:lstStyle/>
          <a:p>
            <a:pPr algn="just"/>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has a strong and growing dairy industry that continues to attract investment</a:t>
            </a:r>
          </a:p>
        </p:txBody>
      </p:sp>
      <p:sp>
        <p:nvSpPr>
          <p:cNvPr id="9" name="Process 8">
            <a:extLst>
              <a:ext uri="{FF2B5EF4-FFF2-40B4-BE49-F238E27FC236}">
                <a16:creationId xmlns:a16="http://schemas.microsoft.com/office/drawing/2014/main" id="{1E12E327-088B-9646-BD93-EAB6CAD2CEB2}"/>
              </a:ext>
            </a:extLst>
          </p:cNvPr>
          <p:cNvSpPr/>
          <p:nvPr/>
        </p:nvSpPr>
        <p:spPr>
          <a:xfrm>
            <a:off x="230688" y="1794258"/>
            <a:ext cx="3477016" cy="331939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en-US" sz="1100" b="1"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The number of dairy processing firms has grown, particularly since the signing of the NZ/China FTA and the melamine crisis in China</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Considering large raw milk/primary processing dairy plants, averaging 498m l/plant</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Recent entrants are rapidly (17% CAGR) growing their share of the raw milk supply</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Employment in dairy processing is growing</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Dairy processing is spread across the nation</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Fonterra accounts for ~80% of NZ dairy employment </a:t>
            </a:r>
          </a:p>
        </p:txBody>
      </p:sp>
      <p:sp>
        <p:nvSpPr>
          <p:cNvPr id="10" name="Rectangle 9">
            <a:extLst>
              <a:ext uri="{FF2B5EF4-FFF2-40B4-BE49-F238E27FC236}">
                <a16:creationId xmlns:a16="http://schemas.microsoft.com/office/drawing/2014/main" id="{E1B1EDAB-6272-8445-9128-2D4AD9A6ABC9}"/>
              </a:ext>
            </a:extLst>
          </p:cNvPr>
          <p:cNvSpPr/>
          <p:nvPr/>
        </p:nvSpPr>
        <p:spPr>
          <a:xfrm>
            <a:off x="230688" y="1562315"/>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KEY METRICES</a:t>
            </a:r>
          </a:p>
        </p:txBody>
      </p:sp>
      <p:sp>
        <p:nvSpPr>
          <p:cNvPr id="12" name="Process 11">
            <a:extLst>
              <a:ext uri="{FF2B5EF4-FFF2-40B4-BE49-F238E27FC236}">
                <a16:creationId xmlns:a16="http://schemas.microsoft.com/office/drawing/2014/main" id="{806F197F-800A-4243-9778-10A19FBB431E}"/>
              </a:ext>
            </a:extLst>
          </p:cNvPr>
          <p:cNvSpPr/>
          <p:nvPr/>
        </p:nvSpPr>
        <p:spPr>
          <a:xfrm>
            <a:off x="4153423" y="1794258"/>
            <a:ext cx="3477016" cy="331939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en-US" sz="1100" b="1"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Fonterra continues to be the largest dairy firm in NZ by turnover, though there is now a strong second tier</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Firms profitability (EBITDA) performance varies by firm, but is generally in line with global needs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Financial performance of key firms varies, with A2 and </a:t>
            </a:r>
            <a:r>
              <a:rPr lang="en-US" sz="1100" dirty="0" err="1">
                <a:solidFill>
                  <a:schemeClr val="tx1"/>
                </a:solidFill>
                <a:latin typeface="Gill Sans MT" panose="020B0502020104020203" pitchFamily="34" charset="77"/>
              </a:rPr>
              <a:t>Synlait</a:t>
            </a:r>
            <a:r>
              <a:rPr lang="en-US" sz="1100" dirty="0">
                <a:solidFill>
                  <a:schemeClr val="tx1"/>
                </a:solidFill>
                <a:latin typeface="Gill Sans MT" panose="020B0502020104020203" pitchFamily="34" charset="77"/>
              </a:rPr>
              <a:t> standing out for profitability and A2 also standing out for return on assets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Ten years growth of the current top ten highlights the rapid growth of new entrants</a:t>
            </a:r>
          </a:p>
        </p:txBody>
      </p:sp>
      <p:sp>
        <p:nvSpPr>
          <p:cNvPr id="13" name="Rectangle 12">
            <a:extLst>
              <a:ext uri="{FF2B5EF4-FFF2-40B4-BE49-F238E27FC236}">
                <a16:creationId xmlns:a16="http://schemas.microsoft.com/office/drawing/2014/main" id="{BEBD4598-5E76-3840-B906-E35F99DA36F4}"/>
              </a:ext>
            </a:extLst>
          </p:cNvPr>
          <p:cNvSpPr/>
          <p:nvPr/>
        </p:nvSpPr>
        <p:spPr>
          <a:xfrm>
            <a:off x="4153423" y="1551244"/>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FINANCIAL PERFORMANCE</a:t>
            </a:r>
          </a:p>
        </p:txBody>
      </p:sp>
      <p:sp>
        <p:nvSpPr>
          <p:cNvPr id="15" name="Process 14">
            <a:extLst>
              <a:ext uri="{FF2B5EF4-FFF2-40B4-BE49-F238E27FC236}">
                <a16:creationId xmlns:a16="http://schemas.microsoft.com/office/drawing/2014/main" id="{E93B627B-32EE-A342-B8D0-BD07FC513F24}"/>
              </a:ext>
            </a:extLst>
          </p:cNvPr>
          <p:cNvSpPr/>
          <p:nvPr/>
        </p:nvSpPr>
        <p:spPr>
          <a:xfrm>
            <a:off x="8076158" y="1794258"/>
            <a:ext cx="3477016" cy="331939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en-US" sz="1100" b="1"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NZ dairy industry has a range of owners, ~85% of the industry is still owned by farmers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NZ dairy industry has attracted international investment from a range of sources</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New firms continue to invest in the NZ dairy industry </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Firms continue to make major investment in plant or equipment</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Swiss dairy firms are also investing in new and improved marketing</a:t>
            </a:r>
          </a:p>
          <a:p>
            <a:pPr marL="285750" indent="-2857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285750" indent="-285750" algn="just">
              <a:buFont typeface="Arial" panose="020B0604020202020204" pitchFamily="34" charset="0"/>
              <a:buChar char="•"/>
            </a:pPr>
            <a:r>
              <a:rPr lang="en-US" sz="1100" dirty="0">
                <a:solidFill>
                  <a:schemeClr val="tx1"/>
                </a:solidFill>
                <a:latin typeface="Gill Sans MT" panose="020B0502020104020203" pitchFamily="34" charset="77"/>
              </a:rPr>
              <a:t>New leadership continues to enter the industry or be promoted from within </a:t>
            </a:r>
          </a:p>
        </p:txBody>
      </p:sp>
      <p:sp>
        <p:nvSpPr>
          <p:cNvPr id="16" name="Rectangle 15">
            <a:extLst>
              <a:ext uri="{FF2B5EF4-FFF2-40B4-BE49-F238E27FC236}">
                <a16:creationId xmlns:a16="http://schemas.microsoft.com/office/drawing/2014/main" id="{0F7424CA-8C10-1A48-B3E3-0B9E9F0E3675}"/>
              </a:ext>
            </a:extLst>
          </p:cNvPr>
          <p:cNvSpPr/>
          <p:nvPr/>
        </p:nvSpPr>
        <p:spPr>
          <a:xfrm>
            <a:off x="8076158" y="1551244"/>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INVESTMENTS</a:t>
            </a:r>
          </a:p>
        </p:txBody>
      </p:sp>
    </p:spTree>
    <p:extLst>
      <p:ext uri="{BB962C8B-B14F-4D97-AF65-F5344CB8AC3E}">
        <p14:creationId xmlns:p14="http://schemas.microsoft.com/office/powerpoint/2010/main" val="790144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9052D9-F40E-8C4F-BF9F-337B3EAA0095}"/>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3FEE9D9D-C163-6B4C-9A6B-83C758E42EF2}"/>
              </a:ext>
            </a:extLst>
          </p:cNvPr>
          <p:cNvSpPr>
            <a:spLocks noGrp="1"/>
          </p:cNvSpPr>
          <p:nvPr>
            <p:ph type="sldNum" sz="quarter" idx="12"/>
          </p:nvPr>
        </p:nvSpPr>
        <p:spPr/>
        <p:txBody>
          <a:bodyPr/>
          <a:lstStyle/>
          <a:p>
            <a:fld id="{E780DAB0-66C9-6248-A472-5F79E02CB431}" type="slidenum">
              <a:rPr lang="en-US" smtClean="0"/>
              <a:t>46</a:t>
            </a:fld>
            <a:endParaRPr lang="en-US"/>
          </a:p>
        </p:txBody>
      </p:sp>
      <p:sp>
        <p:nvSpPr>
          <p:cNvPr id="8" name="TextBox 7">
            <a:extLst>
              <a:ext uri="{FF2B5EF4-FFF2-40B4-BE49-F238E27FC236}">
                <a16:creationId xmlns:a16="http://schemas.microsoft.com/office/drawing/2014/main" id="{A4A8D3A6-9FCD-FA49-81B9-A874E3FDF5B6}"/>
              </a:ext>
            </a:extLst>
          </p:cNvPr>
          <p:cNvSpPr txBox="1"/>
          <p:nvPr/>
        </p:nvSpPr>
        <p:spPr>
          <a:xfrm>
            <a:off x="0" y="341"/>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A long history in dairy which has </a:t>
            </a:r>
            <a:r>
              <a:rPr lang="en-US" sz="2000" dirty="0" err="1">
                <a:latin typeface="Gill Sans MT" panose="020B0502020104020203" pitchFamily="34" charset="77"/>
              </a:rPr>
              <a:t>moulded</a:t>
            </a:r>
            <a:r>
              <a:rPr lang="en-US" sz="2000" dirty="0">
                <a:latin typeface="Gill Sans MT" panose="020B0502020104020203" pitchFamily="34" charset="77"/>
              </a:rPr>
              <a:t> the current industry structure -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a:t>
            </a:r>
          </a:p>
        </p:txBody>
      </p:sp>
      <p:sp>
        <p:nvSpPr>
          <p:cNvPr id="13" name="Process 12">
            <a:extLst>
              <a:ext uri="{FF2B5EF4-FFF2-40B4-BE49-F238E27FC236}">
                <a16:creationId xmlns:a16="http://schemas.microsoft.com/office/drawing/2014/main" id="{CBE14A74-9B43-9743-A95E-E94ECD67CCDF}"/>
              </a:ext>
            </a:extLst>
          </p:cNvPr>
          <p:cNvSpPr/>
          <p:nvPr/>
        </p:nvSpPr>
        <p:spPr>
          <a:xfrm>
            <a:off x="253999" y="487831"/>
            <a:ext cx="3477016" cy="2581728"/>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dirty="0">
              <a:solidFill>
                <a:schemeClr val="tx1"/>
              </a:solidFill>
              <a:latin typeface="Gill Sans MT" panose="020B0502020104020203" pitchFamily="34" charset="77"/>
            </a:endParaRPr>
          </a:p>
        </p:txBody>
      </p:sp>
      <p:pic>
        <p:nvPicPr>
          <p:cNvPr id="14" name="Picture 13">
            <a:extLst>
              <a:ext uri="{FF2B5EF4-FFF2-40B4-BE49-F238E27FC236}">
                <a16:creationId xmlns:a16="http://schemas.microsoft.com/office/drawing/2014/main" id="{CA0333F0-D1B4-7347-95FE-E77AFB7D7C24}"/>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78912" y="865861"/>
            <a:ext cx="3260121" cy="1825668"/>
          </a:xfrm>
          <a:prstGeom prst="rect">
            <a:avLst/>
          </a:prstGeom>
        </p:spPr>
      </p:pic>
      <p:sp>
        <p:nvSpPr>
          <p:cNvPr id="15" name="Process 14">
            <a:extLst>
              <a:ext uri="{FF2B5EF4-FFF2-40B4-BE49-F238E27FC236}">
                <a16:creationId xmlns:a16="http://schemas.microsoft.com/office/drawing/2014/main" id="{8C5E2FEA-C5CF-CD4B-B479-5182645CF185}"/>
              </a:ext>
            </a:extLst>
          </p:cNvPr>
          <p:cNvSpPr/>
          <p:nvPr/>
        </p:nvSpPr>
        <p:spPr>
          <a:xfrm>
            <a:off x="4357492" y="487831"/>
            <a:ext cx="3477016" cy="2581728"/>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dirty="0">
              <a:solidFill>
                <a:schemeClr val="tx1"/>
              </a:solidFill>
              <a:latin typeface="Gill Sans MT" panose="020B0502020104020203" pitchFamily="34" charset="77"/>
            </a:endParaRPr>
          </a:p>
        </p:txBody>
      </p:sp>
      <p:pic>
        <p:nvPicPr>
          <p:cNvPr id="16" name="Picture 15">
            <a:extLst>
              <a:ext uri="{FF2B5EF4-FFF2-40B4-BE49-F238E27FC236}">
                <a16:creationId xmlns:a16="http://schemas.microsoft.com/office/drawing/2014/main" id="{54CA0C85-E019-5844-84C8-8F966643FC6C}"/>
              </a:ext>
            </a:extLst>
          </p:cNvPr>
          <p:cNvPicPr>
            <a:picLocks noChangeAspect="1"/>
          </p:cNvPicPr>
          <p:nvPr/>
        </p:nvPicPr>
        <p:blipFill>
          <a:blip r:embed="rId4">
            <a:alphaModFix/>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713722" y="943612"/>
            <a:ext cx="2764553" cy="1108945"/>
          </a:xfrm>
          <a:prstGeom prst="rect">
            <a:avLst/>
          </a:prstGeom>
        </p:spPr>
      </p:pic>
      <p:sp>
        <p:nvSpPr>
          <p:cNvPr id="17" name="Process 16">
            <a:extLst>
              <a:ext uri="{FF2B5EF4-FFF2-40B4-BE49-F238E27FC236}">
                <a16:creationId xmlns:a16="http://schemas.microsoft.com/office/drawing/2014/main" id="{F4929709-8457-9949-98EC-E2132DD912AA}"/>
              </a:ext>
            </a:extLst>
          </p:cNvPr>
          <p:cNvSpPr/>
          <p:nvPr/>
        </p:nvSpPr>
        <p:spPr>
          <a:xfrm>
            <a:off x="8460984" y="487831"/>
            <a:ext cx="3477016" cy="2284716"/>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dirty="0">
              <a:solidFill>
                <a:schemeClr val="tx1"/>
              </a:solidFill>
              <a:latin typeface="Gill Sans MT" panose="020B0502020104020203" pitchFamily="34" charset="77"/>
            </a:endParaRPr>
          </a:p>
        </p:txBody>
      </p:sp>
      <p:pic>
        <p:nvPicPr>
          <p:cNvPr id="18" name="Picture 17">
            <a:extLst>
              <a:ext uri="{FF2B5EF4-FFF2-40B4-BE49-F238E27FC236}">
                <a16:creationId xmlns:a16="http://schemas.microsoft.com/office/drawing/2014/main" id="{9A505F2B-2A29-9A4D-9236-25A343A2511F}"/>
              </a:ext>
            </a:extLst>
          </p:cNvPr>
          <p:cNvPicPr>
            <a:picLocks noChangeAspect="1"/>
          </p:cNvPicPr>
          <p:nvPr/>
        </p:nvPicPr>
        <p:blipFill>
          <a:blip r:embed="rId6">
            <a:alphaModFix/>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659828" y="956137"/>
            <a:ext cx="3079324" cy="1746328"/>
          </a:xfrm>
          <a:prstGeom prst="rect">
            <a:avLst/>
          </a:prstGeom>
        </p:spPr>
      </p:pic>
      <p:sp>
        <p:nvSpPr>
          <p:cNvPr id="19" name="Rectangle 18">
            <a:extLst>
              <a:ext uri="{FF2B5EF4-FFF2-40B4-BE49-F238E27FC236}">
                <a16:creationId xmlns:a16="http://schemas.microsoft.com/office/drawing/2014/main" id="{30BD547E-692B-0F4F-8118-20D2F1967F5A}"/>
              </a:ext>
            </a:extLst>
          </p:cNvPr>
          <p:cNvSpPr/>
          <p:nvPr/>
        </p:nvSpPr>
        <p:spPr>
          <a:xfrm>
            <a:off x="253998" y="2784050"/>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PIONEER ERA (1814-1923)</a:t>
            </a:r>
          </a:p>
        </p:txBody>
      </p:sp>
      <p:sp>
        <p:nvSpPr>
          <p:cNvPr id="20" name="Rectangle 19">
            <a:extLst>
              <a:ext uri="{FF2B5EF4-FFF2-40B4-BE49-F238E27FC236}">
                <a16:creationId xmlns:a16="http://schemas.microsoft.com/office/drawing/2014/main" id="{B4CB8416-96D6-D846-81FF-AD78ECEC64E5}"/>
              </a:ext>
            </a:extLst>
          </p:cNvPr>
          <p:cNvSpPr/>
          <p:nvPr/>
        </p:nvSpPr>
        <p:spPr>
          <a:xfrm>
            <a:off x="4357491" y="2772546"/>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DAIRY BOARD ERA (1923-2001)</a:t>
            </a:r>
          </a:p>
        </p:txBody>
      </p:sp>
      <p:sp>
        <p:nvSpPr>
          <p:cNvPr id="21" name="Rectangle 20">
            <a:extLst>
              <a:ext uri="{FF2B5EF4-FFF2-40B4-BE49-F238E27FC236}">
                <a16:creationId xmlns:a16="http://schemas.microsoft.com/office/drawing/2014/main" id="{BA6D5DAE-F5E0-2F4A-A276-9161C82087C0}"/>
              </a:ext>
            </a:extLst>
          </p:cNvPr>
          <p:cNvSpPr/>
          <p:nvPr/>
        </p:nvSpPr>
        <p:spPr>
          <a:xfrm>
            <a:off x="8460984" y="2772546"/>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INNOVATION ERA (2000+)</a:t>
            </a:r>
          </a:p>
        </p:txBody>
      </p:sp>
      <p:sp>
        <p:nvSpPr>
          <p:cNvPr id="22" name="Process 21">
            <a:extLst>
              <a:ext uri="{FF2B5EF4-FFF2-40B4-BE49-F238E27FC236}">
                <a16:creationId xmlns:a16="http://schemas.microsoft.com/office/drawing/2014/main" id="{9282EFAF-8A22-8E45-AD47-313FCBDDB44F}"/>
              </a:ext>
            </a:extLst>
          </p:cNvPr>
          <p:cNvSpPr/>
          <p:nvPr/>
        </p:nvSpPr>
        <p:spPr>
          <a:xfrm>
            <a:off x="270464" y="3353410"/>
            <a:ext cx="3477016" cy="3016759"/>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Dairy cows introduced in 1814 and are suited to climate, industry grows rapidly</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Numerous regional farmer owned dairy co-operatives formed to produce export products</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Over 600 dairy processing factories by 1920</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Industry is lightly regulated and quality is variable</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Widespread product innovation( e.g. Glaxo (GSK) founded in NZ to produce infant milk)</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Early experiments with milk powders</a:t>
            </a:r>
          </a:p>
        </p:txBody>
      </p:sp>
      <p:sp>
        <p:nvSpPr>
          <p:cNvPr id="26" name="Process 25">
            <a:extLst>
              <a:ext uri="{FF2B5EF4-FFF2-40B4-BE49-F238E27FC236}">
                <a16:creationId xmlns:a16="http://schemas.microsoft.com/office/drawing/2014/main" id="{5C9D84D9-6227-7747-85F2-FD465787299A}"/>
              </a:ext>
            </a:extLst>
          </p:cNvPr>
          <p:cNvSpPr/>
          <p:nvPr/>
        </p:nvSpPr>
        <p:spPr>
          <a:xfrm>
            <a:off x="4373958" y="3694576"/>
            <a:ext cx="3477016" cy="2675594"/>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Industry regulated by government in 1923 to create an orderly market and standardize product quality across processors</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Dairy Board primarily a marketer but with some in-market processing; hundreds of individual dairy processors were suppliers to it</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However, industry consolidation was ongoing via 20</a:t>
            </a:r>
            <a:r>
              <a:rPr lang="en-US" sz="1000" baseline="30000" dirty="0">
                <a:solidFill>
                  <a:schemeClr val="tx1"/>
                </a:solidFill>
                <a:latin typeface="Gill Sans MT" panose="020B0502020104020203" pitchFamily="34" charset="77"/>
              </a:rPr>
              <a:t>th </a:t>
            </a:r>
            <a:r>
              <a:rPr lang="en-US" sz="1000" dirty="0">
                <a:solidFill>
                  <a:schemeClr val="tx1"/>
                </a:solidFill>
                <a:latin typeface="Gill Sans MT" panose="020B0502020104020203" pitchFamily="34" charset="77"/>
              </a:rPr>
              <a:t> century until only four large firms remained (driven by fewer, larger factories)</a:t>
            </a:r>
          </a:p>
          <a:p>
            <a:pPr marL="171450" indent="-171450" algn="just">
              <a:buFont typeface="Arial" panose="020B0604020202020204" pitchFamily="34" charset="0"/>
              <a:buChar char="•"/>
            </a:pPr>
            <a:endParaRPr lang="en-US" sz="1000" baseline="30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Board also funded many industry-good activities (e.g. breeding, science funding)</a:t>
            </a:r>
          </a:p>
          <a:p>
            <a:pPr marL="171450" indent="-171450" algn="just">
              <a:buFont typeface="Arial" panose="020B0604020202020204" pitchFamily="34" charset="0"/>
              <a:buChar char="•"/>
            </a:pPr>
            <a:endParaRPr lang="en-US" sz="10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000" dirty="0">
                <a:solidFill>
                  <a:schemeClr val="tx1"/>
                </a:solidFill>
                <a:latin typeface="Gill Sans MT" panose="020B0502020104020203" pitchFamily="34" charset="77"/>
              </a:rPr>
              <a:t>Numerous improvements to industry systems and technology, particularly in milk powder</a:t>
            </a:r>
          </a:p>
        </p:txBody>
      </p:sp>
      <p:sp>
        <p:nvSpPr>
          <p:cNvPr id="27" name="Process 26">
            <a:extLst>
              <a:ext uri="{FF2B5EF4-FFF2-40B4-BE49-F238E27FC236}">
                <a16:creationId xmlns:a16="http://schemas.microsoft.com/office/drawing/2014/main" id="{2B79A5DA-3D20-9541-AC6B-BE5A50F43065}"/>
              </a:ext>
            </a:extLst>
          </p:cNvPr>
          <p:cNvSpPr/>
          <p:nvPr/>
        </p:nvSpPr>
        <p:spPr>
          <a:xfrm>
            <a:off x="8460984" y="3449022"/>
            <a:ext cx="3477016" cy="2921148"/>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1100" dirty="0">
                <a:solidFill>
                  <a:schemeClr val="tx1"/>
                </a:solidFill>
                <a:latin typeface="Gill Sans MT" panose="020B0502020104020203" pitchFamily="34" charset="77"/>
              </a:rPr>
              <a:t>Government allows mega merger of the two largest processors (95% of volume) and the NZ Dairy Board into Fonterra</a:t>
            </a:r>
          </a:p>
          <a:p>
            <a:pPr marL="171450" indent="-1714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100" dirty="0">
                <a:solidFill>
                  <a:schemeClr val="tx1"/>
                </a:solidFill>
                <a:latin typeface="Gill Sans MT" panose="020B0502020104020203" pitchFamily="34" charset="77"/>
              </a:rPr>
              <a:t>Multiple waves of new dairy firms launched across the nation</a:t>
            </a:r>
          </a:p>
          <a:p>
            <a:pPr marL="171450" indent="-1714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100" dirty="0">
                <a:solidFill>
                  <a:schemeClr val="tx1"/>
                </a:solidFill>
                <a:latin typeface="Gill Sans MT" panose="020B0502020104020203" pitchFamily="34" charset="77"/>
              </a:rPr>
              <a:t>Range of global investors begin investing in NZ dairy production and processing</a:t>
            </a:r>
          </a:p>
          <a:p>
            <a:pPr marL="171450" indent="-171450" algn="just">
              <a:buFont typeface="Arial" panose="020B0604020202020204" pitchFamily="34" charset="0"/>
              <a:buChar char="•"/>
            </a:pPr>
            <a:endParaRPr lang="en-US" sz="1100" dirty="0">
              <a:solidFill>
                <a:schemeClr val="tx1"/>
              </a:solidFill>
              <a:latin typeface="Gill Sans MT" panose="020B0502020104020203" pitchFamily="34" charset="77"/>
            </a:endParaRPr>
          </a:p>
          <a:p>
            <a:pPr marL="171450" indent="-171450" algn="just">
              <a:buFont typeface="Arial" panose="020B0604020202020204" pitchFamily="34" charset="0"/>
              <a:buChar char="•"/>
            </a:pPr>
            <a:r>
              <a:rPr lang="en-US" sz="1100" dirty="0">
                <a:solidFill>
                  <a:schemeClr val="tx1"/>
                </a:solidFill>
                <a:latin typeface="Gill Sans MT" panose="020B0502020104020203" pitchFamily="34" charset="77"/>
              </a:rPr>
              <a:t>Range of innovative new products launched</a:t>
            </a:r>
          </a:p>
        </p:txBody>
      </p:sp>
      <p:sp>
        <p:nvSpPr>
          <p:cNvPr id="28" name="Rectangle 27">
            <a:extLst>
              <a:ext uri="{FF2B5EF4-FFF2-40B4-BE49-F238E27FC236}">
                <a16:creationId xmlns:a16="http://schemas.microsoft.com/office/drawing/2014/main" id="{98FD5A33-970B-274E-9AB6-C8E713BD3B1C}"/>
              </a:ext>
            </a:extLst>
          </p:cNvPr>
          <p:cNvSpPr/>
          <p:nvPr/>
        </p:nvSpPr>
        <p:spPr>
          <a:xfrm>
            <a:off x="8460984" y="3278702"/>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Innovating</a:t>
            </a:r>
          </a:p>
        </p:txBody>
      </p:sp>
      <p:sp>
        <p:nvSpPr>
          <p:cNvPr id="29" name="Rectangle 28">
            <a:extLst>
              <a:ext uri="{FF2B5EF4-FFF2-40B4-BE49-F238E27FC236}">
                <a16:creationId xmlns:a16="http://schemas.microsoft.com/office/drawing/2014/main" id="{16B0BE75-2028-3344-BBEF-AF9D44150A27}"/>
              </a:ext>
            </a:extLst>
          </p:cNvPr>
          <p:cNvSpPr/>
          <p:nvPr/>
        </p:nvSpPr>
        <p:spPr>
          <a:xfrm>
            <a:off x="4357490" y="3283493"/>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Improving</a:t>
            </a:r>
          </a:p>
        </p:txBody>
      </p:sp>
      <p:sp>
        <p:nvSpPr>
          <p:cNvPr id="30" name="Rectangle 29">
            <a:extLst>
              <a:ext uri="{FF2B5EF4-FFF2-40B4-BE49-F238E27FC236}">
                <a16:creationId xmlns:a16="http://schemas.microsoft.com/office/drawing/2014/main" id="{68A54F87-5AB3-9A41-86AC-BAA40836A7A3}"/>
              </a:ext>
            </a:extLst>
          </p:cNvPr>
          <p:cNvSpPr/>
          <p:nvPr/>
        </p:nvSpPr>
        <p:spPr>
          <a:xfrm>
            <a:off x="270464" y="3302414"/>
            <a:ext cx="3477016" cy="4860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ill Sans MT" panose="020B0502020104020203" pitchFamily="34" charset="77"/>
              </a:rPr>
              <a:t>Creating</a:t>
            </a:r>
          </a:p>
        </p:txBody>
      </p:sp>
      <p:pic>
        <p:nvPicPr>
          <p:cNvPr id="31" name="Picture 30" descr="A picture containing clipart&#13;&#10;&#13;&#10;Description automatically generated">
            <a:extLst>
              <a:ext uri="{FF2B5EF4-FFF2-40B4-BE49-F238E27FC236}">
                <a16:creationId xmlns:a16="http://schemas.microsoft.com/office/drawing/2014/main" id="{5B54DAEF-E6FD-774E-B22E-90C372758DDC}"/>
              </a:ext>
            </a:extLst>
          </p:cNvPr>
          <p:cNvPicPr>
            <a:picLocks noChangeAspect="1"/>
          </p:cNvPicPr>
          <p:nvPr/>
        </p:nvPicPr>
        <p:blipFill>
          <a:blip r:embed="rId8"/>
          <a:stretch>
            <a:fillRect/>
          </a:stretch>
        </p:blipFill>
        <p:spPr>
          <a:xfrm>
            <a:off x="125448" y="6051238"/>
            <a:ext cx="734565" cy="734565"/>
          </a:xfrm>
          <a:prstGeom prst="rect">
            <a:avLst/>
          </a:prstGeom>
        </p:spPr>
      </p:pic>
    </p:spTree>
    <p:extLst>
      <p:ext uri="{BB962C8B-B14F-4D97-AF65-F5344CB8AC3E}">
        <p14:creationId xmlns:p14="http://schemas.microsoft.com/office/powerpoint/2010/main" val="2146420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1B46B58-971F-494D-99CD-CCBA0C7984E3}"/>
              </a:ext>
            </a:extLst>
          </p:cNvPr>
          <p:cNvSpPr txBox="1"/>
          <p:nvPr/>
        </p:nvSpPr>
        <p:spPr>
          <a:xfrm>
            <a:off x="0" y="341"/>
            <a:ext cx="13164141" cy="707886"/>
          </a:xfrm>
          <a:prstGeom prst="rect">
            <a:avLst/>
          </a:prstGeom>
          <a:noFill/>
          <a:ln>
            <a:noFill/>
          </a:ln>
        </p:spPr>
        <p:txBody>
          <a:bodyPr wrap="square" rtlCol="0">
            <a:spAutoFit/>
          </a:bodyPr>
          <a:lstStyle/>
          <a:p>
            <a:pPr algn="just"/>
            <a:r>
              <a:rPr lang="en-US" sz="2000" dirty="0">
                <a:latin typeface="Gill Sans MT" panose="020B0502020104020203" pitchFamily="34" charset="77"/>
              </a:rPr>
              <a:t>The number of dairy processing firms in New Zealand has grown /China FTA and the melamine crisis in China </a:t>
            </a:r>
          </a:p>
          <a:p>
            <a:pPr algn="just"/>
            <a:r>
              <a:rPr lang="en-US" sz="2000" dirty="0">
                <a:latin typeface="Gill Sans MT" panose="020B0502020104020203" pitchFamily="34" charset="77"/>
              </a:rPr>
              <a:t>-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a:t>
            </a:r>
          </a:p>
        </p:txBody>
      </p:sp>
      <p:sp>
        <p:nvSpPr>
          <p:cNvPr id="8" name="TextBox 7">
            <a:extLst>
              <a:ext uri="{FF2B5EF4-FFF2-40B4-BE49-F238E27FC236}">
                <a16:creationId xmlns:a16="http://schemas.microsoft.com/office/drawing/2014/main" id="{DFD967FC-5E4D-0A40-BEA6-6733459B6BEF}"/>
              </a:ext>
            </a:extLst>
          </p:cNvPr>
          <p:cNvSpPr txBox="1"/>
          <p:nvPr/>
        </p:nvSpPr>
        <p:spPr>
          <a:xfrm>
            <a:off x="112734" y="708227"/>
            <a:ext cx="11474886" cy="584775"/>
          </a:xfrm>
          <a:prstGeom prst="rect">
            <a:avLst/>
          </a:prstGeom>
          <a:noFill/>
        </p:spPr>
        <p:txBody>
          <a:bodyPr wrap="square" rtlCol="0">
            <a:spAutoFit/>
          </a:bodyPr>
          <a:lstStyle/>
          <a:p>
            <a:pPr algn="just"/>
            <a:r>
              <a:rPr lang="en-US" sz="1600" b="1" dirty="0">
                <a:latin typeface="Gill Sans MT" panose="020B0502020104020203" pitchFamily="34" charset="77"/>
              </a:rPr>
              <a:t>NUMBER OF DAIRY PROCESSING ENTERPRISES</a:t>
            </a:r>
          </a:p>
          <a:p>
            <a:pPr algn="just"/>
            <a:r>
              <a:rPr lang="en-US" sz="1600" b="1" dirty="0">
                <a:solidFill>
                  <a:schemeClr val="bg1">
                    <a:lumMod val="50000"/>
                  </a:schemeClr>
                </a:solidFill>
                <a:latin typeface="Gill Sans MT" panose="020B0502020104020203" pitchFamily="34" charset="77"/>
              </a:rPr>
              <a:t>Enterprises, 2000-2015</a:t>
            </a:r>
          </a:p>
        </p:txBody>
      </p:sp>
      <p:cxnSp>
        <p:nvCxnSpPr>
          <p:cNvPr id="11" name="Straight Connector 10">
            <a:extLst>
              <a:ext uri="{FF2B5EF4-FFF2-40B4-BE49-F238E27FC236}">
                <a16:creationId xmlns:a16="http://schemas.microsoft.com/office/drawing/2014/main" id="{0DA28107-0ABE-664E-AC51-1009B2EC591E}"/>
              </a:ext>
            </a:extLst>
          </p:cNvPr>
          <p:cNvCxnSpPr>
            <a:cxnSpLocks/>
          </p:cNvCxnSpPr>
          <p:nvPr/>
        </p:nvCxnSpPr>
        <p:spPr>
          <a:xfrm>
            <a:off x="983815" y="5157592"/>
            <a:ext cx="79722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965D4FC-0747-7A42-9E41-71D9DAFCF906}"/>
              </a:ext>
            </a:extLst>
          </p:cNvPr>
          <p:cNvSpPr txBox="1"/>
          <p:nvPr/>
        </p:nvSpPr>
        <p:spPr>
          <a:xfrm>
            <a:off x="1004335" y="51575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2000</a:t>
            </a:r>
          </a:p>
        </p:txBody>
      </p:sp>
      <p:sp>
        <p:nvSpPr>
          <p:cNvPr id="15" name="TextBox 14">
            <a:extLst>
              <a:ext uri="{FF2B5EF4-FFF2-40B4-BE49-F238E27FC236}">
                <a16:creationId xmlns:a16="http://schemas.microsoft.com/office/drawing/2014/main" id="{FA008B86-DF0D-9F49-A8F5-0D6B4903E1FA}"/>
              </a:ext>
            </a:extLst>
          </p:cNvPr>
          <p:cNvSpPr txBox="1"/>
          <p:nvPr/>
        </p:nvSpPr>
        <p:spPr>
          <a:xfrm>
            <a:off x="1501246" y="51699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2001</a:t>
            </a:r>
          </a:p>
        </p:txBody>
      </p:sp>
      <p:sp>
        <p:nvSpPr>
          <p:cNvPr id="16" name="TextBox 15">
            <a:extLst>
              <a:ext uri="{FF2B5EF4-FFF2-40B4-BE49-F238E27FC236}">
                <a16:creationId xmlns:a16="http://schemas.microsoft.com/office/drawing/2014/main" id="{3A2DEADD-9569-7B48-A0A9-8B1932459F36}"/>
              </a:ext>
            </a:extLst>
          </p:cNvPr>
          <p:cNvSpPr txBox="1"/>
          <p:nvPr/>
        </p:nvSpPr>
        <p:spPr>
          <a:xfrm>
            <a:off x="1998157" y="5171154"/>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2002</a:t>
            </a:r>
          </a:p>
        </p:txBody>
      </p:sp>
      <p:sp>
        <p:nvSpPr>
          <p:cNvPr id="17" name="TextBox 16">
            <a:extLst>
              <a:ext uri="{FF2B5EF4-FFF2-40B4-BE49-F238E27FC236}">
                <a16:creationId xmlns:a16="http://schemas.microsoft.com/office/drawing/2014/main" id="{406768CB-306D-454D-B6FA-CCC52D0960BE}"/>
              </a:ext>
            </a:extLst>
          </p:cNvPr>
          <p:cNvSpPr txBox="1"/>
          <p:nvPr/>
        </p:nvSpPr>
        <p:spPr>
          <a:xfrm>
            <a:off x="2518714" y="5169986"/>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2004</a:t>
            </a:r>
          </a:p>
        </p:txBody>
      </p:sp>
      <p:sp>
        <p:nvSpPr>
          <p:cNvPr id="18" name="TextBox 17">
            <a:extLst>
              <a:ext uri="{FF2B5EF4-FFF2-40B4-BE49-F238E27FC236}">
                <a16:creationId xmlns:a16="http://schemas.microsoft.com/office/drawing/2014/main" id="{A4E540C1-6C13-1D4C-8D4D-5D28FB8852CF}"/>
              </a:ext>
            </a:extLst>
          </p:cNvPr>
          <p:cNvSpPr txBox="1"/>
          <p:nvPr/>
        </p:nvSpPr>
        <p:spPr>
          <a:xfrm>
            <a:off x="2999975" y="517115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2005</a:t>
            </a:r>
          </a:p>
        </p:txBody>
      </p:sp>
      <p:sp>
        <p:nvSpPr>
          <p:cNvPr id="19" name="TextBox 18">
            <a:extLst>
              <a:ext uri="{FF2B5EF4-FFF2-40B4-BE49-F238E27FC236}">
                <a16:creationId xmlns:a16="http://schemas.microsoft.com/office/drawing/2014/main" id="{30FBE3CB-B2A8-CB44-BEC0-359A734EBCB8}"/>
              </a:ext>
            </a:extLst>
          </p:cNvPr>
          <p:cNvSpPr txBox="1"/>
          <p:nvPr/>
        </p:nvSpPr>
        <p:spPr>
          <a:xfrm>
            <a:off x="3499297" y="5147600"/>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2006</a:t>
            </a:r>
          </a:p>
        </p:txBody>
      </p:sp>
      <p:sp>
        <p:nvSpPr>
          <p:cNvPr id="20" name="TextBox 19">
            <a:extLst>
              <a:ext uri="{FF2B5EF4-FFF2-40B4-BE49-F238E27FC236}">
                <a16:creationId xmlns:a16="http://schemas.microsoft.com/office/drawing/2014/main" id="{B6F99BB6-85EA-BB42-919C-954412B7DD8F}"/>
              </a:ext>
            </a:extLst>
          </p:cNvPr>
          <p:cNvSpPr txBox="1"/>
          <p:nvPr/>
        </p:nvSpPr>
        <p:spPr>
          <a:xfrm>
            <a:off x="3980304" y="51575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2007</a:t>
            </a:r>
          </a:p>
        </p:txBody>
      </p:sp>
      <p:sp>
        <p:nvSpPr>
          <p:cNvPr id="21" name="TextBox 20">
            <a:extLst>
              <a:ext uri="{FF2B5EF4-FFF2-40B4-BE49-F238E27FC236}">
                <a16:creationId xmlns:a16="http://schemas.microsoft.com/office/drawing/2014/main" id="{7A12756D-B6BC-AE4E-AD38-128787479933}"/>
              </a:ext>
            </a:extLst>
          </p:cNvPr>
          <p:cNvSpPr txBox="1"/>
          <p:nvPr/>
        </p:nvSpPr>
        <p:spPr>
          <a:xfrm>
            <a:off x="4476232" y="51575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2008</a:t>
            </a:r>
          </a:p>
        </p:txBody>
      </p:sp>
      <p:sp>
        <p:nvSpPr>
          <p:cNvPr id="22" name="TextBox 21">
            <a:extLst>
              <a:ext uri="{FF2B5EF4-FFF2-40B4-BE49-F238E27FC236}">
                <a16:creationId xmlns:a16="http://schemas.microsoft.com/office/drawing/2014/main" id="{D383D1E2-6A32-E04E-924E-AE8AF1A984A5}"/>
              </a:ext>
            </a:extLst>
          </p:cNvPr>
          <p:cNvSpPr txBox="1"/>
          <p:nvPr/>
        </p:nvSpPr>
        <p:spPr>
          <a:xfrm>
            <a:off x="4994723" y="51575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2009</a:t>
            </a:r>
          </a:p>
        </p:txBody>
      </p:sp>
      <p:sp>
        <p:nvSpPr>
          <p:cNvPr id="23" name="TextBox 22">
            <a:extLst>
              <a:ext uri="{FF2B5EF4-FFF2-40B4-BE49-F238E27FC236}">
                <a16:creationId xmlns:a16="http://schemas.microsoft.com/office/drawing/2014/main" id="{62BB102D-E45B-924E-B52A-6D2C2F5F3806}"/>
              </a:ext>
            </a:extLst>
          </p:cNvPr>
          <p:cNvSpPr txBox="1"/>
          <p:nvPr/>
        </p:nvSpPr>
        <p:spPr>
          <a:xfrm>
            <a:off x="5500589" y="515758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2010</a:t>
            </a:r>
          </a:p>
        </p:txBody>
      </p:sp>
      <p:sp>
        <p:nvSpPr>
          <p:cNvPr id="24" name="TextBox 23">
            <a:extLst>
              <a:ext uri="{FF2B5EF4-FFF2-40B4-BE49-F238E27FC236}">
                <a16:creationId xmlns:a16="http://schemas.microsoft.com/office/drawing/2014/main" id="{61E120E9-8980-C440-B355-49C39F3DA599}"/>
              </a:ext>
            </a:extLst>
          </p:cNvPr>
          <p:cNvSpPr txBox="1"/>
          <p:nvPr/>
        </p:nvSpPr>
        <p:spPr>
          <a:xfrm>
            <a:off x="6035837" y="5127177"/>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2011</a:t>
            </a:r>
          </a:p>
        </p:txBody>
      </p:sp>
      <p:sp>
        <p:nvSpPr>
          <p:cNvPr id="25" name="TextBox 24">
            <a:extLst>
              <a:ext uri="{FF2B5EF4-FFF2-40B4-BE49-F238E27FC236}">
                <a16:creationId xmlns:a16="http://schemas.microsoft.com/office/drawing/2014/main" id="{95FFDB5C-2C88-9249-8E39-6F24894C8F61}"/>
              </a:ext>
            </a:extLst>
          </p:cNvPr>
          <p:cNvSpPr txBox="1"/>
          <p:nvPr/>
        </p:nvSpPr>
        <p:spPr>
          <a:xfrm>
            <a:off x="6516844" y="5135082"/>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2012</a:t>
            </a:r>
          </a:p>
        </p:txBody>
      </p:sp>
      <p:sp>
        <p:nvSpPr>
          <p:cNvPr id="26" name="TextBox 25">
            <a:extLst>
              <a:ext uri="{FF2B5EF4-FFF2-40B4-BE49-F238E27FC236}">
                <a16:creationId xmlns:a16="http://schemas.microsoft.com/office/drawing/2014/main" id="{D49A4E2D-D18C-BE4D-9ED3-17DFA6EE0F97}"/>
              </a:ext>
            </a:extLst>
          </p:cNvPr>
          <p:cNvSpPr txBox="1"/>
          <p:nvPr/>
        </p:nvSpPr>
        <p:spPr>
          <a:xfrm>
            <a:off x="7012542" y="5147601"/>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2013</a:t>
            </a:r>
          </a:p>
        </p:txBody>
      </p:sp>
      <p:sp>
        <p:nvSpPr>
          <p:cNvPr id="27" name="TextBox 26">
            <a:extLst>
              <a:ext uri="{FF2B5EF4-FFF2-40B4-BE49-F238E27FC236}">
                <a16:creationId xmlns:a16="http://schemas.microsoft.com/office/drawing/2014/main" id="{F00453DD-8D7E-0749-99C5-8AD2683D5083}"/>
              </a:ext>
            </a:extLst>
          </p:cNvPr>
          <p:cNvSpPr txBox="1"/>
          <p:nvPr/>
        </p:nvSpPr>
        <p:spPr>
          <a:xfrm>
            <a:off x="7522032" y="5157586"/>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2014</a:t>
            </a:r>
          </a:p>
        </p:txBody>
      </p:sp>
      <p:sp>
        <p:nvSpPr>
          <p:cNvPr id="28" name="TextBox 27">
            <a:extLst>
              <a:ext uri="{FF2B5EF4-FFF2-40B4-BE49-F238E27FC236}">
                <a16:creationId xmlns:a16="http://schemas.microsoft.com/office/drawing/2014/main" id="{B27DA2BC-B7D1-C840-8B71-A7EFBBB278FB}"/>
              </a:ext>
            </a:extLst>
          </p:cNvPr>
          <p:cNvSpPr txBox="1"/>
          <p:nvPr/>
        </p:nvSpPr>
        <p:spPr>
          <a:xfrm>
            <a:off x="8031522" y="5147601"/>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2015</a:t>
            </a:r>
          </a:p>
        </p:txBody>
      </p:sp>
      <p:sp>
        <p:nvSpPr>
          <p:cNvPr id="30" name="Rectangle 29">
            <a:extLst>
              <a:ext uri="{FF2B5EF4-FFF2-40B4-BE49-F238E27FC236}">
                <a16:creationId xmlns:a16="http://schemas.microsoft.com/office/drawing/2014/main" id="{F3C34C04-A74F-F548-9545-D8C395DD6D3F}"/>
              </a:ext>
            </a:extLst>
          </p:cNvPr>
          <p:cNvSpPr/>
          <p:nvPr/>
        </p:nvSpPr>
        <p:spPr>
          <a:xfrm>
            <a:off x="8328227" y="1302990"/>
            <a:ext cx="447704" cy="383463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A637CFF-D10E-D946-A8C7-501E031A93C7}"/>
              </a:ext>
            </a:extLst>
          </p:cNvPr>
          <p:cNvSpPr/>
          <p:nvPr/>
        </p:nvSpPr>
        <p:spPr>
          <a:xfrm>
            <a:off x="7818737" y="1302982"/>
            <a:ext cx="447704" cy="383463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D899DF7-9E57-7D4D-B5FC-4AE1261833A5}"/>
              </a:ext>
            </a:extLst>
          </p:cNvPr>
          <p:cNvSpPr/>
          <p:nvPr/>
        </p:nvSpPr>
        <p:spPr>
          <a:xfrm>
            <a:off x="7319450" y="1805837"/>
            <a:ext cx="447704" cy="332134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EE9FC50-6679-4F47-9981-B46A12C30EDF}"/>
              </a:ext>
            </a:extLst>
          </p:cNvPr>
          <p:cNvSpPr/>
          <p:nvPr/>
        </p:nvSpPr>
        <p:spPr>
          <a:xfrm>
            <a:off x="6816154" y="2367777"/>
            <a:ext cx="447704" cy="27451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CC531CE-80B5-864A-90D1-4B80A078E944}"/>
              </a:ext>
            </a:extLst>
          </p:cNvPr>
          <p:cNvSpPr/>
          <p:nvPr/>
        </p:nvSpPr>
        <p:spPr>
          <a:xfrm>
            <a:off x="6316867" y="2841216"/>
            <a:ext cx="447704" cy="227170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20720E4-00C6-064E-9F20-5B427C499927}"/>
              </a:ext>
            </a:extLst>
          </p:cNvPr>
          <p:cNvSpPr/>
          <p:nvPr/>
        </p:nvSpPr>
        <p:spPr>
          <a:xfrm>
            <a:off x="5811508" y="3258848"/>
            <a:ext cx="447704" cy="186832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D2D101A-6BD9-6349-8964-692C81B03AEA}"/>
              </a:ext>
            </a:extLst>
          </p:cNvPr>
          <p:cNvSpPr/>
          <p:nvPr/>
        </p:nvSpPr>
        <p:spPr>
          <a:xfrm>
            <a:off x="5312037" y="3630005"/>
            <a:ext cx="447704" cy="149254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E2F053A-5CD5-104A-9685-43383E1828C3}"/>
              </a:ext>
            </a:extLst>
          </p:cNvPr>
          <p:cNvSpPr/>
          <p:nvPr/>
        </p:nvSpPr>
        <p:spPr>
          <a:xfrm>
            <a:off x="4810746" y="3945691"/>
            <a:ext cx="447704" cy="119192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08D230B-CCA3-5C4D-9B61-54D200724F71}"/>
              </a:ext>
            </a:extLst>
          </p:cNvPr>
          <p:cNvSpPr/>
          <p:nvPr/>
        </p:nvSpPr>
        <p:spPr>
          <a:xfrm>
            <a:off x="4293057" y="4198773"/>
            <a:ext cx="447704" cy="94255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F83E4E2-9266-F246-BE1D-2635B0149A8C}"/>
              </a:ext>
            </a:extLst>
          </p:cNvPr>
          <p:cNvSpPr/>
          <p:nvPr/>
        </p:nvSpPr>
        <p:spPr>
          <a:xfrm>
            <a:off x="3792496" y="4196407"/>
            <a:ext cx="447704" cy="9425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BEEBFB7-5B94-3246-A394-31CE5D5157F3}"/>
              </a:ext>
            </a:extLst>
          </p:cNvPr>
          <p:cNvSpPr/>
          <p:nvPr/>
        </p:nvSpPr>
        <p:spPr>
          <a:xfrm>
            <a:off x="3306730" y="4198772"/>
            <a:ext cx="447704" cy="942559"/>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E62B612-8493-7541-9BF2-C8D0D654D785}"/>
              </a:ext>
            </a:extLst>
          </p:cNvPr>
          <p:cNvSpPr/>
          <p:nvPr/>
        </p:nvSpPr>
        <p:spPr>
          <a:xfrm>
            <a:off x="2820793" y="4186246"/>
            <a:ext cx="447704" cy="94255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5DFA3D9-52F1-FB47-9215-6E95288BF43E}"/>
              </a:ext>
            </a:extLst>
          </p:cNvPr>
          <p:cNvSpPr/>
          <p:nvPr/>
        </p:nvSpPr>
        <p:spPr>
          <a:xfrm>
            <a:off x="2320425" y="4354648"/>
            <a:ext cx="447704" cy="75827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B45B0A7-2CA9-C049-984A-8E61F9F0FF44}"/>
              </a:ext>
            </a:extLst>
          </p:cNvPr>
          <p:cNvSpPr/>
          <p:nvPr/>
        </p:nvSpPr>
        <p:spPr>
          <a:xfrm>
            <a:off x="1825817" y="4193011"/>
            <a:ext cx="447704" cy="9252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1077C34-022C-0F4A-A405-4B0118F3B737}"/>
              </a:ext>
            </a:extLst>
          </p:cNvPr>
          <p:cNvSpPr/>
          <p:nvPr/>
        </p:nvSpPr>
        <p:spPr>
          <a:xfrm>
            <a:off x="1335734" y="4184746"/>
            <a:ext cx="447704" cy="945705"/>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F7ED3D20-7E9B-0F4A-934E-2434F41FAD4E}"/>
              </a:ext>
            </a:extLst>
          </p:cNvPr>
          <p:cNvSpPr txBox="1"/>
          <p:nvPr/>
        </p:nvSpPr>
        <p:spPr>
          <a:xfrm>
            <a:off x="8365241" y="1031565"/>
            <a:ext cx="377026" cy="246221"/>
          </a:xfrm>
          <a:prstGeom prst="rect">
            <a:avLst/>
          </a:prstGeom>
          <a:noFill/>
        </p:spPr>
        <p:txBody>
          <a:bodyPr wrap="none" rtlCol="0">
            <a:spAutoFit/>
          </a:bodyPr>
          <a:lstStyle/>
          <a:p>
            <a:r>
              <a:rPr lang="en-US" sz="1000" dirty="0">
                <a:latin typeface="Gill Sans MT" panose="020B0502020104020203" pitchFamily="34" charset="77"/>
              </a:rPr>
              <a:t>126</a:t>
            </a:r>
          </a:p>
        </p:txBody>
      </p:sp>
      <p:sp>
        <p:nvSpPr>
          <p:cNvPr id="47" name="TextBox 46">
            <a:extLst>
              <a:ext uri="{FF2B5EF4-FFF2-40B4-BE49-F238E27FC236}">
                <a16:creationId xmlns:a16="http://schemas.microsoft.com/office/drawing/2014/main" id="{C62FF4EE-70BC-EC40-A27F-3283BE7D9807}"/>
              </a:ext>
            </a:extLst>
          </p:cNvPr>
          <p:cNvSpPr txBox="1"/>
          <p:nvPr/>
        </p:nvSpPr>
        <p:spPr>
          <a:xfrm>
            <a:off x="7843009" y="1029154"/>
            <a:ext cx="377026" cy="246221"/>
          </a:xfrm>
          <a:prstGeom prst="rect">
            <a:avLst/>
          </a:prstGeom>
          <a:noFill/>
        </p:spPr>
        <p:txBody>
          <a:bodyPr wrap="none" rtlCol="0">
            <a:spAutoFit/>
          </a:bodyPr>
          <a:lstStyle/>
          <a:p>
            <a:r>
              <a:rPr lang="en-US" sz="1000" dirty="0">
                <a:latin typeface="Gill Sans MT" panose="020B0502020104020203" pitchFamily="34" charset="77"/>
              </a:rPr>
              <a:t>126</a:t>
            </a:r>
          </a:p>
        </p:txBody>
      </p:sp>
      <p:sp>
        <p:nvSpPr>
          <p:cNvPr id="48" name="TextBox 47">
            <a:extLst>
              <a:ext uri="{FF2B5EF4-FFF2-40B4-BE49-F238E27FC236}">
                <a16:creationId xmlns:a16="http://schemas.microsoft.com/office/drawing/2014/main" id="{DC608C64-713F-4142-AAFB-3557880B5F04}"/>
              </a:ext>
            </a:extLst>
          </p:cNvPr>
          <p:cNvSpPr txBox="1"/>
          <p:nvPr/>
        </p:nvSpPr>
        <p:spPr>
          <a:xfrm>
            <a:off x="7325970" y="1559624"/>
            <a:ext cx="377026" cy="246221"/>
          </a:xfrm>
          <a:prstGeom prst="rect">
            <a:avLst/>
          </a:prstGeom>
          <a:noFill/>
        </p:spPr>
        <p:txBody>
          <a:bodyPr wrap="none" rtlCol="0">
            <a:spAutoFit/>
          </a:bodyPr>
          <a:lstStyle/>
          <a:p>
            <a:r>
              <a:rPr lang="en-US" sz="1000" dirty="0">
                <a:latin typeface="Gill Sans MT" panose="020B0502020104020203" pitchFamily="34" charset="77"/>
              </a:rPr>
              <a:t>111</a:t>
            </a:r>
          </a:p>
        </p:txBody>
      </p:sp>
      <p:sp>
        <p:nvSpPr>
          <p:cNvPr id="49" name="TextBox 48">
            <a:extLst>
              <a:ext uri="{FF2B5EF4-FFF2-40B4-BE49-F238E27FC236}">
                <a16:creationId xmlns:a16="http://schemas.microsoft.com/office/drawing/2014/main" id="{2334340C-1806-BA42-BAFD-AA0D4AA1BAE6}"/>
              </a:ext>
            </a:extLst>
          </p:cNvPr>
          <p:cNvSpPr txBox="1"/>
          <p:nvPr/>
        </p:nvSpPr>
        <p:spPr>
          <a:xfrm>
            <a:off x="6853498" y="2111240"/>
            <a:ext cx="312906" cy="246221"/>
          </a:xfrm>
          <a:prstGeom prst="rect">
            <a:avLst/>
          </a:prstGeom>
          <a:noFill/>
        </p:spPr>
        <p:txBody>
          <a:bodyPr wrap="none" rtlCol="0">
            <a:spAutoFit/>
          </a:bodyPr>
          <a:lstStyle/>
          <a:p>
            <a:r>
              <a:rPr lang="en-US" sz="1000" dirty="0">
                <a:latin typeface="Gill Sans MT" panose="020B0502020104020203" pitchFamily="34" charset="77"/>
              </a:rPr>
              <a:t>87</a:t>
            </a:r>
          </a:p>
        </p:txBody>
      </p:sp>
      <p:sp>
        <p:nvSpPr>
          <p:cNvPr id="50" name="TextBox 49">
            <a:extLst>
              <a:ext uri="{FF2B5EF4-FFF2-40B4-BE49-F238E27FC236}">
                <a16:creationId xmlns:a16="http://schemas.microsoft.com/office/drawing/2014/main" id="{35B69D7D-284F-F349-8E58-FF3BD1440976}"/>
              </a:ext>
            </a:extLst>
          </p:cNvPr>
          <p:cNvSpPr txBox="1"/>
          <p:nvPr/>
        </p:nvSpPr>
        <p:spPr>
          <a:xfrm>
            <a:off x="6350202" y="2599547"/>
            <a:ext cx="312906" cy="246221"/>
          </a:xfrm>
          <a:prstGeom prst="rect">
            <a:avLst/>
          </a:prstGeom>
          <a:noFill/>
        </p:spPr>
        <p:txBody>
          <a:bodyPr wrap="none" rtlCol="0">
            <a:spAutoFit/>
          </a:bodyPr>
          <a:lstStyle/>
          <a:p>
            <a:r>
              <a:rPr lang="en-US" sz="1000" dirty="0">
                <a:latin typeface="Gill Sans MT" panose="020B0502020104020203" pitchFamily="34" charset="77"/>
              </a:rPr>
              <a:t>84</a:t>
            </a:r>
          </a:p>
        </p:txBody>
      </p:sp>
      <p:sp>
        <p:nvSpPr>
          <p:cNvPr id="51" name="TextBox 50">
            <a:extLst>
              <a:ext uri="{FF2B5EF4-FFF2-40B4-BE49-F238E27FC236}">
                <a16:creationId xmlns:a16="http://schemas.microsoft.com/office/drawing/2014/main" id="{C9EEEA68-2741-D243-A8EE-30B650A4503C}"/>
              </a:ext>
            </a:extLst>
          </p:cNvPr>
          <p:cNvSpPr txBox="1"/>
          <p:nvPr/>
        </p:nvSpPr>
        <p:spPr>
          <a:xfrm>
            <a:off x="5826640" y="3027164"/>
            <a:ext cx="312906" cy="246221"/>
          </a:xfrm>
          <a:prstGeom prst="rect">
            <a:avLst/>
          </a:prstGeom>
          <a:noFill/>
        </p:spPr>
        <p:txBody>
          <a:bodyPr wrap="none" rtlCol="0">
            <a:spAutoFit/>
          </a:bodyPr>
          <a:lstStyle/>
          <a:p>
            <a:r>
              <a:rPr lang="en-US" sz="1000" dirty="0">
                <a:latin typeface="Gill Sans MT" panose="020B0502020104020203" pitchFamily="34" charset="77"/>
              </a:rPr>
              <a:t>78</a:t>
            </a:r>
          </a:p>
        </p:txBody>
      </p:sp>
      <p:sp>
        <p:nvSpPr>
          <p:cNvPr id="52" name="TextBox 51">
            <a:extLst>
              <a:ext uri="{FF2B5EF4-FFF2-40B4-BE49-F238E27FC236}">
                <a16:creationId xmlns:a16="http://schemas.microsoft.com/office/drawing/2014/main" id="{740CF9BE-617F-A240-B056-236FCA27C479}"/>
              </a:ext>
            </a:extLst>
          </p:cNvPr>
          <p:cNvSpPr txBox="1"/>
          <p:nvPr/>
        </p:nvSpPr>
        <p:spPr>
          <a:xfrm>
            <a:off x="5346610" y="3398328"/>
            <a:ext cx="312906" cy="246221"/>
          </a:xfrm>
          <a:prstGeom prst="rect">
            <a:avLst/>
          </a:prstGeom>
          <a:noFill/>
        </p:spPr>
        <p:txBody>
          <a:bodyPr wrap="none" rtlCol="0">
            <a:spAutoFit/>
          </a:bodyPr>
          <a:lstStyle/>
          <a:p>
            <a:r>
              <a:rPr lang="en-US" sz="1000" dirty="0">
                <a:latin typeface="Gill Sans MT" panose="020B0502020104020203" pitchFamily="34" charset="77"/>
              </a:rPr>
              <a:t>72</a:t>
            </a:r>
          </a:p>
        </p:txBody>
      </p:sp>
      <p:sp>
        <p:nvSpPr>
          <p:cNvPr id="53" name="TextBox 52">
            <a:extLst>
              <a:ext uri="{FF2B5EF4-FFF2-40B4-BE49-F238E27FC236}">
                <a16:creationId xmlns:a16="http://schemas.microsoft.com/office/drawing/2014/main" id="{A8540427-F425-E240-AC8A-4B6E77F00C59}"/>
              </a:ext>
            </a:extLst>
          </p:cNvPr>
          <p:cNvSpPr txBox="1"/>
          <p:nvPr/>
        </p:nvSpPr>
        <p:spPr>
          <a:xfrm>
            <a:off x="4832905" y="3699478"/>
            <a:ext cx="348172" cy="246221"/>
          </a:xfrm>
          <a:prstGeom prst="rect">
            <a:avLst/>
          </a:prstGeom>
          <a:noFill/>
        </p:spPr>
        <p:txBody>
          <a:bodyPr wrap="none" rtlCol="0">
            <a:spAutoFit/>
          </a:bodyPr>
          <a:lstStyle/>
          <a:p>
            <a:r>
              <a:rPr lang="en-US" sz="1000" dirty="0">
                <a:latin typeface="Gill Sans MT" panose="020B0502020104020203" pitchFamily="34" charset="77"/>
              </a:rPr>
              <a:t> 60</a:t>
            </a:r>
          </a:p>
        </p:txBody>
      </p:sp>
      <p:sp>
        <p:nvSpPr>
          <p:cNvPr id="54" name="TextBox 53">
            <a:extLst>
              <a:ext uri="{FF2B5EF4-FFF2-40B4-BE49-F238E27FC236}">
                <a16:creationId xmlns:a16="http://schemas.microsoft.com/office/drawing/2014/main" id="{CBD1116E-4E2B-8241-B4DA-587993480590}"/>
              </a:ext>
            </a:extLst>
          </p:cNvPr>
          <p:cNvSpPr txBox="1"/>
          <p:nvPr/>
        </p:nvSpPr>
        <p:spPr>
          <a:xfrm>
            <a:off x="4321804" y="3952560"/>
            <a:ext cx="348172" cy="246221"/>
          </a:xfrm>
          <a:prstGeom prst="rect">
            <a:avLst/>
          </a:prstGeom>
          <a:noFill/>
        </p:spPr>
        <p:txBody>
          <a:bodyPr wrap="none" rtlCol="0">
            <a:spAutoFit/>
          </a:bodyPr>
          <a:lstStyle/>
          <a:p>
            <a:r>
              <a:rPr lang="en-US" sz="1000" dirty="0">
                <a:latin typeface="Gill Sans MT" panose="020B0502020104020203" pitchFamily="34" charset="77"/>
              </a:rPr>
              <a:t> 57</a:t>
            </a:r>
          </a:p>
        </p:txBody>
      </p:sp>
      <p:sp>
        <p:nvSpPr>
          <p:cNvPr id="55" name="TextBox 54">
            <a:extLst>
              <a:ext uri="{FF2B5EF4-FFF2-40B4-BE49-F238E27FC236}">
                <a16:creationId xmlns:a16="http://schemas.microsoft.com/office/drawing/2014/main" id="{BF701608-0B41-2F44-B1BF-418EC22641F5}"/>
              </a:ext>
            </a:extLst>
          </p:cNvPr>
          <p:cNvSpPr txBox="1"/>
          <p:nvPr/>
        </p:nvSpPr>
        <p:spPr>
          <a:xfrm>
            <a:off x="3836197" y="3964464"/>
            <a:ext cx="348172" cy="246221"/>
          </a:xfrm>
          <a:prstGeom prst="rect">
            <a:avLst/>
          </a:prstGeom>
          <a:noFill/>
        </p:spPr>
        <p:txBody>
          <a:bodyPr wrap="none" rtlCol="0">
            <a:spAutoFit/>
          </a:bodyPr>
          <a:lstStyle/>
          <a:p>
            <a:r>
              <a:rPr lang="en-US" sz="1000" dirty="0">
                <a:latin typeface="Gill Sans MT" panose="020B0502020104020203" pitchFamily="34" charset="77"/>
              </a:rPr>
              <a:t> 57</a:t>
            </a:r>
          </a:p>
        </p:txBody>
      </p:sp>
      <p:sp>
        <p:nvSpPr>
          <p:cNvPr id="56" name="TextBox 55">
            <a:extLst>
              <a:ext uri="{FF2B5EF4-FFF2-40B4-BE49-F238E27FC236}">
                <a16:creationId xmlns:a16="http://schemas.microsoft.com/office/drawing/2014/main" id="{16BE5648-3AF4-964D-8C86-91E7B80B4936}"/>
              </a:ext>
            </a:extLst>
          </p:cNvPr>
          <p:cNvSpPr txBox="1"/>
          <p:nvPr/>
        </p:nvSpPr>
        <p:spPr>
          <a:xfrm>
            <a:off x="3347255" y="3966836"/>
            <a:ext cx="348172" cy="246221"/>
          </a:xfrm>
          <a:prstGeom prst="rect">
            <a:avLst/>
          </a:prstGeom>
          <a:noFill/>
        </p:spPr>
        <p:txBody>
          <a:bodyPr wrap="square" rtlCol="0">
            <a:spAutoFit/>
          </a:bodyPr>
          <a:lstStyle/>
          <a:p>
            <a:r>
              <a:rPr lang="en-US" sz="1000" dirty="0">
                <a:latin typeface="Gill Sans MT" panose="020B0502020104020203" pitchFamily="34" charset="77"/>
              </a:rPr>
              <a:t> 57</a:t>
            </a:r>
          </a:p>
        </p:txBody>
      </p:sp>
      <p:sp>
        <p:nvSpPr>
          <p:cNvPr id="57" name="TextBox 56">
            <a:extLst>
              <a:ext uri="{FF2B5EF4-FFF2-40B4-BE49-F238E27FC236}">
                <a16:creationId xmlns:a16="http://schemas.microsoft.com/office/drawing/2014/main" id="{BD57B0C2-79D0-B648-B300-E567FFE13BF2}"/>
              </a:ext>
            </a:extLst>
          </p:cNvPr>
          <p:cNvSpPr txBox="1"/>
          <p:nvPr/>
        </p:nvSpPr>
        <p:spPr>
          <a:xfrm>
            <a:off x="2874408" y="3952559"/>
            <a:ext cx="348172" cy="246221"/>
          </a:xfrm>
          <a:prstGeom prst="rect">
            <a:avLst/>
          </a:prstGeom>
          <a:noFill/>
        </p:spPr>
        <p:txBody>
          <a:bodyPr wrap="none" rtlCol="0">
            <a:spAutoFit/>
          </a:bodyPr>
          <a:lstStyle/>
          <a:p>
            <a:r>
              <a:rPr lang="en-US" sz="1000" dirty="0">
                <a:latin typeface="Gill Sans MT" panose="020B0502020104020203" pitchFamily="34" charset="77"/>
              </a:rPr>
              <a:t> 57</a:t>
            </a:r>
          </a:p>
        </p:txBody>
      </p:sp>
      <p:sp>
        <p:nvSpPr>
          <p:cNvPr id="58" name="TextBox 57">
            <a:extLst>
              <a:ext uri="{FF2B5EF4-FFF2-40B4-BE49-F238E27FC236}">
                <a16:creationId xmlns:a16="http://schemas.microsoft.com/office/drawing/2014/main" id="{CCCF4094-040C-D24C-A439-5C4AC2E09B88}"/>
              </a:ext>
            </a:extLst>
          </p:cNvPr>
          <p:cNvSpPr txBox="1"/>
          <p:nvPr/>
        </p:nvSpPr>
        <p:spPr>
          <a:xfrm>
            <a:off x="2368746" y="4130058"/>
            <a:ext cx="348172" cy="246221"/>
          </a:xfrm>
          <a:prstGeom prst="rect">
            <a:avLst/>
          </a:prstGeom>
          <a:noFill/>
        </p:spPr>
        <p:txBody>
          <a:bodyPr wrap="none" rtlCol="0">
            <a:spAutoFit/>
          </a:bodyPr>
          <a:lstStyle/>
          <a:p>
            <a:r>
              <a:rPr lang="en-US" sz="1000" dirty="0">
                <a:latin typeface="Gill Sans MT" panose="020B0502020104020203" pitchFamily="34" charset="77"/>
              </a:rPr>
              <a:t> 51</a:t>
            </a:r>
          </a:p>
        </p:txBody>
      </p:sp>
      <p:sp>
        <p:nvSpPr>
          <p:cNvPr id="59" name="TextBox 58">
            <a:extLst>
              <a:ext uri="{FF2B5EF4-FFF2-40B4-BE49-F238E27FC236}">
                <a16:creationId xmlns:a16="http://schemas.microsoft.com/office/drawing/2014/main" id="{A5E0F8AA-017C-4246-ADDE-4EAFE428D7F8}"/>
              </a:ext>
            </a:extLst>
          </p:cNvPr>
          <p:cNvSpPr txBox="1"/>
          <p:nvPr/>
        </p:nvSpPr>
        <p:spPr>
          <a:xfrm>
            <a:off x="1892760" y="3966852"/>
            <a:ext cx="348172" cy="246221"/>
          </a:xfrm>
          <a:prstGeom prst="rect">
            <a:avLst/>
          </a:prstGeom>
          <a:noFill/>
        </p:spPr>
        <p:txBody>
          <a:bodyPr wrap="none" rtlCol="0">
            <a:spAutoFit/>
          </a:bodyPr>
          <a:lstStyle/>
          <a:p>
            <a:r>
              <a:rPr lang="en-US" sz="1000" dirty="0">
                <a:latin typeface="Gill Sans MT" panose="020B0502020104020203" pitchFamily="34" charset="77"/>
              </a:rPr>
              <a:t> 57</a:t>
            </a:r>
          </a:p>
        </p:txBody>
      </p:sp>
      <p:sp>
        <p:nvSpPr>
          <p:cNvPr id="60" name="TextBox 59">
            <a:extLst>
              <a:ext uri="{FF2B5EF4-FFF2-40B4-BE49-F238E27FC236}">
                <a16:creationId xmlns:a16="http://schemas.microsoft.com/office/drawing/2014/main" id="{2CE2C48F-779D-9345-82A3-8DB5D1D5AB96}"/>
              </a:ext>
            </a:extLst>
          </p:cNvPr>
          <p:cNvSpPr txBox="1"/>
          <p:nvPr/>
        </p:nvSpPr>
        <p:spPr>
          <a:xfrm>
            <a:off x="1380576" y="3952559"/>
            <a:ext cx="348172" cy="246221"/>
          </a:xfrm>
          <a:prstGeom prst="rect">
            <a:avLst/>
          </a:prstGeom>
          <a:noFill/>
        </p:spPr>
        <p:txBody>
          <a:bodyPr wrap="none" rtlCol="0">
            <a:spAutoFit/>
          </a:bodyPr>
          <a:lstStyle/>
          <a:p>
            <a:r>
              <a:rPr lang="en-US" sz="1000" dirty="0">
                <a:latin typeface="Gill Sans MT" panose="020B0502020104020203" pitchFamily="34" charset="77"/>
              </a:rPr>
              <a:t> 57</a:t>
            </a:r>
          </a:p>
        </p:txBody>
      </p:sp>
      <p:cxnSp>
        <p:nvCxnSpPr>
          <p:cNvPr id="62" name="Straight Connector 61">
            <a:extLst>
              <a:ext uri="{FF2B5EF4-FFF2-40B4-BE49-F238E27FC236}">
                <a16:creationId xmlns:a16="http://schemas.microsoft.com/office/drawing/2014/main" id="{502617E0-0432-024C-BBB7-C7351666E9B0}"/>
              </a:ext>
            </a:extLst>
          </p:cNvPr>
          <p:cNvCxnSpPr>
            <a:cxnSpLocks/>
          </p:cNvCxnSpPr>
          <p:nvPr/>
        </p:nvCxnSpPr>
        <p:spPr>
          <a:xfrm>
            <a:off x="5286985" y="2111240"/>
            <a:ext cx="0" cy="37885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D032148-28A9-C548-B7C3-9893F30654B7}"/>
              </a:ext>
            </a:extLst>
          </p:cNvPr>
          <p:cNvCxnSpPr>
            <a:cxnSpLocks/>
          </p:cNvCxnSpPr>
          <p:nvPr/>
        </p:nvCxnSpPr>
        <p:spPr>
          <a:xfrm>
            <a:off x="1808646" y="2212499"/>
            <a:ext cx="0" cy="37885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7A5E855-9563-4642-A1DD-B207665D5DEA}"/>
              </a:ext>
            </a:extLst>
          </p:cNvPr>
          <p:cNvSpPr txBox="1"/>
          <p:nvPr/>
        </p:nvSpPr>
        <p:spPr>
          <a:xfrm>
            <a:off x="4749432" y="1670755"/>
            <a:ext cx="1048685" cy="400110"/>
          </a:xfrm>
          <a:prstGeom prst="rect">
            <a:avLst/>
          </a:prstGeom>
          <a:noFill/>
        </p:spPr>
        <p:txBody>
          <a:bodyPr wrap="none" rtlCol="0">
            <a:spAutoFit/>
          </a:bodyPr>
          <a:lstStyle/>
          <a:p>
            <a:r>
              <a:rPr lang="en-US" sz="1000" dirty="0">
                <a:latin typeface="Gill Sans MT" panose="020B0502020104020203" pitchFamily="34" charset="77"/>
              </a:rPr>
              <a:t>NZ/China FTA</a:t>
            </a:r>
          </a:p>
          <a:p>
            <a:r>
              <a:rPr lang="en-US" sz="1000" dirty="0">
                <a:latin typeface="Gill Sans MT" panose="020B0502020104020203" pitchFamily="34" charset="77"/>
              </a:rPr>
              <a:t>Melamine Crises</a:t>
            </a:r>
          </a:p>
        </p:txBody>
      </p:sp>
      <p:sp>
        <p:nvSpPr>
          <p:cNvPr id="68" name="TextBox 67">
            <a:extLst>
              <a:ext uri="{FF2B5EF4-FFF2-40B4-BE49-F238E27FC236}">
                <a16:creationId xmlns:a16="http://schemas.microsoft.com/office/drawing/2014/main" id="{FED78B14-EBD7-814A-85FE-519891E20BF7}"/>
              </a:ext>
            </a:extLst>
          </p:cNvPr>
          <p:cNvSpPr txBox="1"/>
          <p:nvPr/>
        </p:nvSpPr>
        <p:spPr>
          <a:xfrm>
            <a:off x="1129614" y="1711130"/>
            <a:ext cx="1358064" cy="400110"/>
          </a:xfrm>
          <a:prstGeom prst="rect">
            <a:avLst/>
          </a:prstGeom>
          <a:noFill/>
        </p:spPr>
        <p:txBody>
          <a:bodyPr wrap="none" rtlCol="0">
            <a:spAutoFit/>
          </a:bodyPr>
          <a:lstStyle/>
          <a:p>
            <a:pPr algn="ctr"/>
            <a:r>
              <a:rPr lang="en-US" sz="1000" dirty="0">
                <a:latin typeface="Gill Sans MT" panose="020B0502020104020203" pitchFamily="34" charset="77"/>
              </a:rPr>
              <a:t>Deregulation</a:t>
            </a:r>
          </a:p>
          <a:p>
            <a:pPr algn="ctr"/>
            <a:r>
              <a:rPr lang="en-US" sz="1000" dirty="0">
                <a:latin typeface="Gill Sans MT" panose="020B0502020104020203" pitchFamily="34" charset="77"/>
              </a:rPr>
              <a:t>Formation of Fonterra</a:t>
            </a:r>
          </a:p>
        </p:txBody>
      </p:sp>
      <p:sp>
        <p:nvSpPr>
          <p:cNvPr id="69" name="TextBox 68">
            <a:extLst>
              <a:ext uri="{FF2B5EF4-FFF2-40B4-BE49-F238E27FC236}">
                <a16:creationId xmlns:a16="http://schemas.microsoft.com/office/drawing/2014/main" id="{AFBA79C7-C331-D84A-BBE6-ED6A62B180DA}"/>
              </a:ext>
            </a:extLst>
          </p:cNvPr>
          <p:cNvSpPr txBox="1"/>
          <p:nvPr/>
        </p:nvSpPr>
        <p:spPr>
          <a:xfrm>
            <a:off x="1728748" y="6323864"/>
            <a:ext cx="14960576" cy="523220"/>
          </a:xfrm>
          <a:prstGeom prst="rect">
            <a:avLst/>
          </a:prstGeom>
          <a:noFill/>
          <a:ln>
            <a:noFill/>
          </a:ln>
        </p:spPr>
        <p:txBody>
          <a:bodyPr wrap="square" rtlCol="0">
            <a:spAutoFit/>
          </a:bodyPr>
          <a:lstStyle/>
          <a:p>
            <a:r>
              <a:rPr lang="en-US" sz="1400" i="1" dirty="0">
                <a:latin typeface="Gill Sans MT" panose="020B0502020104020203" pitchFamily="34" charset="77"/>
              </a:rPr>
              <a:t>Source: 2015 data latest available for Feb 2017; 1. Defined s C113-100 Milk &amp; Cream processing and C113-300 Other Dairy processing; </a:t>
            </a:r>
          </a:p>
          <a:p>
            <a:r>
              <a:rPr lang="en-US" sz="1400" i="1" dirty="0">
                <a:latin typeface="Gill Sans MT" panose="020B0502020104020203" pitchFamily="34" charset="77"/>
              </a:rPr>
              <a:t>Source: Statistics NZ business demographics database; - </a:t>
            </a:r>
            <a:r>
              <a:rPr lang="en-US" sz="1400" b="1" i="1" dirty="0">
                <a:solidFill>
                  <a:srgbClr val="FF0000"/>
                </a:solidFill>
                <a:latin typeface="Gill Sans MT" panose="020B0502020104020203" pitchFamily="34" charset="77"/>
              </a:rPr>
              <a:t>AGVC-D</a:t>
            </a:r>
            <a:r>
              <a:rPr lang="en-US" sz="1400" dirty="0">
                <a:latin typeface="Gill Sans MT" panose="020B0502020104020203" pitchFamily="34" charset="77"/>
              </a:rPr>
              <a:t> </a:t>
            </a:r>
            <a:endParaRPr lang="en-US" sz="1400" i="1" dirty="0">
              <a:latin typeface="Gill Sans MT" panose="020B0502020104020203" pitchFamily="34" charset="77"/>
            </a:endParaRPr>
          </a:p>
        </p:txBody>
      </p:sp>
      <p:pic>
        <p:nvPicPr>
          <p:cNvPr id="70" name="Picture 69" descr="A picture containing clipart&#13;&#10;&#13;&#10;Description automatically generated">
            <a:extLst>
              <a:ext uri="{FF2B5EF4-FFF2-40B4-BE49-F238E27FC236}">
                <a16:creationId xmlns:a16="http://schemas.microsoft.com/office/drawing/2014/main" id="{2532C779-E31B-654D-B408-60617BCF0FD1}"/>
              </a:ext>
            </a:extLst>
          </p:cNvPr>
          <p:cNvPicPr>
            <a:picLocks noChangeAspect="1"/>
          </p:cNvPicPr>
          <p:nvPr/>
        </p:nvPicPr>
        <p:blipFill>
          <a:blip r:embed="rId2"/>
          <a:stretch>
            <a:fillRect/>
          </a:stretch>
        </p:blipFill>
        <p:spPr>
          <a:xfrm>
            <a:off x="125448" y="6051238"/>
            <a:ext cx="734565" cy="734565"/>
          </a:xfrm>
          <a:prstGeom prst="rect">
            <a:avLst/>
          </a:prstGeom>
        </p:spPr>
      </p:pic>
    </p:spTree>
    <p:extLst>
      <p:ext uri="{BB962C8B-B14F-4D97-AF65-F5344CB8AC3E}">
        <p14:creationId xmlns:p14="http://schemas.microsoft.com/office/powerpoint/2010/main" val="3965555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1EE5564-B44F-7A4E-BAF2-999C762B1C6B}"/>
              </a:ext>
            </a:extLst>
          </p:cNvPr>
          <p:cNvSpPr txBox="1"/>
          <p:nvPr/>
        </p:nvSpPr>
        <p:spPr>
          <a:xfrm>
            <a:off x="0" y="105068"/>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Range of Participants -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a:t>
            </a:r>
          </a:p>
        </p:txBody>
      </p:sp>
      <p:sp>
        <p:nvSpPr>
          <p:cNvPr id="8" name="Process 7">
            <a:extLst>
              <a:ext uri="{FF2B5EF4-FFF2-40B4-BE49-F238E27FC236}">
                <a16:creationId xmlns:a16="http://schemas.microsoft.com/office/drawing/2014/main" id="{8F1A7EC0-4EB6-BF4C-9972-747B15C764AD}"/>
              </a:ext>
            </a:extLst>
          </p:cNvPr>
          <p:cNvSpPr/>
          <p:nvPr/>
        </p:nvSpPr>
        <p:spPr>
          <a:xfrm>
            <a:off x="270875" y="708227"/>
            <a:ext cx="7019273" cy="448174"/>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Gill Sans MT" panose="020B0502020104020203" pitchFamily="34" charset="77"/>
              </a:rPr>
              <a:t>DEFINED DAIRY</a:t>
            </a:r>
          </a:p>
        </p:txBody>
      </p:sp>
      <p:sp>
        <p:nvSpPr>
          <p:cNvPr id="9" name="Process 8">
            <a:extLst>
              <a:ext uri="{FF2B5EF4-FFF2-40B4-BE49-F238E27FC236}">
                <a16:creationId xmlns:a16="http://schemas.microsoft.com/office/drawing/2014/main" id="{D0F3571D-32A0-5949-81EF-A7250876ACE8}"/>
              </a:ext>
            </a:extLst>
          </p:cNvPr>
          <p:cNvSpPr/>
          <p:nvPr/>
        </p:nvSpPr>
        <p:spPr>
          <a:xfrm>
            <a:off x="7377830" y="708227"/>
            <a:ext cx="4742406" cy="448174"/>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Gill Sans MT" panose="020B0502020104020203" pitchFamily="34" charset="77"/>
              </a:rPr>
              <a:t>DEFINED PROCESSED FOODS</a:t>
            </a:r>
          </a:p>
        </p:txBody>
      </p:sp>
      <p:sp>
        <p:nvSpPr>
          <p:cNvPr id="12" name="Process 11">
            <a:extLst>
              <a:ext uri="{FF2B5EF4-FFF2-40B4-BE49-F238E27FC236}">
                <a16:creationId xmlns:a16="http://schemas.microsoft.com/office/drawing/2014/main" id="{C146C492-1E2F-7F48-8036-BCF207A602C2}"/>
              </a:ext>
            </a:extLst>
          </p:cNvPr>
          <p:cNvSpPr/>
          <p:nvPr/>
        </p:nvSpPr>
        <p:spPr>
          <a:xfrm>
            <a:off x="363255" y="1446530"/>
            <a:ext cx="3267988" cy="331939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13" name="Rectangle 12">
            <a:extLst>
              <a:ext uri="{FF2B5EF4-FFF2-40B4-BE49-F238E27FC236}">
                <a16:creationId xmlns:a16="http://schemas.microsoft.com/office/drawing/2014/main" id="{1E7D31CD-87C9-BD4E-B7F5-DC4F9FCB8F2C}"/>
              </a:ext>
            </a:extLst>
          </p:cNvPr>
          <p:cNvSpPr/>
          <p:nvPr/>
        </p:nvSpPr>
        <p:spPr>
          <a:xfrm>
            <a:off x="270875" y="1172936"/>
            <a:ext cx="3399251"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Gill Sans MT" panose="020B0502020104020203" pitchFamily="34" charset="77"/>
              </a:rPr>
              <a:t>LARGE PRIMARY DAIRY</a:t>
            </a:r>
          </a:p>
        </p:txBody>
      </p:sp>
      <p:sp>
        <p:nvSpPr>
          <p:cNvPr id="14" name="Process 13">
            <a:extLst>
              <a:ext uri="{FF2B5EF4-FFF2-40B4-BE49-F238E27FC236}">
                <a16:creationId xmlns:a16="http://schemas.microsoft.com/office/drawing/2014/main" id="{A83A8E0C-86C6-FD41-AA38-239677219A2D}"/>
              </a:ext>
            </a:extLst>
          </p:cNvPr>
          <p:cNvSpPr/>
          <p:nvPr/>
        </p:nvSpPr>
        <p:spPr>
          <a:xfrm>
            <a:off x="3890505" y="1446531"/>
            <a:ext cx="3267988" cy="132172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15" name="Rectangle 14">
            <a:extLst>
              <a:ext uri="{FF2B5EF4-FFF2-40B4-BE49-F238E27FC236}">
                <a16:creationId xmlns:a16="http://schemas.microsoft.com/office/drawing/2014/main" id="{9834741B-5EA0-4248-9B64-167F10E93C0B}"/>
              </a:ext>
            </a:extLst>
          </p:cNvPr>
          <p:cNvSpPr/>
          <p:nvPr/>
        </p:nvSpPr>
        <p:spPr>
          <a:xfrm>
            <a:off x="3758850" y="1172936"/>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Gill Sans MT" panose="020B0502020104020203" pitchFamily="34" charset="77"/>
              </a:rPr>
              <a:t>LARGER SECONDARY DAIRY</a:t>
            </a:r>
          </a:p>
        </p:txBody>
      </p:sp>
      <p:sp>
        <p:nvSpPr>
          <p:cNvPr id="16" name="Process 15">
            <a:extLst>
              <a:ext uri="{FF2B5EF4-FFF2-40B4-BE49-F238E27FC236}">
                <a16:creationId xmlns:a16="http://schemas.microsoft.com/office/drawing/2014/main" id="{6E7D33EA-D89D-2846-A0E1-33BA82DBD3C7}"/>
              </a:ext>
            </a:extLst>
          </p:cNvPr>
          <p:cNvSpPr/>
          <p:nvPr/>
        </p:nvSpPr>
        <p:spPr>
          <a:xfrm>
            <a:off x="3890505" y="3302470"/>
            <a:ext cx="3267988" cy="331939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17" name="Rectangle 16">
            <a:extLst>
              <a:ext uri="{FF2B5EF4-FFF2-40B4-BE49-F238E27FC236}">
                <a16:creationId xmlns:a16="http://schemas.microsoft.com/office/drawing/2014/main" id="{A4CC6455-1BB0-4341-8FD7-865606FB2DC3}"/>
              </a:ext>
            </a:extLst>
          </p:cNvPr>
          <p:cNvSpPr/>
          <p:nvPr/>
        </p:nvSpPr>
        <p:spPr>
          <a:xfrm>
            <a:off x="3780511" y="2863214"/>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77"/>
              </a:rPr>
              <a:t>MEDIUM/SMALLER </a:t>
            </a:r>
          </a:p>
          <a:p>
            <a:pPr algn="ctr"/>
            <a:r>
              <a:rPr lang="en-US" sz="1400" b="1" dirty="0">
                <a:solidFill>
                  <a:schemeClr val="tx1"/>
                </a:solidFill>
                <a:latin typeface="Gill Sans MT" panose="020B0502020104020203" pitchFamily="34" charset="77"/>
              </a:rPr>
              <a:t>SECONDARY DAIRY</a:t>
            </a:r>
          </a:p>
        </p:txBody>
      </p:sp>
      <p:sp>
        <p:nvSpPr>
          <p:cNvPr id="18" name="Process 17">
            <a:extLst>
              <a:ext uri="{FF2B5EF4-FFF2-40B4-BE49-F238E27FC236}">
                <a16:creationId xmlns:a16="http://schemas.microsoft.com/office/drawing/2014/main" id="{1D400F9E-59FD-E84F-91F3-3FF18441BE39}"/>
              </a:ext>
            </a:extLst>
          </p:cNvPr>
          <p:cNvSpPr/>
          <p:nvPr/>
        </p:nvSpPr>
        <p:spPr>
          <a:xfrm>
            <a:off x="7549410" y="1384098"/>
            <a:ext cx="4371715" cy="132172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19" name="Rectangle 18">
            <a:extLst>
              <a:ext uri="{FF2B5EF4-FFF2-40B4-BE49-F238E27FC236}">
                <a16:creationId xmlns:a16="http://schemas.microsoft.com/office/drawing/2014/main" id="{13C40C94-9315-B54A-AACA-77E21F6EDF91}"/>
              </a:ext>
            </a:extLst>
          </p:cNvPr>
          <p:cNvSpPr/>
          <p:nvPr/>
        </p:nvSpPr>
        <p:spPr>
          <a:xfrm>
            <a:off x="7983384" y="1187219"/>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Gill Sans MT" panose="020B0502020104020203" pitchFamily="34" charset="77"/>
              </a:rPr>
              <a:t>LARGER SECONDARY DAIRY</a:t>
            </a:r>
          </a:p>
        </p:txBody>
      </p:sp>
      <p:sp>
        <p:nvSpPr>
          <p:cNvPr id="21" name="Process 20">
            <a:extLst>
              <a:ext uri="{FF2B5EF4-FFF2-40B4-BE49-F238E27FC236}">
                <a16:creationId xmlns:a16="http://schemas.microsoft.com/office/drawing/2014/main" id="{F45A4213-D703-EF4C-93FC-FD80CBE56B54}"/>
              </a:ext>
            </a:extLst>
          </p:cNvPr>
          <p:cNvSpPr/>
          <p:nvPr/>
        </p:nvSpPr>
        <p:spPr>
          <a:xfrm>
            <a:off x="7571071" y="3106228"/>
            <a:ext cx="4350054" cy="1659699"/>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22" name="Rectangle 21">
            <a:extLst>
              <a:ext uri="{FF2B5EF4-FFF2-40B4-BE49-F238E27FC236}">
                <a16:creationId xmlns:a16="http://schemas.microsoft.com/office/drawing/2014/main" id="{D78D944C-FC48-3547-87D9-B1498C0B80E9}"/>
              </a:ext>
            </a:extLst>
          </p:cNvPr>
          <p:cNvSpPr/>
          <p:nvPr/>
        </p:nvSpPr>
        <p:spPr>
          <a:xfrm>
            <a:off x="7983383" y="2863214"/>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77"/>
              </a:rPr>
              <a:t>MEDIUM/SMALLER </a:t>
            </a:r>
          </a:p>
          <a:p>
            <a:pPr algn="ctr"/>
            <a:r>
              <a:rPr lang="en-US" sz="1400" b="1" dirty="0">
                <a:solidFill>
                  <a:schemeClr val="tx1"/>
                </a:solidFill>
                <a:latin typeface="Gill Sans MT" panose="020B0502020104020203" pitchFamily="34" charset="77"/>
              </a:rPr>
              <a:t>SECONDARY DAIRY</a:t>
            </a:r>
          </a:p>
        </p:txBody>
      </p:sp>
      <p:sp>
        <p:nvSpPr>
          <p:cNvPr id="24" name="Process 23">
            <a:extLst>
              <a:ext uri="{FF2B5EF4-FFF2-40B4-BE49-F238E27FC236}">
                <a16:creationId xmlns:a16="http://schemas.microsoft.com/office/drawing/2014/main" id="{1C81F305-21F8-8943-8031-3651899D3438}"/>
              </a:ext>
            </a:extLst>
          </p:cNvPr>
          <p:cNvSpPr/>
          <p:nvPr/>
        </p:nvSpPr>
        <p:spPr>
          <a:xfrm>
            <a:off x="7571071" y="5056055"/>
            <a:ext cx="4350054" cy="1659699"/>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25" name="Rectangle 24">
            <a:extLst>
              <a:ext uri="{FF2B5EF4-FFF2-40B4-BE49-F238E27FC236}">
                <a16:creationId xmlns:a16="http://schemas.microsoft.com/office/drawing/2014/main" id="{B1782EFA-F346-824C-9792-3AF7F8BED39F}"/>
              </a:ext>
            </a:extLst>
          </p:cNvPr>
          <p:cNvSpPr/>
          <p:nvPr/>
        </p:nvSpPr>
        <p:spPr>
          <a:xfrm>
            <a:off x="7938629" y="4813041"/>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77"/>
              </a:rPr>
              <a:t>MEDIUM/SMALLER SECONDARY DAIRY</a:t>
            </a:r>
          </a:p>
        </p:txBody>
      </p:sp>
      <p:sp>
        <p:nvSpPr>
          <p:cNvPr id="29" name="Process 28">
            <a:extLst>
              <a:ext uri="{FF2B5EF4-FFF2-40B4-BE49-F238E27FC236}">
                <a16:creationId xmlns:a16="http://schemas.microsoft.com/office/drawing/2014/main" id="{401189FF-8EAA-F540-9D2D-A3C84F5B0266}"/>
              </a:ext>
            </a:extLst>
          </p:cNvPr>
          <p:cNvSpPr/>
          <p:nvPr/>
        </p:nvSpPr>
        <p:spPr>
          <a:xfrm>
            <a:off x="363255" y="4941113"/>
            <a:ext cx="3267988" cy="1659699"/>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100" b="1" dirty="0">
              <a:solidFill>
                <a:schemeClr val="tx1"/>
              </a:solidFill>
              <a:latin typeface="Gill Sans MT" panose="020B0502020104020203" pitchFamily="34" charset="77"/>
            </a:endParaRPr>
          </a:p>
        </p:txBody>
      </p:sp>
      <p:sp>
        <p:nvSpPr>
          <p:cNvPr id="30" name="Rectangle 29">
            <a:extLst>
              <a:ext uri="{FF2B5EF4-FFF2-40B4-BE49-F238E27FC236}">
                <a16:creationId xmlns:a16="http://schemas.microsoft.com/office/drawing/2014/main" id="{23A3055A-B9D4-B849-BC26-FABA54CEDA95}"/>
              </a:ext>
            </a:extLst>
          </p:cNvPr>
          <p:cNvSpPr/>
          <p:nvPr/>
        </p:nvSpPr>
        <p:spPr>
          <a:xfrm>
            <a:off x="204851" y="4796507"/>
            <a:ext cx="3531298" cy="48602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Gill Sans MT" panose="020B0502020104020203" pitchFamily="34" charset="77"/>
              </a:rPr>
              <a:t>MEDIUM/SMALL FLUID MILK</a:t>
            </a:r>
          </a:p>
        </p:txBody>
      </p:sp>
      <p:pic>
        <p:nvPicPr>
          <p:cNvPr id="32" name="Picture 31">
            <a:extLst>
              <a:ext uri="{FF2B5EF4-FFF2-40B4-BE49-F238E27FC236}">
                <a16:creationId xmlns:a16="http://schemas.microsoft.com/office/drawing/2014/main" id="{B5AE0735-2A28-C146-88C8-4BCDBA0B3FAB}"/>
              </a:ext>
            </a:extLst>
          </p:cNvPr>
          <p:cNvPicPr>
            <a:picLocks noChangeAspect="1"/>
          </p:cNvPicPr>
          <p:nvPr/>
        </p:nvPicPr>
        <p:blipFill>
          <a:blip r:embed="rId3"/>
          <a:stretch>
            <a:fillRect/>
          </a:stretch>
        </p:blipFill>
        <p:spPr>
          <a:xfrm>
            <a:off x="7747320" y="1870894"/>
            <a:ext cx="1042460" cy="585730"/>
          </a:xfrm>
          <a:prstGeom prst="rect">
            <a:avLst/>
          </a:prstGeom>
        </p:spPr>
      </p:pic>
      <p:pic>
        <p:nvPicPr>
          <p:cNvPr id="33" name="Picture 32">
            <a:extLst>
              <a:ext uri="{FF2B5EF4-FFF2-40B4-BE49-F238E27FC236}">
                <a16:creationId xmlns:a16="http://schemas.microsoft.com/office/drawing/2014/main" id="{B2920EE9-3E56-FA4C-B94E-2C9130A946F3}"/>
              </a:ext>
            </a:extLst>
          </p:cNvPr>
          <p:cNvPicPr>
            <a:picLocks noChangeAspect="1"/>
          </p:cNvPicPr>
          <p:nvPr/>
        </p:nvPicPr>
        <p:blipFill>
          <a:blip r:embed="rId4"/>
          <a:stretch>
            <a:fillRect/>
          </a:stretch>
        </p:blipFill>
        <p:spPr>
          <a:xfrm>
            <a:off x="8987690" y="1732928"/>
            <a:ext cx="1332914" cy="748928"/>
          </a:xfrm>
          <a:prstGeom prst="rect">
            <a:avLst/>
          </a:prstGeom>
        </p:spPr>
      </p:pic>
      <p:pic>
        <p:nvPicPr>
          <p:cNvPr id="34" name="Picture 33">
            <a:extLst>
              <a:ext uri="{FF2B5EF4-FFF2-40B4-BE49-F238E27FC236}">
                <a16:creationId xmlns:a16="http://schemas.microsoft.com/office/drawing/2014/main" id="{4F9840F2-1A0A-5848-BF85-E6C44FAD37C9}"/>
              </a:ext>
            </a:extLst>
          </p:cNvPr>
          <p:cNvPicPr>
            <a:picLocks noChangeAspect="1"/>
          </p:cNvPicPr>
          <p:nvPr/>
        </p:nvPicPr>
        <p:blipFill>
          <a:blip r:embed="rId5"/>
          <a:stretch>
            <a:fillRect/>
          </a:stretch>
        </p:blipFill>
        <p:spPr>
          <a:xfrm>
            <a:off x="10448844" y="1779540"/>
            <a:ext cx="984967" cy="703548"/>
          </a:xfrm>
          <a:prstGeom prst="rect">
            <a:avLst/>
          </a:prstGeom>
        </p:spPr>
      </p:pic>
      <p:pic>
        <p:nvPicPr>
          <p:cNvPr id="35" name="Picture 34">
            <a:extLst>
              <a:ext uri="{FF2B5EF4-FFF2-40B4-BE49-F238E27FC236}">
                <a16:creationId xmlns:a16="http://schemas.microsoft.com/office/drawing/2014/main" id="{B9476730-F134-7449-ADD4-C9AB46632A4F}"/>
              </a:ext>
            </a:extLst>
          </p:cNvPr>
          <p:cNvPicPr>
            <a:picLocks noChangeAspect="1"/>
          </p:cNvPicPr>
          <p:nvPr/>
        </p:nvPicPr>
        <p:blipFill>
          <a:blip r:embed="rId6"/>
          <a:stretch>
            <a:fillRect/>
          </a:stretch>
        </p:blipFill>
        <p:spPr>
          <a:xfrm>
            <a:off x="7649920" y="3349242"/>
            <a:ext cx="1112304" cy="622890"/>
          </a:xfrm>
          <a:prstGeom prst="rect">
            <a:avLst/>
          </a:prstGeom>
        </p:spPr>
      </p:pic>
      <p:pic>
        <p:nvPicPr>
          <p:cNvPr id="36" name="Picture 35">
            <a:extLst>
              <a:ext uri="{FF2B5EF4-FFF2-40B4-BE49-F238E27FC236}">
                <a16:creationId xmlns:a16="http://schemas.microsoft.com/office/drawing/2014/main" id="{EB0D8178-9A45-F743-B2DF-ADDA872B05F5}"/>
              </a:ext>
            </a:extLst>
          </p:cNvPr>
          <p:cNvPicPr>
            <a:picLocks noChangeAspect="1"/>
          </p:cNvPicPr>
          <p:nvPr/>
        </p:nvPicPr>
        <p:blipFill>
          <a:blip r:embed="rId7"/>
          <a:stretch>
            <a:fillRect/>
          </a:stretch>
        </p:blipFill>
        <p:spPr>
          <a:xfrm>
            <a:off x="7684475" y="3917141"/>
            <a:ext cx="960264" cy="400110"/>
          </a:xfrm>
          <a:prstGeom prst="rect">
            <a:avLst/>
          </a:prstGeom>
        </p:spPr>
      </p:pic>
      <p:pic>
        <p:nvPicPr>
          <p:cNvPr id="37" name="Picture 36">
            <a:extLst>
              <a:ext uri="{FF2B5EF4-FFF2-40B4-BE49-F238E27FC236}">
                <a16:creationId xmlns:a16="http://schemas.microsoft.com/office/drawing/2014/main" id="{96879D39-1357-0C48-9841-F0C32ED06A47}"/>
              </a:ext>
            </a:extLst>
          </p:cNvPr>
          <p:cNvPicPr>
            <a:picLocks noChangeAspect="1"/>
          </p:cNvPicPr>
          <p:nvPr/>
        </p:nvPicPr>
        <p:blipFill>
          <a:blip r:embed="rId8"/>
          <a:stretch>
            <a:fillRect/>
          </a:stretch>
        </p:blipFill>
        <p:spPr>
          <a:xfrm>
            <a:off x="8796779" y="3489215"/>
            <a:ext cx="783259" cy="589712"/>
          </a:xfrm>
          <a:prstGeom prst="rect">
            <a:avLst/>
          </a:prstGeom>
        </p:spPr>
      </p:pic>
      <p:pic>
        <p:nvPicPr>
          <p:cNvPr id="38" name="Picture 37">
            <a:extLst>
              <a:ext uri="{FF2B5EF4-FFF2-40B4-BE49-F238E27FC236}">
                <a16:creationId xmlns:a16="http://schemas.microsoft.com/office/drawing/2014/main" id="{AEE91806-1B79-AA40-86E3-85E0ED067F5B}"/>
              </a:ext>
            </a:extLst>
          </p:cNvPr>
          <p:cNvPicPr>
            <a:picLocks noChangeAspect="1"/>
          </p:cNvPicPr>
          <p:nvPr/>
        </p:nvPicPr>
        <p:blipFill>
          <a:blip r:embed="rId9"/>
          <a:stretch>
            <a:fillRect/>
          </a:stretch>
        </p:blipFill>
        <p:spPr>
          <a:xfrm>
            <a:off x="9767368" y="3352563"/>
            <a:ext cx="863015" cy="863015"/>
          </a:xfrm>
          <a:prstGeom prst="rect">
            <a:avLst/>
          </a:prstGeom>
        </p:spPr>
      </p:pic>
      <p:pic>
        <p:nvPicPr>
          <p:cNvPr id="39" name="Picture 38">
            <a:extLst>
              <a:ext uri="{FF2B5EF4-FFF2-40B4-BE49-F238E27FC236}">
                <a16:creationId xmlns:a16="http://schemas.microsoft.com/office/drawing/2014/main" id="{660995F6-A2E0-7B4B-A70C-E3325023633A}"/>
              </a:ext>
            </a:extLst>
          </p:cNvPr>
          <p:cNvPicPr>
            <a:picLocks noChangeAspect="1"/>
          </p:cNvPicPr>
          <p:nvPr/>
        </p:nvPicPr>
        <p:blipFill>
          <a:blip r:embed="rId10"/>
          <a:stretch>
            <a:fillRect/>
          </a:stretch>
        </p:blipFill>
        <p:spPr>
          <a:xfrm>
            <a:off x="9370657" y="4154593"/>
            <a:ext cx="758109" cy="462051"/>
          </a:xfrm>
          <a:prstGeom prst="rect">
            <a:avLst/>
          </a:prstGeom>
        </p:spPr>
      </p:pic>
      <p:pic>
        <p:nvPicPr>
          <p:cNvPr id="40" name="Picture 39">
            <a:extLst>
              <a:ext uri="{FF2B5EF4-FFF2-40B4-BE49-F238E27FC236}">
                <a16:creationId xmlns:a16="http://schemas.microsoft.com/office/drawing/2014/main" id="{FEFD8A57-4DA0-7742-8993-D8FC3186BDF0}"/>
              </a:ext>
            </a:extLst>
          </p:cNvPr>
          <p:cNvPicPr>
            <a:picLocks noChangeAspect="1"/>
          </p:cNvPicPr>
          <p:nvPr/>
        </p:nvPicPr>
        <p:blipFill>
          <a:blip r:embed="rId11"/>
          <a:stretch>
            <a:fillRect/>
          </a:stretch>
        </p:blipFill>
        <p:spPr>
          <a:xfrm>
            <a:off x="10856903" y="3813627"/>
            <a:ext cx="620073" cy="620073"/>
          </a:xfrm>
          <a:prstGeom prst="rect">
            <a:avLst/>
          </a:prstGeom>
        </p:spPr>
      </p:pic>
      <p:pic>
        <p:nvPicPr>
          <p:cNvPr id="41" name="Picture 40">
            <a:extLst>
              <a:ext uri="{FF2B5EF4-FFF2-40B4-BE49-F238E27FC236}">
                <a16:creationId xmlns:a16="http://schemas.microsoft.com/office/drawing/2014/main" id="{E7D4096D-30E6-1F45-B802-F0B76256854A}"/>
              </a:ext>
            </a:extLst>
          </p:cNvPr>
          <p:cNvPicPr>
            <a:picLocks noChangeAspect="1"/>
          </p:cNvPicPr>
          <p:nvPr/>
        </p:nvPicPr>
        <p:blipFill>
          <a:blip r:embed="rId12"/>
          <a:stretch>
            <a:fillRect/>
          </a:stretch>
        </p:blipFill>
        <p:spPr>
          <a:xfrm>
            <a:off x="7720777" y="5333826"/>
            <a:ext cx="887659" cy="590697"/>
          </a:xfrm>
          <a:prstGeom prst="rect">
            <a:avLst/>
          </a:prstGeom>
        </p:spPr>
      </p:pic>
      <p:pic>
        <p:nvPicPr>
          <p:cNvPr id="42" name="Picture 41">
            <a:extLst>
              <a:ext uri="{FF2B5EF4-FFF2-40B4-BE49-F238E27FC236}">
                <a16:creationId xmlns:a16="http://schemas.microsoft.com/office/drawing/2014/main" id="{9014B664-D3D9-644D-B9B7-A08509685D2D}"/>
              </a:ext>
            </a:extLst>
          </p:cNvPr>
          <p:cNvPicPr>
            <a:picLocks noChangeAspect="1"/>
          </p:cNvPicPr>
          <p:nvPr/>
        </p:nvPicPr>
        <p:blipFill>
          <a:blip r:embed="rId13"/>
          <a:stretch>
            <a:fillRect/>
          </a:stretch>
        </p:blipFill>
        <p:spPr>
          <a:xfrm>
            <a:off x="7709554" y="5716160"/>
            <a:ext cx="972267" cy="972267"/>
          </a:xfrm>
          <a:prstGeom prst="rect">
            <a:avLst/>
          </a:prstGeom>
        </p:spPr>
      </p:pic>
      <p:pic>
        <p:nvPicPr>
          <p:cNvPr id="43" name="Picture 42">
            <a:extLst>
              <a:ext uri="{FF2B5EF4-FFF2-40B4-BE49-F238E27FC236}">
                <a16:creationId xmlns:a16="http://schemas.microsoft.com/office/drawing/2014/main" id="{D4D18A69-93E9-0640-923F-D525F3189F52}"/>
              </a:ext>
            </a:extLst>
          </p:cNvPr>
          <p:cNvPicPr>
            <a:picLocks noChangeAspect="1"/>
          </p:cNvPicPr>
          <p:nvPr/>
        </p:nvPicPr>
        <p:blipFill>
          <a:blip r:embed="rId14"/>
          <a:stretch>
            <a:fillRect/>
          </a:stretch>
        </p:blipFill>
        <p:spPr>
          <a:xfrm>
            <a:off x="8758142" y="5395666"/>
            <a:ext cx="1112305" cy="528857"/>
          </a:xfrm>
          <a:prstGeom prst="rect">
            <a:avLst/>
          </a:prstGeom>
        </p:spPr>
      </p:pic>
      <p:pic>
        <p:nvPicPr>
          <p:cNvPr id="44" name="Picture 43">
            <a:extLst>
              <a:ext uri="{FF2B5EF4-FFF2-40B4-BE49-F238E27FC236}">
                <a16:creationId xmlns:a16="http://schemas.microsoft.com/office/drawing/2014/main" id="{BC4DA064-029C-C441-8E9C-CD7AFDF45B75}"/>
              </a:ext>
            </a:extLst>
          </p:cNvPr>
          <p:cNvPicPr>
            <a:picLocks noChangeAspect="1"/>
          </p:cNvPicPr>
          <p:nvPr/>
        </p:nvPicPr>
        <p:blipFill>
          <a:blip r:embed="rId15"/>
          <a:stretch>
            <a:fillRect/>
          </a:stretch>
        </p:blipFill>
        <p:spPr>
          <a:xfrm>
            <a:off x="8930048" y="6070673"/>
            <a:ext cx="883323" cy="551194"/>
          </a:xfrm>
          <a:prstGeom prst="rect">
            <a:avLst/>
          </a:prstGeom>
        </p:spPr>
      </p:pic>
      <p:pic>
        <p:nvPicPr>
          <p:cNvPr id="45" name="Picture 44">
            <a:extLst>
              <a:ext uri="{FF2B5EF4-FFF2-40B4-BE49-F238E27FC236}">
                <a16:creationId xmlns:a16="http://schemas.microsoft.com/office/drawing/2014/main" id="{235C0DA5-58E4-8247-836F-CEA7E5F0B4B6}"/>
              </a:ext>
            </a:extLst>
          </p:cNvPr>
          <p:cNvPicPr>
            <a:picLocks noChangeAspect="1"/>
          </p:cNvPicPr>
          <p:nvPr/>
        </p:nvPicPr>
        <p:blipFill>
          <a:blip r:embed="rId16"/>
          <a:stretch>
            <a:fillRect/>
          </a:stretch>
        </p:blipFill>
        <p:spPr>
          <a:xfrm>
            <a:off x="10225949" y="5769027"/>
            <a:ext cx="1140957" cy="476769"/>
          </a:xfrm>
          <a:prstGeom prst="rect">
            <a:avLst/>
          </a:prstGeom>
        </p:spPr>
      </p:pic>
      <p:pic>
        <p:nvPicPr>
          <p:cNvPr id="46" name="Picture 45">
            <a:extLst>
              <a:ext uri="{FF2B5EF4-FFF2-40B4-BE49-F238E27FC236}">
                <a16:creationId xmlns:a16="http://schemas.microsoft.com/office/drawing/2014/main" id="{00914DA0-50B2-A040-A64E-BD58A3ED66F5}"/>
              </a:ext>
            </a:extLst>
          </p:cNvPr>
          <p:cNvPicPr>
            <a:picLocks noChangeAspect="1"/>
          </p:cNvPicPr>
          <p:nvPr/>
        </p:nvPicPr>
        <p:blipFill>
          <a:blip r:embed="rId17"/>
          <a:stretch>
            <a:fillRect/>
          </a:stretch>
        </p:blipFill>
        <p:spPr>
          <a:xfrm>
            <a:off x="4021356" y="1794806"/>
            <a:ext cx="1216793" cy="417186"/>
          </a:xfrm>
          <a:prstGeom prst="rect">
            <a:avLst/>
          </a:prstGeom>
        </p:spPr>
      </p:pic>
      <p:pic>
        <p:nvPicPr>
          <p:cNvPr id="47" name="Picture 46">
            <a:extLst>
              <a:ext uri="{FF2B5EF4-FFF2-40B4-BE49-F238E27FC236}">
                <a16:creationId xmlns:a16="http://schemas.microsoft.com/office/drawing/2014/main" id="{EAC795D6-B723-C14C-BB72-4A331336474E}"/>
              </a:ext>
            </a:extLst>
          </p:cNvPr>
          <p:cNvPicPr>
            <a:picLocks noChangeAspect="1"/>
          </p:cNvPicPr>
          <p:nvPr/>
        </p:nvPicPr>
        <p:blipFill>
          <a:blip r:embed="rId18"/>
          <a:stretch>
            <a:fillRect/>
          </a:stretch>
        </p:blipFill>
        <p:spPr>
          <a:xfrm>
            <a:off x="5012560" y="1747904"/>
            <a:ext cx="842095" cy="809000"/>
          </a:xfrm>
          <a:prstGeom prst="rect">
            <a:avLst/>
          </a:prstGeom>
        </p:spPr>
      </p:pic>
      <p:pic>
        <p:nvPicPr>
          <p:cNvPr id="48" name="Picture 47">
            <a:extLst>
              <a:ext uri="{FF2B5EF4-FFF2-40B4-BE49-F238E27FC236}">
                <a16:creationId xmlns:a16="http://schemas.microsoft.com/office/drawing/2014/main" id="{B53F170E-74DA-1D47-B7C1-4AFFB7BA334D}"/>
              </a:ext>
            </a:extLst>
          </p:cNvPr>
          <p:cNvPicPr>
            <a:picLocks noChangeAspect="1"/>
          </p:cNvPicPr>
          <p:nvPr/>
        </p:nvPicPr>
        <p:blipFill>
          <a:blip r:embed="rId19"/>
          <a:stretch>
            <a:fillRect/>
          </a:stretch>
        </p:blipFill>
        <p:spPr>
          <a:xfrm>
            <a:off x="6146799" y="1776344"/>
            <a:ext cx="800073" cy="800073"/>
          </a:xfrm>
          <a:prstGeom prst="rect">
            <a:avLst/>
          </a:prstGeom>
        </p:spPr>
      </p:pic>
      <p:pic>
        <p:nvPicPr>
          <p:cNvPr id="49" name="Picture 48">
            <a:extLst>
              <a:ext uri="{FF2B5EF4-FFF2-40B4-BE49-F238E27FC236}">
                <a16:creationId xmlns:a16="http://schemas.microsoft.com/office/drawing/2014/main" id="{329E573B-8936-3E4E-BC8F-999FFA22BF44}"/>
              </a:ext>
            </a:extLst>
          </p:cNvPr>
          <p:cNvPicPr>
            <a:picLocks noChangeAspect="1"/>
          </p:cNvPicPr>
          <p:nvPr/>
        </p:nvPicPr>
        <p:blipFill rotWithShape="1">
          <a:blip r:embed="rId20"/>
          <a:srcRect l="5831" t="6060" r="64716" b="44291"/>
          <a:stretch/>
        </p:blipFill>
        <p:spPr>
          <a:xfrm>
            <a:off x="4021356" y="3414352"/>
            <a:ext cx="988338" cy="399275"/>
          </a:xfrm>
          <a:prstGeom prst="rect">
            <a:avLst/>
          </a:prstGeom>
        </p:spPr>
      </p:pic>
      <p:pic>
        <p:nvPicPr>
          <p:cNvPr id="50" name="Picture 49">
            <a:extLst>
              <a:ext uri="{FF2B5EF4-FFF2-40B4-BE49-F238E27FC236}">
                <a16:creationId xmlns:a16="http://schemas.microsoft.com/office/drawing/2014/main" id="{378D7E80-ABBB-5F41-BF0A-3269A9E71AA3}"/>
              </a:ext>
            </a:extLst>
          </p:cNvPr>
          <p:cNvPicPr>
            <a:picLocks noChangeAspect="1"/>
          </p:cNvPicPr>
          <p:nvPr/>
        </p:nvPicPr>
        <p:blipFill>
          <a:blip r:embed="rId21"/>
          <a:stretch>
            <a:fillRect/>
          </a:stretch>
        </p:blipFill>
        <p:spPr>
          <a:xfrm>
            <a:off x="4964658" y="3429000"/>
            <a:ext cx="759791" cy="759791"/>
          </a:xfrm>
          <a:prstGeom prst="rect">
            <a:avLst/>
          </a:prstGeom>
        </p:spPr>
      </p:pic>
      <p:pic>
        <p:nvPicPr>
          <p:cNvPr id="51" name="Picture 50">
            <a:extLst>
              <a:ext uri="{FF2B5EF4-FFF2-40B4-BE49-F238E27FC236}">
                <a16:creationId xmlns:a16="http://schemas.microsoft.com/office/drawing/2014/main" id="{184D73E7-2B6C-7748-BCD0-5CF1457F40B8}"/>
              </a:ext>
            </a:extLst>
          </p:cNvPr>
          <p:cNvPicPr>
            <a:picLocks noChangeAspect="1"/>
          </p:cNvPicPr>
          <p:nvPr/>
        </p:nvPicPr>
        <p:blipFill>
          <a:blip r:embed="rId22"/>
          <a:stretch>
            <a:fillRect/>
          </a:stretch>
        </p:blipFill>
        <p:spPr>
          <a:xfrm>
            <a:off x="6055722" y="3531159"/>
            <a:ext cx="832118" cy="454380"/>
          </a:xfrm>
          <a:prstGeom prst="rect">
            <a:avLst/>
          </a:prstGeom>
        </p:spPr>
      </p:pic>
      <p:pic>
        <p:nvPicPr>
          <p:cNvPr id="52" name="Picture 51">
            <a:extLst>
              <a:ext uri="{FF2B5EF4-FFF2-40B4-BE49-F238E27FC236}">
                <a16:creationId xmlns:a16="http://schemas.microsoft.com/office/drawing/2014/main" id="{1118E417-E52F-9042-A967-0C1D60F1BDDC}"/>
              </a:ext>
            </a:extLst>
          </p:cNvPr>
          <p:cNvPicPr>
            <a:picLocks noChangeAspect="1"/>
          </p:cNvPicPr>
          <p:nvPr/>
        </p:nvPicPr>
        <p:blipFill>
          <a:blip r:embed="rId23"/>
          <a:stretch>
            <a:fillRect/>
          </a:stretch>
        </p:blipFill>
        <p:spPr>
          <a:xfrm>
            <a:off x="4050175" y="4018370"/>
            <a:ext cx="616077" cy="616077"/>
          </a:xfrm>
          <a:prstGeom prst="rect">
            <a:avLst/>
          </a:prstGeom>
        </p:spPr>
      </p:pic>
      <p:pic>
        <p:nvPicPr>
          <p:cNvPr id="53" name="Picture 52">
            <a:extLst>
              <a:ext uri="{FF2B5EF4-FFF2-40B4-BE49-F238E27FC236}">
                <a16:creationId xmlns:a16="http://schemas.microsoft.com/office/drawing/2014/main" id="{101EBAFB-8FA3-A14A-84DA-312C302DFCD8}"/>
              </a:ext>
            </a:extLst>
          </p:cNvPr>
          <p:cNvPicPr>
            <a:picLocks noChangeAspect="1"/>
          </p:cNvPicPr>
          <p:nvPr/>
        </p:nvPicPr>
        <p:blipFill>
          <a:blip r:embed="rId24"/>
          <a:stretch>
            <a:fillRect/>
          </a:stretch>
        </p:blipFill>
        <p:spPr>
          <a:xfrm>
            <a:off x="4738411" y="4132526"/>
            <a:ext cx="1014360" cy="759791"/>
          </a:xfrm>
          <a:prstGeom prst="rect">
            <a:avLst/>
          </a:prstGeom>
        </p:spPr>
      </p:pic>
      <p:pic>
        <p:nvPicPr>
          <p:cNvPr id="54" name="Picture 53">
            <a:extLst>
              <a:ext uri="{FF2B5EF4-FFF2-40B4-BE49-F238E27FC236}">
                <a16:creationId xmlns:a16="http://schemas.microsoft.com/office/drawing/2014/main" id="{7BAE0F45-46BF-1B41-A1C2-AF2DEBD4040B}"/>
              </a:ext>
            </a:extLst>
          </p:cNvPr>
          <p:cNvPicPr>
            <a:picLocks noChangeAspect="1"/>
          </p:cNvPicPr>
          <p:nvPr/>
        </p:nvPicPr>
        <p:blipFill>
          <a:blip r:embed="rId25"/>
          <a:stretch>
            <a:fillRect/>
          </a:stretch>
        </p:blipFill>
        <p:spPr>
          <a:xfrm>
            <a:off x="5970731" y="4211045"/>
            <a:ext cx="795910" cy="681272"/>
          </a:xfrm>
          <a:prstGeom prst="rect">
            <a:avLst/>
          </a:prstGeom>
        </p:spPr>
      </p:pic>
      <p:pic>
        <p:nvPicPr>
          <p:cNvPr id="55" name="Picture 54">
            <a:extLst>
              <a:ext uri="{FF2B5EF4-FFF2-40B4-BE49-F238E27FC236}">
                <a16:creationId xmlns:a16="http://schemas.microsoft.com/office/drawing/2014/main" id="{39370212-8C3C-2D41-9F31-D35397018C23}"/>
              </a:ext>
            </a:extLst>
          </p:cNvPr>
          <p:cNvPicPr>
            <a:picLocks noChangeAspect="1"/>
          </p:cNvPicPr>
          <p:nvPr/>
        </p:nvPicPr>
        <p:blipFill>
          <a:blip r:embed="rId26"/>
          <a:stretch>
            <a:fillRect/>
          </a:stretch>
        </p:blipFill>
        <p:spPr>
          <a:xfrm>
            <a:off x="3978849" y="4739430"/>
            <a:ext cx="734896" cy="550463"/>
          </a:xfrm>
          <a:prstGeom prst="rect">
            <a:avLst/>
          </a:prstGeom>
        </p:spPr>
      </p:pic>
      <p:pic>
        <p:nvPicPr>
          <p:cNvPr id="56" name="Picture 55">
            <a:extLst>
              <a:ext uri="{FF2B5EF4-FFF2-40B4-BE49-F238E27FC236}">
                <a16:creationId xmlns:a16="http://schemas.microsoft.com/office/drawing/2014/main" id="{68900400-389A-B740-BE54-7F5ED79E11CF}"/>
              </a:ext>
            </a:extLst>
          </p:cNvPr>
          <p:cNvPicPr>
            <a:picLocks noChangeAspect="1"/>
          </p:cNvPicPr>
          <p:nvPr/>
        </p:nvPicPr>
        <p:blipFill>
          <a:blip r:embed="rId27"/>
          <a:stretch>
            <a:fillRect/>
          </a:stretch>
        </p:blipFill>
        <p:spPr>
          <a:xfrm>
            <a:off x="5009694" y="4744501"/>
            <a:ext cx="1063411" cy="573408"/>
          </a:xfrm>
          <a:prstGeom prst="rect">
            <a:avLst/>
          </a:prstGeom>
        </p:spPr>
      </p:pic>
      <p:pic>
        <p:nvPicPr>
          <p:cNvPr id="57" name="Picture 56">
            <a:extLst>
              <a:ext uri="{FF2B5EF4-FFF2-40B4-BE49-F238E27FC236}">
                <a16:creationId xmlns:a16="http://schemas.microsoft.com/office/drawing/2014/main" id="{6D4F4A9F-AE0F-7845-B666-2060F8BECC8A}"/>
              </a:ext>
            </a:extLst>
          </p:cNvPr>
          <p:cNvPicPr>
            <a:picLocks noChangeAspect="1"/>
          </p:cNvPicPr>
          <p:nvPr/>
        </p:nvPicPr>
        <p:blipFill>
          <a:blip r:embed="rId28"/>
          <a:stretch>
            <a:fillRect/>
          </a:stretch>
        </p:blipFill>
        <p:spPr>
          <a:xfrm>
            <a:off x="4177850" y="5673094"/>
            <a:ext cx="795157" cy="795157"/>
          </a:xfrm>
          <a:prstGeom prst="rect">
            <a:avLst/>
          </a:prstGeom>
        </p:spPr>
      </p:pic>
      <p:pic>
        <p:nvPicPr>
          <p:cNvPr id="58" name="Picture 57">
            <a:extLst>
              <a:ext uri="{FF2B5EF4-FFF2-40B4-BE49-F238E27FC236}">
                <a16:creationId xmlns:a16="http://schemas.microsoft.com/office/drawing/2014/main" id="{C362C49C-ADE5-5744-AE4C-A77C5AEA80E8}"/>
              </a:ext>
            </a:extLst>
          </p:cNvPr>
          <p:cNvPicPr>
            <a:picLocks noChangeAspect="1"/>
          </p:cNvPicPr>
          <p:nvPr/>
        </p:nvPicPr>
        <p:blipFill rotWithShape="1">
          <a:blip r:embed="rId29"/>
          <a:srcRect t="40644" b="40724"/>
          <a:stretch/>
        </p:blipFill>
        <p:spPr>
          <a:xfrm>
            <a:off x="5179216" y="5439170"/>
            <a:ext cx="1404643" cy="261717"/>
          </a:xfrm>
          <a:prstGeom prst="rect">
            <a:avLst/>
          </a:prstGeom>
        </p:spPr>
      </p:pic>
      <p:pic>
        <p:nvPicPr>
          <p:cNvPr id="59" name="Picture 58">
            <a:extLst>
              <a:ext uri="{FF2B5EF4-FFF2-40B4-BE49-F238E27FC236}">
                <a16:creationId xmlns:a16="http://schemas.microsoft.com/office/drawing/2014/main" id="{1EFC6C90-0FA2-EF41-9CDB-6724DFD81CEE}"/>
              </a:ext>
            </a:extLst>
          </p:cNvPr>
          <p:cNvPicPr>
            <a:picLocks noChangeAspect="1"/>
          </p:cNvPicPr>
          <p:nvPr/>
        </p:nvPicPr>
        <p:blipFill>
          <a:blip r:embed="rId30"/>
          <a:stretch>
            <a:fillRect/>
          </a:stretch>
        </p:blipFill>
        <p:spPr>
          <a:xfrm>
            <a:off x="5429432" y="5807815"/>
            <a:ext cx="680763" cy="680763"/>
          </a:xfrm>
          <a:prstGeom prst="rect">
            <a:avLst/>
          </a:prstGeom>
        </p:spPr>
      </p:pic>
      <p:pic>
        <p:nvPicPr>
          <p:cNvPr id="60" name="Picture 59">
            <a:extLst>
              <a:ext uri="{FF2B5EF4-FFF2-40B4-BE49-F238E27FC236}">
                <a16:creationId xmlns:a16="http://schemas.microsoft.com/office/drawing/2014/main" id="{04D9BCFF-0448-9E44-8683-E835E4B38F16}"/>
              </a:ext>
            </a:extLst>
          </p:cNvPr>
          <p:cNvPicPr>
            <a:picLocks noChangeAspect="1"/>
          </p:cNvPicPr>
          <p:nvPr/>
        </p:nvPicPr>
        <p:blipFill>
          <a:blip r:embed="rId31"/>
          <a:stretch>
            <a:fillRect/>
          </a:stretch>
        </p:blipFill>
        <p:spPr>
          <a:xfrm>
            <a:off x="481532" y="1732928"/>
            <a:ext cx="1426695" cy="1068644"/>
          </a:xfrm>
          <a:prstGeom prst="rect">
            <a:avLst/>
          </a:prstGeom>
        </p:spPr>
      </p:pic>
      <p:pic>
        <p:nvPicPr>
          <p:cNvPr id="61" name="Picture 60">
            <a:extLst>
              <a:ext uri="{FF2B5EF4-FFF2-40B4-BE49-F238E27FC236}">
                <a16:creationId xmlns:a16="http://schemas.microsoft.com/office/drawing/2014/main" id="{8AB66DBB-9B29-D84D-B9F3-5F9AA4F72360}"/>
              </a:ext>
            </a:extLst>
          </p:cNvPr>
          <p:cNvPicPr>
            <a:picLocks noChangeAspect="1"/>
          </p:cNvPicPr>
          <p:nvPr/>
        </p:nvPicPr>
        <p:blipFill>
          <a:blip r:embed="rId32"/>
          <a:stretch>
            <a:fillRect/>
          </a:stretch>
        </p:blipFill>
        <p:spPr>
          <a:xfrm>
            <a:off x="1894972" y="1729929"/>
            <a:ext cx="1219201" cy="1219201"/>
          </a:xfrm>
          <a:prstGeom prst="rect">
            <a:avLst/>
          </a:prstGeom>
        </p:spPr>
      </p:pic>
      <p:pic>
        <p:nvPicPr>
          <p:cNvPr id="62" name="Picture 61">
            <a:extLst>
              <a:ext uri="{FF2B5EF4-FFF2-40B4-BE49-F238E27FC236}">
                <a16:creationId xmlns:a16="http://schemas.microsoft.com/office/drawing/2014/main" id="{9937B3CA-42CA-AE42-A387-76A846245288}"/>
              </a:ext>
            </a:extLst>
          </p:cNvPr>
          <p:cNvPicPr>
            <a:picLocks noChangeAspect="1"/>
          </p:cNvPicPr>
          <p:nvPr/>
        </p:nvPicPr>
        <p:blipFill>
          <a:blip r:embed="rId33"/>
          <a:stretch>
            <a:fillRect/>
          </a:stretch>
        </p:blipFill>
        <p:spPr>
          <a:xfrm>
            <a:off x="530679" y="2624100"/>
            <a:ext cx="1694446" cy="657126"/>
          </a:xfrm>
          <a:prstGeom prst="rect">
            <a:avLst/>
          </a:prstGeom>
        </p:spPr>
      </p:pic>
      <p:pic>
        <p:nvPicPr>
          <p:cNvPr id="63" name="Picture 62">
            <a:extLst>
              <a:ext uri="{FF2B5EF4-FFF2-40B4-BE49-F238E27FC236}">
                <a16:creationId xmlns:a16="http://schemas.microsoft.com/office/drawing/2014/main" id="{D5F0B324-C58A-BF49-8EF1-DCFBF1C37704}"/>
              </a:ext>
            </a:extLst>
          </p:cNvPr>
          <p:cNvPicPr>
            <a:picLocks noChangeAspect="1"/>
          </p:cNvPicPr>
          <p:nvPr/>
        </p:nvPicPr>
        <p:blipFill>
          <a:blip r:embed="rId34"/>
          <a:stretch>
            <a:fillRect/>
          </a:stretch>
        </p:blipFill>
        <p:spPr>
          <a:xfrm>
            <a:off x="2184862" y="2618578"/>
            <a:ext cx="1085671" cy="1085671"/>
          </a:xfrm>
          <a:prstGeom prst="rect">
            <a:avLst/>
          </a:prstGeom>
        </p:spPr>
      </p:pic>
      <p:pic>
        <p:nvPicPr>
          <p:cNvPr id="64" name="Picture 63">
            <a:extLst>
              <a:ext uri="{FF2B5EF4-FFF2-40B4-BE49-F238E27FC236}">
                <a16:creationId xmlns:a16="http://schemas.microsoft.com/office/drawing/2014/main" id="{F4A3127E-5C6D-E74B-B524-76AD5C98C667}"/>
              </a:ext>
            </a:extLst>
          </p:cNvPr>
          <p:cNvPicPr>
            <a:picLocks noChangeAspect="1"/>
          </p:cNvPicPr>
          <p:nvPr/>
        </p:nvPicPr>
        <p:blipFill>
          <a:blip r:embed="rId35"/>
          <a:stretch>
            <a:fillRect/>
          </a:stretch>
        </p:blipFill>
        <p:spPr>
          <a:xfrm>
            <a:off x="455743" y="3143825"/>
            <a:ext cx="1809522" cy="697300"/>
          </a:xfrm>
          <a:prstGeom prst="rect">
            <a:avLst/>
          </a:prstGeom>
        </p:spPr>
      </p:pic>
      <p:pic>
        <p:nvPicPr>
          <p:cNvPr id="66" name="Picture 65">
            <a:extLst>
              <a:ext uri="{FF2B5EF4-FFF2-40B4-BE49-F238E27FC236}">
                <a16:creationId xmlns:a16="http://schemas.microsoft.com/office/drawing/2014/main" id="{5125F61D-6503-D243-AA6D-ED04C87C2F4A}"/>
              </a:ext>
            </a:extLst>
          </p:cNvPr>
          <p:cNvPicPr>
            <a:picLocks noChangeAspect="1"/>
          </p:cNvPicPr>
          <p:nvPr/>
        </p:nvPicPr>
        <p:blipFill>
          <a:blip r:embed="rId36"/>
          <a:stretch>
            <a:fillRect/>
          </a:stretch>
        </p:blipFill>
        <p:spPr>
          <a:xfrm>
            <a:off x="2357882" y="3590062"/>
            <a:ext cx="1129063" cy="1129063"/>
          </a:xfrm>
          <a:prstGeom prst="rect">
            <a:avLst/>
          </a:prstGeom>
        </p:spPr>
      </p:pic>
      <p:pic>
        <p:nvPicPr>
          <p:cNvPr id="67" name="Picture 66">
            <a:extLst>
              <a:ext uri="{FF2B5EF4-FFF2-40B4-BE49-F238E27FC236}">
                <a16:creationId xmlns:a16="http://schemas.microsoft.com/office/drawing/2014/main" id="{FE2FF363-2C16-9C40-8428-D3B822F054EA}"/>
              </a:ext>
            </a:extLst>
          </p:cNvPr>
          <p:cNvPicPr>
            <a:picLocks noChangeAspect="1"/>
          </p:cNvPicPr>
          <p:nvPr/>
        </p:nvPicPr>
        <p:blipFill>
          <a:blip r:embed="rId37"/>
          <a:stretch>
            <a:fillRect/>
          </a:stretch>
        </p:blipFill>
        <p:spPr>
          <a:xfrm>
            <a:off x="560695" y="5327740"/>
            <a:ext cx="1011095" cy="1011095"/>
          </a:xfrm>
          <a:prstGeom prst="rect">
            <a:avLst/>
          </a:prstGeom>
        </p:spPr>
      </p:pic>
      <p:pic>
        <p:nvPicPr>
          <p:cNvPr id="68" name="Picture 67" descr="A picture containing clipart&#13;&#10;&#13;&#10;Description automatically generated">
            <a:extLst>
              <a:ext uri="{FF2B5EF4-FFF2-40B4-BE49-F238E27FC236}">
                <a16:creationId xmlns:a16="http://schemas.microsoft.com/office/drawing/2014/main" id="{5B27DF5B-3792-364C-87E0-96470779C424}"/>
              </a:ext>
            </a:extLst>
          </p:cNvPr>
          <p:cNvPicPr>
            <a:picLocks noChangeAspect="1"/>
          </p:cNvPicPr>
          <p:nvPr/>
        </p:nvPicPr>
        <p:blipFill>
          <a:blip r:embed="rId38"/>
          <a:stretch>
            <a:fillRect/>
          </a:stretch>
        </p:blipFill>
        <p:spPr>
          <a:xfrm>
            <a:off x="125448" y="6051238"/>
            <a:ext cx="734565" cy="734565"/>
          </a:xfrm>
          <a:prstGeom prst="rect">
            <a:avLst/>
          </a:prstGeom>
        </p:spPr>
      </p:pic>
      <p:pic>
        <p:nvPicPr>
          <p:cNvPr id="69" name="Picture 68">
            <a:extLst>
              <a:ext uri="{FF2B5EF4-FFF2-40B4-BE49-F238E27FC236}">
                <a16:creationId xmlns:a16="http://schemas.microsoft.com/office/drawing/2014/main" id="{195E87A5-57E0-D648-AE9D-557B75B94C2A}"/>
              </a:ext>
            </a:extLst>
          </p:cNvPr>
          <p:cNvPicPr>
            <a:picLocks noChangeAspect="1"/>
          </p:cNvPicPr>
          <p:nvPr/>
        </p:nvPicPr>
        <p:blipFill>
          <a:blip r:embed="rId39"/>
          <a:stretch>
            <a:fillRect/>
          </a:stretch>
        </p:blipFill>
        <p:spPr>
          <a:xfrm>
            <a:off x="2130027" y="5509560"/>
            <a:ext cx="826216" cy="1083355"/>
          </a:xfrm>
          <a:prstGeom prst="rect">
            <a:avLst/>
          </a:prstGeom>
        </p:spPr>
      </p:pic>
    </p:spTree>
    <p:extLst>
      <p:ext uri="{BB962C8B-B14F-4D97-AF65-F5344CB8AC3E}">
        <p14:creationId xmlns:p14="http://schemas.microsoft.com/office/powerpoint/2010/main" val="1650030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clipart&#13;&#10;&#13;&#10;Description automatically generated">
            <a:extLst>
              <a:ext uri="{FF2B5EF4-FFF2-40B4-BE49-F238E27FC236}">
                <a16:creationId xmlns:a16="http://schemas.microsoft.com/office/drawing/2014/main" id="{861FA3FC-57DF-4E48-AC55-0C44155FD385}"/>
              </a:ext>
            </a:extLst>
          </p:cNvPr>
          <p:cNvPicPr>
            <a:picLocks noChangeAspect="1"/>
          </p:cNvPicPr>
          <p:nvPr/>
        </p:nvPicPr>
        <p:blipFill>
          <a:blip r:embed="rId2"/>
          <a:stretch>
            <a:fillRect/>
          </a:stretch>
        </p:blipFill>
        <p:spPr>
          <a:xfrm>
            <a:off x="125448" y="6051238"/>
            <a:ext cx="734565" cy="734565"/>
          </a:xfrm>
          <a:prstGeom prst="rect">
            <a:avLst/>
          </a:prstGeom>
        </p:spPr>
      </p:pic>
      <p:cxnSp>
        <p:nvCxnSpPr>
          <p:cNvPr id="9" name="Straight Arrow Connector 8">
            <a:extLst>
              <a:ext uri="{FF2B5EF4-FFF2-40B4-BE49-F238E27FC236}">
                <a16:creationId xmlns:a16="http://schemas.microsoft.com/office/drawing/2014/main" id="{9FB07380-799E-DA46-8768-6AA63341F807}"/>
              </a:ext>
            </a:extLst>
          </p:cNvPr>
          <p:cNvCxnSpPr>
            <a:cxnSpLocks/>
          </p:cNvCxnSpPr>
          <p:nvPr/>
        </p:nvCxnSpPr>
        <p:spPr>
          <a:xfrm flipV="1">
            <a:off x="1427967" y="1177447"/>
            <a:ext cx="0" cy="47849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804ACDB-74E1-2F4B-95B7-EC519ABAE811}"/>
              </a:ext>
            </a:extLst>
          </p:cNvPr>
          <p:cNvCxnSpPr>
            <a:cxnSpLocks/>
          </p:cNvCxnSpPr>
          <p:nvPr/>
        </p:nvCxnSpPr>
        <p:spPr>
          <a:xfrm>
            <a:off x="1796441" y="3895594"/>
            <a:ext cx="9063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23355BB-F5A8-024A-B908-625E0AFAE43A}"/>
              </a:ext>
            </a:extLst>
          </p:cNvPr>
          <p:cNvCxnSpPr>
            <a:cxnSpLocks/>
          </p:cNvCxnSpPr>
          <p:nvPr/>
        </p:nvCxnSpPr>
        <p:spPr>
          <a:xfrm>
            <a:off x="1748425" y="6103430"/>
            <a:ext cx="92494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217916F5-25A5-3F4E-8A77-AD9C95B8180F}"/>
              </a:ext>
            </a:extLst>
          </p:cNvPr>
          <p:cNvSpPr/>
          <p:nvPr/>
        </p:nvSpPr>
        <p:spPr>
          <a:xfrm>
            <a:off x="2574643" y="4428612"/>
            <a:ext cx="1331932" cy="115450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A306C234-19BB-1A4D-B0FE-D7C55FF41A62}"/>
              </a:ext>
            </a:extLst>
          </p:cNvPr>
          <p:cNvSpPr/>
          <p:nvPr/>
        </p:nvSpPr>
        <p:spPr>
          <a:xfrm>
            <a:off x="9144015" y="1575155"/>
            <a:ext cx="1853837" cy="185384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F657C50-0D8F-374E-858F-A6953A65693A}"/>
              </a:ext>
            </a:extLst>
          </p:cNvPr>
          <p:cNvSpPr/>
          <p:nvPr/>
        </p:nvSpPr>
        <p:spPr>
          <a:xfrm>
            <a:off x="7816246" y="2368672"/>
            <a:ext cx="891431" cy="8493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38548C2-0C40-5046-B9FF-88ABD95F2C6D}"/>
              </a:ext>
            </a:extLst>
          </p:cNvPr>
          <p:cNvSpPr/>
          <p:nvPr/>
        </p:nvSpPr>
        <p:spPr>
          <a:xfrm>
            <a:off x="7002059" y="1686950"/>
            <a:ext cx="696214" cy="66694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875C7DE-02BD-6346-8E16-8D40C9CBD169}"/>
              </a:ext>
            </a:extLst>
          </p:cNvPr>
          <p:cNvSpPr/>
          <p:nvPr/>
        </p:nvSpPr>
        <p:spPr>
          <a:xfrm>
            <a:off x="6261501" y="2480359"/>
            <a:ext cx="1275023" cy="12382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68153D17-8D8B-4B45-AFD4-BF1E0050AA00}"/>
              </a:ext>
            </a:extLst>
          </p:cNvPr>
          <p:cNvSpPr/>
          <p:nvPr/>
        </p:nvSpPr>
        <p:spPr>
          <a:xfrm>
            <a:off x="6130992" y="2606818"/>
            <a:ext cx="1096515" cy="96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20738F0-FF10-2F43-87A1-620A2584D7AF}"/>
              </a:ext>
            </a:extLst>
          </p:cNvPr>
          <p:cNvSpPr/>
          <p:nvPr/>
        </p:nvSpPr>
        <p:spPr>
          <a:xfrm>
            <a:off x="5632039" y="4199316"/>
            <a:ext cx="696214" cy="6669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31DAECA9-35CF-9A4B-B2D0-7906D91DC0AA}"/>
              </a:ext>
            </a:extLst>
          </p:cNvPr>
          <p:cNvSpPr txBox="1"/>
          <p:nvPr/>
        </p:nvSpPr>
        <p:spPr>
          <a:xfrm>
            <a:off x="7451752" y="4987365"/>
            <a:ext cx="2871235" cy="461665"/>
          </a:xfrm>
          <a:prstGeom prst="rect">
            <a:avLst/>
          </a:prstGeom>
          <a:noFill/>
          <a:ln>
            <a:solidFill>
              <a:schemeClr val="tx1"/>
            </a:solidFill>
          </a:ln>
        </p:spPr>
        <p:txBody>
          <a:bodyPr wrap="none" rtlCol="0">
            <a:spAutoFit/>
          </a:bodyPr>
          <a:lstStyle/>
          <a:p>
            <a:pPr algn="just"/>
            <a:r>
              <a:rPr lang="en-US" sz="1200" dirty="0">
                <a:latin typeface="Gill Sans MT" panose="020B0502020104020203" pitchFamily="34" charset="77"/>
              </a:rPr>
              <a:t>Bubble size is proportional to employment </a:t>
            </a:r>
          </a:p>
          <a:p>
            <a:pPr algn="just"/>
            <a:r>
              <a:rPr lang="en-US" sz="1200" dirty="0">
                <a:latin typeface="Gill Sans MT" panose="020B0502020104020203" pitchFamily="34" charset="77"/>
              </a:rPr>
              <a:t>In 2015; a bubble this size is 1000 people</a:t>
            </a:r>
          </a:p>
        </p:txBody>
      </p:sp>
      <p:sp>
        <p:nvSpPr>
          <p:cNvPr id="35" name="Oval 34">
            <a:extLst>
              <a:ext uri="{FF2B5EF4-FFF2-40B4-BE49-F238E27FC236}">
                <a16:creationId xmlns:a16="http://schemas.microsoft.com/office/drawing/2014/main" id="{29501B5D-F484-204F-99C7-68FDAD4EEAA7}"/>
              </a:ext>
            </a:extLst>
          </p:cNvPr>
          <p:cNvSpPr/>
          <p:nvPr/>
        </p:nvSpPr>
        <p:spPr>
          <a:xfrm>
            <a:off x="10194100" y="4573181"/>
            <a:ext cx="1331932" cy="115450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1000</a:t>
            </a:r>
          </a:p>
        </p:txBody>
      </p:sp>
      <p:sp>
        <p:nvSpPr>
          <p:cNvPr id="36" name="TextBox 35">
            <a:extLst>
              <a:ext uri="{FF2B5EF4-FFF2-40B4-BE49-F238E27FC236}">
                <a16:creationId xmlns:a16="http://schemas.microsoft.com/office/drawing/2014/main" id="{E9F665BC-ACE7-AA42-BD3E-E3C923CB5BF7}"/>
              </a:ext>
            </a:extLst>
          </p:cNvPr>
          <p:cNvSpPr txBox="1"/>
          <p:nvPr/>
        </p:nvSpPr>
        <p:spPr>
          <a:xfrm>
            <a:off x="2718260" y="4854029"/>
            <a:ext cx="1041114" cy="246221"/>
          </a:xfrm>
          <a:prstGeom prst="rect">
            <a:avLst/>
          </a:prstGeom>
          <a:noFill/>
        </p:spPr>
        <p:txBody>
          <a:bodyPr wrap="square" rtlCol="0">
            <a:spAutoFit/>
          </a:bodyPr>
          <a:lstStyle/>
          <a:p>
            <a:pPr algn="ctr"/>
            <a:r>
              <a:rPr lang="en-US" sz="1000" b="1" dirty="0">
                <a:latin typeface="Gill Sans MT" panose="020B0502020104020203" pitchFamily="34" charset="77"/>
              </a:rPr>
              <a:t>OTHER</a:t>
            </a:r>
          </a:p>
        </p:txBody>
      </p:sp>
      <p:sp>
        <p:nvSpPr>
          <p:cNvPr id="37" name="TextBox 36">
            <a:extLst>
              <a:ext uri="{FF2B5EF4-FFF2-40B4-BE49-F238E27FC236}">
                <a16:creationId xmlns:a16="http://schemas.microsoft.com/office/drawing/2014/main" id="{4FFD7371-EEF8-6E40-801E-1EC11D6E1E41}"/>
              </a:ext>
            </a:extLst>
          </p:cNvPr>
          <p:cNvSpPr txBox="1"/>
          <p:nvPr/>
        </p:nvSpPr>
        <p:spPr>
          <a:xfrm>
            <a:off x="5367932" y="4405905"/>
            <a:ext cx="1237475" cy="246221"/>
          </a:xfrm>
          <a:prstGeom prst="rect">
            <a:avLst/>
          </a:prstGeom>
          <a:noFill/>
        </p:spPr>
        <p:txBody>
          <a:bodyPr wrap="square" rtlCol="0">
            <a:spAutoFit/>
          </a:bodyPr>
          <a:lstStyle/>
          <a:p>
            <a:pPr algn="ctr"/>
            <a:r>
              <a:rPr lang="en-US" sz="1000" b="1" dirty="0">
                <a:latin typeface="Gill Sans MT" panose="020B0502020104020203" pitchFamily="34" charset="77"/>
              </a:rPr>
              <a:t>OTAGO</a:t>
            </a:r>
          </a:p>
        </p:txBody>
      </p:sp>
      <p:sp>
        <p:nvSpPr>
          <p:cNvPr id="38" name="TextBox 37">
            <a:extLst>
              <a:ext uri="{FF2B5EF4-FFF2-40B4-BE49-F238E27FC236}">
                <a16:creationId xmlns:a16="http://schemas.microsoft.com/office/drawing/2014/main" id="{82086D91-C0FB-A14E-BBDD-39DEC0A7A195}"/>
              </a:ext>
            </a:extLst>
          </p:cNvPr>
          <p:cNvSpPr txBox="1"/>
          <p:nvPr/>
        </p:nvSpPr>
        <p:spPr>
          <a:xfrm>
            <a:off x="3708213" y="3227443"/>
            <a:ext cx="2599881" cy="246221"/>
          </a:xfrm>
          <a:prstGeom prst="rect">
            <a:avLst/>
          </a:prstGeom>
          <a:noFill/>
        </p:spPr>
        <p:txBody>
          <a:bodyPr wrap="square" rtlCol="0">
            <a:spAutoFit/>
          </a:bodyPr>
          <a:lstStyle/>
          <a:p>
            <a:pPr algn="ctr"/>
            <a:r>
              <a:rPr lang="en-US" sz="1000" b="1" dirty="0">
                <a:latin typeface="Gill Sans MT" panose="020B0502020104020203" pitchFamily="34" charset="77"/>
              </a:rPr>
              <a:t>MANAWATU-WANGANUI</a:t>
            </a:r>
          </a:p>
        </p:txBody>
      </p:sp>
      <p:sp>
        <p:nvSpPr>
          <p:cNvPr id="39" name="TextBox 38">
            <a:extLst>
              <a:ext uri="{FF2B5EF4-FFF2-40B4-BE49-F238E27FC236}">
                <a16:creationId xmlns:a16="http://schemas.microsoft.com/office/drawing/2014/main" id="{2B8B2C7C-EFF9-464B-9804-1195E149EEB3}"/>
              </a:ext>
            </a:extLst>
          </p:cNvPr>
          <p:cNvSpPr txBox="1"/>
          <p:nvPr/>
        </p:nvSpPr>
        <p:spPr>
          <a:xfrm>
            <a:off x="5332024" y="2606213"/>
            <a:ext cx="1041114" cy="246221"/>
          </a:xfrm>
          <a:prstGeom prst="rect">
            <a:avLst/>
          </a:prstGeom>
          <a:noFill/>
        </p:spPr>
        <p:txBody>
          <a:bodyPr wrap="square" rtlCol="0">
            <a:spAutoFit/>
          </a:bodyPr>
          <a:lstStyle/>
          <a:p>
            <a:pPr algn="ctr"/>
            <a:r>
              <a:rPr lang="en-US" sz="1000" b="1" dirty="0">
                <a:latin typeface="Gill Sans MT" panose="020B0502020104020203" pitchFamily="34" charset="77"/>
              </a:rPr>
              <a:t>AUCKLAND</a:t>
            </a:r>
          </a:p>
        </p:txBody>
      </p:sp>
      <p:sp>
        <p:nvSpPr>
          <p:cNvPr id="40" name="TextBox 39">
            <a:extLst>
              <a:ext uri="{FF2B5EF4-FFF2-40B4-BE49-F238E27FC236}">
                <a16:creationId xmlns:a16="http://schemas.microsoft.com/office/drawing/2014/main" id="{F6E614CD-073A-604D-BE21-F3F3B4B4BA75}"/>
              </a:ext>
            </a:extLst>
          </p:cNvPr>
          <p:cNvSpPr txBox="1"/>
          <p:nvPr/>
        </p:nvSpPr>
        <p:spPr>
          <a:xfrm>
            <a:off x="6055728" y="2247881"/>
            <a:ext cx="1041114" cy="246221"/>
          </a:xfrm>
          <a:prstGeom prst="rect">
            <a:avLst/>
          </a:prstGeom>
          <a:noFill/>
        </p:spPr>
        <p:txBody>
          <a:bodyPr wrap="square" rtlCol="0">
            <a:spAutoFit/>
          </a:bodyPr>
          <a:lstStyle/>
          <a:p>
            <a:pPr algn="ctr"/>
            <a:r>
              <a:rPr lang="en-US" sz="1000" b="1" dirty="0">
                <a:latin typeface="Gill Sans MT" panose="020B0502020104020203" pitchFamily="34" charset="77"/>
              </a:rPr>
              <a:t>TARANAKI</a:t>
            </a:r>
          </a:p>
        </p:txBody>
      </p:sp>
      <p:sp>
        <p:nvSpPr>
          <p:cNvPr id="41" name="TextBox 40">
            <a:extLst>
              <a:ext uri="{FF2B5EF4-FFF2-40B4-BE49-F238E27FC236}">
                <a16:creationId xmlns:a16="http://schemas.microsoft.com/office/drawing/2014/main" id="{52602088-3AA8-5448-ABF8-73CC5D97C2E3}"/>
              </a:ext>
            </a:extLst>
          </p:cNvPr>
          <p:cNvSpPr txBox="1"/>
          <p:nvPr/>
        </p:nvSpPr>
        <p:spPr>
          <a:xfrm>
            <a:off x="7688371" y="2157064"/>
            <a:ext cx="1237475" cy="246221"/>
          </a:xfrm>
          <a:prstGeom prst="rect">
            <a:avLst/>
          </a:prstGeom>
          <a:noFill/>
        </p:spPr>
        <p:txBody>
          <a:bodyPr wrap="square" rtlCol="0">
            <a:spAutoFit/>
          </a:bodyPr>
          <a:lstStyle/>
          <a:p>
            <a:pPr algn="ctr"/>
            <a:r>
              <a:rPr lang="en-US" sz="1000" b="1" dirty="0">
                <a:latin typeface="Gill Sans MT" panose="020B0502020104020203" pitchFamily="34" charset="77"/>
              </a:rPr>
              <a:t>CANTERBURY</a:t>
            </a:r>
          </a:p>
        </p:txBody>
      </p:sp>
      <p:sp>
        <p:nvSpPr>
          <p:cNvPr id="42" name="TextBox 41">
            <a:extLst>
              <a:ext uri="{FF2B5EF4-FFF2-40B4-BE49-F238E27FC236}">
                <a16:creationId xmlns:a16="http://schemas.microsoft.com/office/drawing/2014/main" id="{9849BCD0-10E0-BA48-918D-23CB741C0C43}"/>
              </a:ext>
            </a:extLst>
          </p:cNvPr>
          <p:cNvSpPr txBox="1"/>
          <p:nvPr/>
        </p:nvSpPr>
        <p:spPr>
          <a:xfrm>
            <a:off x="9550376" y="2394523"/>
            <a:ext cx="1041114" cy="246221"/>
          </a:xfrm>
          <a:prstGeom prst="rect">
            <a:avLst/>
          </a:prstGeom>
          <a:noFill/>
        </p:spPr>
        <p:txBody>
          <a:bodyPr wrap="square" rtlCol="0">
            <a:spAutoFit/>
          </a:bodyPr>
          <a:lstStyle/>
          <a:p>
            <a:pPr algn="ctr"/>
            <a:r>
              <a:rPr lang="en-US" sz="1000" b="1" dirty="0">
                <a:latin typeface="Gill Sans MT" panose="020B0502020104020203" pitchFamily="34" charset="77"/>
              </a:rPr>
              <a:t>WAIKATO</a:t>
            </a:r>
          </a:p>
        </p:txBody>
      </p:sp>
      <p:sp>
        <p:nvSpPr>
          <p:cNvPr id="43" name="TextBox 42">
            <a:extLst>
              <a:ext uri="{FF2B5EF4-FFF2-40B4-BE49-F238E27FC236}">
                <a16:creationId xmlns:a16="http://schemas.microsoft.com/office/drawing/2014/main" id="{18A6A53D-1E0E-1C49-BF05-BE9321626F84}"/>
              </a:ext>
            </a:extLst>
          </p:cNvPr>
          <p:cNvSpPr txBox="1"/>
          <p:nvPr/>
        </p:nvSpPr>
        <p:spPr>
          <a:xfrm>
            <a:off x="6731428" y="1418436"/>
            <a:ext cx="1237475" cy="246221"/>
          </a:xfrm>
          <a:prstGeom prst="rect">
            <a:avLst/>
          </a:prstGeom>
          <a:noFill/>
        </p:spPr>
        <p:txBody>
          <a:bodyPr wrap="square" rtlCol="0">
            <a:spAutoFit/>
          </a:bodyPr>
          <a:lstStyle/>
          <a:p>
            <a:pPr algn="ctr"/>
            <a:r>
              <a:rPr lang="en-US" sz="1000" b="1" dirty="0">
                <a:latin typeface="Gill Sans MT" panose="020B0502020104020203" pitchFamily="34" charset="77"/>
              </a:rPr>
              <a:t>SOUTHLAND</a:t>
            </a:r>
          </a:p>
        </p:txBody>
      </p:sp>
      <p:sp>
        <p:nvSpPr>
          <p:cNvPr id="44" name="TextBox 43">
            <a:extLst>
              <a:ext uri="{FF2B5EF4-FFF2-40B4-BE49-F238E27FC236}">
                <a16:creationId xmlns:a16="http://schemas.microsoft.com/office/drawing/2014/main" id="{B22E5ED9-1ED9-3D4A-80CC-920C869D1BFC}"/>
              </a:ext>
            </a:extLst>
          </p:cNvPr>
          <p:cNvSpPr txBox="1"/>
          <p:nvPr/>
        </p:nvSpPr>
        <p:spPr>
          <a:xfrm>
            <a:off x="1533529" y="5827764"/>
            <a:ext cx="1041114" cy="246221"/>
          </a:xfrm>
          <a:prstGeom prst="rect">
            <a:avLst/>
          </a:prstGeom>
          <a:noFill/>
        </p:spPr>
        <p:txBody>
          <a:bodyPr wrap="square" rtlCol="0">
            <a:spAutoFit/>
          </a:bodyPr>
          <a:lstStyle/>
          <a:p>
            <a:pPr algn="ctr"/>
            <a:r>
              <a:rPr lang="en-US" sz="1000" dirty="0">
                <a:latin typeface="Gill Sans MT" panose="020B0502020104020203" pitchFamily="34" charset="77"/>
              </a:rPr>
              <a:t>-1000</a:t>
            </a:r>
          </a:p>
        </p:txBody>
      </p:sp>
      <p:sp>
        <p:nvSpPr>
          <p:cNvPr id="45" name="TextBox 44">
            <a:extLst>
              <a:ext uri="{FF2B5EF4-FFF2-40B4-BE49-F238E27FC236}">
                <a16:creationId xmlns:a16="http://schemas.microsoft.com/office/drawing/2014/main" id="{A95E74E8-50FE-374E-B4AB-B63EA2C5229A}"/>
              </a:ext>
            </a:extLst>
          </p:cNvPr>
          <p:cNvSpPr txBox="1"/>
          <p:nvPr/>
        </p:nvSpPr>
        <p:spPr>
          <a:xfrm>
            <a:off x="2715105" y="5821636"/>
            <a:ext cx="1041114" cy="246221"/>
          </a:xfrm>
          <a:prstGeom prst="rect">
            <a:avLst/>
          </a:prstGeom>
          <a:noFill/>
        </p:spPr>
        <p:txBody>
          <a:bodyPr wrap="square" rtlCol="0">
            <a:spAutoFit/>
          </a:bodyPr>
          <a:lstStyle/>
          <a:p>
            <a:pPr algn="ctr"/>
            <a:r>
              <a:rPr lang="en-US" sz="1000" dirty="0">
                <a:latin typeface="Gill Sans MT" panose="020B0502020104020203" pitchFamily="34" charset="77"/>
              </a:rPr>
              <a:t>-500</a:t>
            </a:r>
          </a:p>
        </p:txBody>
      </p:sp>
      <p:sp>
        <p:nvSpPr>
          <p:cNvPr id="46" name="TextBox 45">
            <a:extLst>
              <a:ext uri="{FF2B5EF4-FFF2-40B4-BE49-F238E27FC236}">
                <a16:creationId xmlns:a16="http://schemas.microsoft.com/office/drawing/2014/main" id="{6ED1DC9F-DDEA-3342-94E8-40E55AC473B7}"/>
              </a:ext>
            </a:extLst>
          </p:cNvPr>
          <p:cNvSpPr txBox="1"/>
          <p:nvPr/>
        </p:nvSpPr>
        <p:spPr>
          <a:xfrm>
            <a:off x="5535171" y="5776897"/>
            <a:ext cx="1041114" cy="246221"/>
          </a:xfrm>
          <a:prstGeom prst="rect">
            <a:avLst/>
          </a:prstGeom>
          <a:noFill/>
        </p:spPr>
        <p:txBody>
          <a:bodyPr wrap="square" rtlCol="0">
            <a:spAutoFit/>
          </a:bodyPr>
          <a:lstStyle/>
          <a:p>
            <a:pPr algn="ctr"/>
            <a:r>
              <a:rPr lang="en-US" sz="1000" dirty="0">
                <a:latin typeface="Gill Sans MT" panose="020B0502020104020203" pitchFamily="34" charset="77"/>
              </a:rPr>
              <a:t>0</a:t>
            </a:r>
          </a:p>
        </p:txBody>
      </p:sp>
      <p:sp>
        <p:nvSpPr>
          <p:cNvPr id="47" name="TextBox 46">
            <a:extLst>
              <a:ext uri="{FF2B5EF4-FFF2-40B4-BE49-F238E27FC236}">
                <a16:creationId xmlns:a16="http://schemas.microsoft.com/office/drawing/2014/main" id="{C2538A04-4A02-9F4E-A749-1E5D770AAE7C}"/>
              </a:ext>
            </a:extLst>
          </p:cNvPr>
          <p:cNvSpPr txBox="1"/>
          <p:nvPr/>
        </p:nvSpPr>
        <p:spPr>
          <a:xfrm>
            <a:off x="6640981" y="5769551"/>
            <a:ext cx="1041114" cy="246221"/>
          </a:xfrm>
          <a:prstGeom prst="rect">
            <a:avLst/>
          </a:prstGeom>
          <a:noFill/>
        </p:spPr>
        <p:txBody>
          <a:bodyPr wrap="square" rtlCol="0">
            <a:spAutoFit/>
          </a:bodyPr>
          <a:lstStyle/>
          <a:p>
            <a:pPr algn="ctr"/>
            <a:r>
              <a:rPr lang="en-US" sz="1000" dirty="0">
                <a:latin typeface="Gill Sans MT" panose="020B0502020104020203" pitchFamily="34" charset="77"/>
              </a:rPr>
              <a:t>500</a:t>
            </a:r>
          </a:p>
        </p:txBody>
      </p:sp>
      <p:sp>
        <p:nvSpPr>
          <p:cNvPr id="48" name="TextBox 47">
            <a:extLst>
              <a:ext uri="{FF2B5EF4-FFF2-40B4-BE49-F238E27FC236}">
                <a16:creationId xmlns:a16="http://schemas.microsoft.com/office/drawing/2014/main" id="{F24FF467-3FD5-4B48-9A16-4907634EDF59}"/>
              </a:ext>
            </a:extLst>
          </p:cNvPr>
          <p:cNvSpPr txBox="1"/>
          <p:nvPr/>
        </p:nvSpPr>
        <p:spPr>
          <a:xfrm>
            <a:off x="7707534" y="5769550"/>
            <a:ext cx="1041114" cy="246221"/>
          </a:xfrm>
          <a:prstGeom prst="rect">
            <a:avLst/>
          </a:prstGeom>
          <a:noFill/>
        </p:spPr>
        <p:txBody>
          <a:bodyPr wrap="square" rtlCol="0">
            <a:spAutoFit/>
          </a:bodyPr>
          <a:lstStyle/>
          <a:p>
            <a:pPr algn="ctr"/>
            <a:r>
              <a:rPr lang="en-US" sz="1000" dirty="0">
                <a:latin typeface="Gill Sans MT" panose="020B0502020104020203" pitchFamily="34" charset="77"/>
              </a:rPr>
              <a:t>1000</a:t>
            </a:r>
          </a:p>
        </p:txBody>
      </p:sp>
      <p:sp>
        <p:nvSpPr>
          <p:cNvPr id="49" name="TextBox 48">
            <a:extLst>
              <a:ext uri="{FF2B5EF4-FFF2-40B4-BE49-F238E27FC236}">
                <a16:creationId xmlns:a16="http://schemas.microsoft.com/office/drawing/2014/main" id="{36651D91-72F4-8D42-A26A-8AE043E77A45}"/>
              </a:ext>
            </a:extLst>
          </p:cNvPr>
          <p:cNvSpPr txBox="1"/>
          <p:nvPr/>
        </p:nvSpPr>
        <p:spPr>
          <a:xfrm>
            <a:off x="8779348" y="5769550"/>
            <a:ext cx="1041114" cy="246221"/>
          </a:xfrm>
          <a:prstGeom prst="rect">
            <a:avLst/>
          </a:prstGeom>
          <a:noFill/>
        </p:spPr>
        <p:txBody>
          <a:bodyPr wrap="square" rtlCol="0">
            <a:spAutoFit/>
          </a:bodyPr>
          <a:lstStyle/>
          <a:p>
            <a:pPr algn="ctr"/>
            <a:r>
              <a:rPr lang="en-US" sz="1000" dirty="0">
                <a:latin typeface="Gill Sans MT" panose="020B0502020104020203" pitchFamily="34" charset="77"/>
              </a:rPr>
              <a:t>1500</a:t>
            </a:r>
          </a:p>
        </p:txBody>
      </p:sp>
      <p:sp>
        <p:nvSpPr>
          <p:cNvPr id="50" name="TextBox 49">
            <a:extLst>
              <a:ext uri="{FF2B5EF4-FFF2-40B4-BE49-F238E27FC236}">
                <a16:creationId xmlns:a16="http://schemas.microsoft.com/office/drawing/2014/main" id="{C32E850D-558C-C34D-BA01-4DF7E22E46C9}"/>
              </a:ext>
            </a:extLst>
          </p:cNvPr>
          <p:cNvSpPr txBox="1"/>
          <p:nvPr/>
        </p:nvSpPr>
        <p:spPr>
          <a:xfrm>
            <a:off x="9956738" y="5771094"/>
            <a:ext cx="1041114" cy="246221"/>
          </a:xfrm>
          <a:prstGeom prst="rect">
            <a:avLst/>
          </a:prstGeom>
          <a:noFill/>
        </p:spPr>
        <p:txBody>
          <a:bodyPr wrap="square" rtlCol="0">
            <a:spAutoFit/>
          </a:bodyPr>
          <a:lstStyle/>
          <a:p>
            <a:pPr algn="ctr"/>
            <a:r>
              <a:rPr lang="en-US" sz="1000" dirty="0">
                <a:latin typeface="Gill Sans MT" panose="020B0502020104020203" pitchFamily="34" charset="77"/>
              </a:rPr>
              <a:t>2000</a:t>
            </a:r>
          </a:p>
        </p:txBody>
      </p:sp>
      <p:sp>
        <p:nvSpPr>
          <p:cNvPr id="51" name="TextBox 50">
            <a:extLst>
              <a:ext uri="{FF2B5EF4-FFF2-40B4-BE49-F238E27FC236}">
                <a16:creationId xmlns:a16="http://schemas.microsoft.com/office/drawing/2014/main" id="{7FBD889C-C5A2-0042-898D-451893CA5B4C}"/>
              </a:ext>
            </a:extLst>
          </p:cNvPr>
          <p:cNvSpPr txBox="1"/>
          <p:nvPr/>
        </p:nvSpPr>
        <p:spPr>
          <a:xfrm>
            <a:off x="1138084" y="5640325"/>
            <a:ext cx="1041114" cy="246221"/>
          </a:xfrm>
          <a:prstGeom prst="rect">
            <a:avLst/>
          </a:prstGeom>
          <a:noFill/>
        </p:spPr>
        <p:txBody>
          <a:bodyPr wrap="square" rtlCol="0">
            <a:spAutoFit/>
          </a:bodyPr>
          <a:lstStyle/>
          <a:p>
            <a:pPr algn="ctr"/>
            <a:r>
              <a:rPr lang="en-US" sz="1000" dirty="0">
                <a:latin typeface="Gill Sans MT" panose="020B0502020104020203" pitchFamily="34" charset="77"/>
              </a:rPr>
              <a:t>3%</a:t>
            </a:r>
          </a:p>
        </p:txBody>
      </p:sp>
      <p:sp>
        <p:nvSpPr>
          <p:cNvPr id="52" name="TextBox 51">
            <a:extLst>
              <a:ext uri="{FF2B5EF4-FFF2-40B4-BE49-F238E27FC236}">
                <a16:creationId xmlns:a16="http://schemas.microsoft.com/office/drawing/2014/main" id="{1B115C1F-D0CE-8B4A-A4AC-1D006FD48198}"/>
              </a:ext>
            </a:extLst>
          </p:cNvPr>
          <p:cNvSpPr txBox="1"/>
          <p:nvPr/>
        </p:nvSpPr>
        <p:spPr>
          <a:xfrm>
            <a:off x="1154151" y="5153709"/>
            <a:ext cx="1041114" cy="246221"/>
          </a:xfrm>
          <a:prstGeom prst="rect">
            <a:avLst/>
          </a:prstGeom>
          <a:noFill/>
        </p:spPr>
        <p:txBody>
          <a:bodyPr wrap="square" rtlCol="0">
            <a:spAutoFit/>
          </a:bodyPr>
          <a:lstStyle/>
          <a:p>
            <a:pPr algn="ctr"/>
            <a:r>
              <a:rPr lang="en-US" sz="1000" dirty="0">
                <a:latin typeface="Gill Sans MT" panose="020B0502020104020203" pitchFamily="34" charset="77"/>
              </a:rPr>
              <a:t>2%</a:t>
            </a:r>
          </a:p>
        </p:txBody>
      </p:sp>
      <p:sp>
        <p:nvSpPr>
          <p:cNvPr id="53" name="TextBox 52">
            <a:extLst>
              <a:ext uri="{FF2B5EF4-FFF2-40B4-BE49-F238E27FC236}">
                <a16:creationId xmlns:a16="http://schemas.microsoft.com/office/drawing/2014/main" id="{60707EDF-D74F-1948-9E09-785D4A8EF1A8}"/>
              </a:ext>
            </a:extLst>
          </p:cNvPr>
          <p:cNvSpPr txBox="1"/>
          <p:nvPr/>
        </p:nvSpPr>
        <p:spPr>
          <a:xfrm>
            <a:off x="1183056" y="4652126"/>
            <a:ext cx="1041114" cy="246221"/>
          </a:xfrm>
          <a:prstGeom prst="rect">
            <a:avLst/>
          </a:prstGeom>
          <a:noFill/>
        </p:spPr>
        <p:txBody>
          <a:bodyPr wrap="square" rtlCol="0">
            <a:spAutoFit/>
          </a:bodyPr>
          <a:lstStyle/>
          <a:p>
            <a:pPr algn="ctr"/>
            <a:r>
              <a:rPr lang="en-US" sz="1000" dirty="0">
                <a:latin typeface="Gill Sans MT" panose="020B0502020104020203" pitchFamily="34" charset="77"/>
              </a:rPr>
              <a:t>-1%</a:t>
            </a:r>
          </a:p>
        </p:txBody>
      </p:sp>
      <p:sp>
        <p:nvSpPr>
          <p:cNvPr id="54" name="TextBox 53">
            <a:extLst>
              <a:ext uri="{FF2B5EF4-FFF2-40B4-BE49-F238E27FC236}">
                <a16:creationId xmlns:a16="http://schemas.microsoft.com/office/drawing/2014/main" id="{52768A85-7321-DB47-A9A7-2C80018340B1}"/>
              </a:ext>
            </a:extLst>
          </p:cNvPr>
          <p:cNvSpPr txBox="1"/>
          <p:nvPr/>
        </p:nvSpPr>
        <p:spPr>
          <a:xfrm>
            <a:off x="1154151" y="3772483"/>
            <a:ext cx="1041114" cy="246221"/>
          </a:xfrm>
          <a:prstGeom prst="rect">
            <a:avLst/>
          </a:prstGeom>
          <a:noFill/>
        </p:spPr>
        <p:txBody>
          <a:bodyPr wrap="square" rtlCol="0">
            <a:spAutoFit/>
          </a:bodyPr>
          <a:lstStyle/>
          <a:p>
            <a:pPr algn="ctr"/>
            <a:r>
              <a:rPr lang="en-US" sz="1000" dirty="0">
                <a:latin typeface="Gill Sans MT" panose="020B0502020104020203" pitchFamily="34" charset="77"/>
              </a:rPr>
              <a:t>0</a:t>
            </a:r>
          </a:p>
        </p:txBody>
      </p:sp>
      <p:sp>
        <p:nvSpPr>
          <p:cNvPr id="55" name="TextBox 54">
            <a:extLst>
              <a:ext uri="{FF2B5EF4-FFF2-40B4-BE49-F238E27FC236}">
                <a16:creationId xmlns:a16="http://schemas.microsoft.com/office/drawing/2014/main" id="{E53C9EFB-F676-CC4F-9CC9-5E3E42F67C92}"/>
              </a:ext>
            </a:extLst>
          </p:cNvPr>
          <p:cNvSpPr txBox="1"/>
          <p:nvPr/>
        </p:nvSpPr>
        <p:spPr>
          <a:xfrm>
            <a:off x="1183056" y="3471984"/>
            <a:ext cx="1041114" cy="246221"/>
          </a:xfrm>
          <a:prstGeom prst="rect">
            <a:avLst/>
          </a:prstGeom>
          <a:noFill/>
        </p:spPr>
        <p:txBody>
          <a:bodyPr wrap="square" rtlCol="0">
            <a:spAutoFit/>
          </a:bodyPr>
          <a:lstStyle/>
          <a:p>
            <a:pPr algn="ctr"/>
            <a:r>
              <a:rPr lang="en-US" sz="1000" dirty="0">
                <a:latin typeface="Gill Sans MT" panose="020B0502020104020203" pitchFamily="34" charset="77"/>
              </a:rPr>
              <a:t>1%</a:t>
            </a:r>
          </a:p>
        </p:txBody>
      </p:sp>
      <p:sp>
        <p:nvSpPr>
          <p:cNvPr id="56" name="TextBox 55">
            <a:extLst>
              <a:ext uri="{FF2B5EF4-FFF2-40B4-BE49-F238E27FC236}">
                <a16:creationId xmlns:a16="http://schemas.microsoft.com/office/drawing/2014/main" id="{3D416D0A-C082-F940-B38A-8E2191D47795}"/>
              </a:ext>
            </a:extLst>
          </p:cNvPr>
          <p:cNvSpPr txBox="1"/>
          <p:nvPr/>
        </p:nvSpPr>
        <p:spPr>
          <a:xfrm>
            <a:off x="1194148" y="3211505"/>
            <a:ext cx="1041114" cy="246221"/>
          </a:xfrm>
          <a:prstGeom prst="rect">
            <a:avLst/>
          </a:prstGeom>
          <a:noFill/>
        </p:spPr>
        <p:txBody>
          <a:bodyPr wrap="square" rtlCol="0">
            <a:spAutoFit/>
          </a:bodyPr>
          <a:lstStyle/>
          <a:p>
            <a:pPr algn="ctr"/>
            <a:r>
              <a:rPr lang="en-US" sz="1000" dirty="0">
                <a:latin typeface="Gill Sans MT" panose="020B0502020104020203" pitchFamily="34" charset="77"/>
              </a:rPr>
              <a:t>2%</a:t>
            </a:r>
          </a:p>
        </p:txBody>
      </p:sp>
      <p:sp>
        <p:nvSpPr>
          <p:cNvPr id="57" name="TextBox 56">
            <a:extLst>
              <a:ext uri="{FF2B5EF4-FFF2-40B4-BE49-F238E27FC236}">
                <a16:creationId xmlns:a16="http://schemas.microsoft.com/office/drawing/2014/main" id="{EF625759-40F1-524B-AC39-A1ADF73D7140}"/>
              </a:ext>
            </a:extLst>
          </p:cNvPr>
          <p:cNvSpPr txBox="1"/>
          <p:nvPr/>
        </p:nvSpPr>
        <p:spPr>
          <a:xfrm>
            <a:off x="1183056" y="2935839"/>
            <a:ext cx="1041114" cy="246221"/>
          </a:xfrm>
          <a:prstGeom prst="rect">
            <a:avLst/>
          </a:prstGeom>
          <a:noFill/>
        </p:spPr>
        <p:txBody>
          <a:bodyPr wrap="square" rtlCol="0">
            <a:spAutoFit/>
          </a:bodyPr>
          <a:lstStyle/>
          <a:p>
            <a:pPr algn="ctr"/>
            <a:r>
              <a:rPr lang="en-US" sz="1000" dirty="0">
                <a:latin typeface="Gill Sans MT" panose="020B0502020104020203" pitchFamily="34" charset="77"/>
              </a:rPr>
              <a:t>3%</a:t>
            </a:r>
          </a:p>
        </p:txBody>
      </p:sp>
      <p:sp>
        <p:nvSpPr>
          <p:cNvPr id="58" name="TextBox 57">
            <a:extLst>
              <a:ext uri="{FF2B5EF4-FFF2-40B4-BE49-F238E27FC236}">
                <a16:creationId xmlns:a16="http://schemas.microsoft.com/office/drawing/2014/main" id="{1D122483-989D-CC4C-B64A-19CF52B86E7C}"/>
              </a:ext>
            </a:extLst>
          </p:cNvPr>
          <p:cNvSpPr txBox="1"/>
          <p:nvPr/>
        </p:nvSpPr>
        <p:spPr>
          <a:xfrm>
            <a:off x="1194148" y="2660173"/>
            <a:ext cx="1041114" cy="246221"/>
          </a:xfrm>
          <a:prstGeom prst="rect">
            <a:avLst/>
          </a:prstGeom>
          <a:noFill/>
        </p:spPr>
        <p:txBody>
          <a:bodyPr wrap="square" rtlCol="0">
            <a:spAutoFit/>
          </a:bodyPr>
          <a:lstStyle/>
          <a:p>
            <a:pPr algn="ctr"/>
            <a:r>
              <a:rPr lang="en-US" sz="1000" dirty="0">
                <a:latin typeface="Gill Sans MT" panose="020B0502020104020203" pitchFamily="34" charset="77"/>
              </a:rPr>
              <a:t>4%</a:t>
            </a:r>
          </a:p>
        </p:txBody>
      </p:sp>
      <p:sp>
        <p:nvSpPr>
          <p:cNvPr id="59" name="TextBox 58">
            <a:extLst>
              <a:ext uri="{FF2B5EF4-FFF2-40B4-BE49-F238E27FC236}">
                <a16:creationId xmlns:a16="http://schemas.microsoft.com/office/drawing/2014/main" id="{97E79B38-0BFA-134C-B5A2-D2FDA55FEAF3}"/>
              </a:ext>
            </a:extLst>
          </p:cNvPr>
          <p:cNvSpPr txBox="1"/>
          <p:nvPr/>
        </p:nvSpPr>
        <p:spPr>
          <a:xfrm>
            <a:off x="1194148" y="2384507"/>
            <a:ext cx="1041114" cy="246221"/>
          </a:xfrm>
          <a:prstGeom prst="rect">
            <a:avLst/>
          </a:prstGeom>
          <a:noFill/>
        </p:spPr>
        <p:txBody>
          <a:bodyPr wrap="square" rtlCol="0">
            <a:spAutoFit/>
          </a:bodyPr>
          <a:lstStyle/>
          <a:p>
            <a:pPr algn="ctr"/>
            <a:r>
              <a:rPr lang="en-US" sz="1000" dirty="0">
                <a:latin typeface="Gill Sans MT" panose="020B0502020104020203" pitchFamily="34" charset="77"/>
              </a:rPr>
              <a:t>5%</a:t>
            </a:r>
          </a:p>
        </p:txBody>
      </p:sp>
      <p:sp>
        <p:nvSpPr>
          <p:cNvPr id="60" name="TextBox 59">
            <a:extLst>
              <a:ext uri="{FF2B5EF4-FFF2-40B4-BE49-F238E27FC236}">
                <a16:creationId xmlns:a16="http://schemas.microsoft.com/office/drawing/2014/main" id="{47851CD9-7F9A-504D-9579-9E94188C9B36}"/>
              </a:ext>
            </a:extLst>
          </p:cNvPr>
          <p:cNvSpPr txBox="1"/>
          <p:nvPr/>
        </p:nvSpPr>
        <p:spPr>
          <a:xfrm>
            <a:off x="1183056" y="2098167"/>
            <a:ext cx="1041114" cy="246221"/>
          </a:xfrm>
          <a:prstGeom prst="rect">
            <a:avLst/>
          </a:prstGeom>
          <a:noFill/>
        </p:spPr>
        <p:txBody>
          <a:bodyPr wrap="square" rtlCol="0">
            <a:spAutoFit/>
          </a:bodyPr>
          <a:lstStyle/>
          <a:p>
            <a:pPr algn="ctr"/>
            <a:r>
              <a:rPr lang="en-US" sz="1000" dirty="0">
                <a:latin typeface="Gill Sans MT" panose="020B0502020104020203" pitchFamily="34" charset="77"/>
              </a:rPr>
              <a:t>6%</a:t>
            </a:r>
          </a:p>
        </p:txBody>
      </p:sp>
      <p:sp>
        <p:nvSpPr>
          <p:cNvPr id="61" name="TextBox 60">
            <a:extLst>
              <a:ext uri="{FF2B5EF4-FFF2-40B4-BE49-F238E27FC236}">
                <a16:creationId xmlns:a16="http://schemas.microsoft.com/office/drawing/2014/main" id="{79EEBE39-4C36-504A-903D-7148AA7DE6D0}"/>
              </a:ext>
            </a:extLst>
          </p:cNvPr>
          <p:cNvSpPr txBox="1"/>
          <p:nvPr/>
        </p:nvSpPr>
        <p:spPr>
          <a:xfrm>
            <a:off x="1194148" y="1833373"/>
            <a:ext cx="1041114" cy="246221"/>
          </a:xfrm>
          <a:prstGeom prst="rect">
            <a:avLst/>
          </a:prstGeom>
          <a:noFill/>
        </p:spPr>
        <p:txBody>
          <a:bodyPr wrap="square" rtlCol="0">
            <a:spAutoFit/>
          </a:bodyPr>
          <a:lstStyle/>
          <a:p>
            <a:pPr algn="ctr"/>
            <a:r>
              <a:rPr lang="en-US" sz="1000" dirty="0">
                <a:latin typeface="Gill Sans MT" panose="020B0502020104020203" pitchFamily="34" charset="77"/>
              </a:rPr>
              <a:t>7%</a:t>
            </a:r>
          </a:p>
        </p:txBody>
      </p:sp>
      <p:sp>
        <p:nvSpPr>
          <p:cNvPr id="62" name="TextBox 61">
            <a:extLst>
              <a:ext uri="{FF2B5EF4-FFF2-40B4-BE49-F238E27FC236}">
                <a16:creationId xmlns:a16="http://schemas.microsoft.com/office/drawing/2014/main" id="{009A772B-ACD7-5C4C-A1AE-13279463D16D}"/>
              </a:ext>
            </a:extLst>
          </p:cNvPr>
          <p:cNvSpPr txBox="1"/>
          <p:nvPr/>
        </p:nvSpPr>
        <p:spPr>
          <a:xfrm>
            <a:off x="1213071" y="1545891"/>
            <a:ext cx="1041114" cy="246221"/>
          </a:xfrm>
          <a:prstGeom prst="rect">
            <a:avLst/>
          </a:prstGeom>
          <a:noFill/>
        </p:spPr>
        <p:txBody>
          <a:bodyPr wrap="square" rtlCol="0">
            <a:spAutoFit/>
          </a:bodyPr>
          <a:lstStyle/>
          <a:p>
            <a:pPr algn="ctr"/>
            <a:r>
              <a:rPr lang="en-US" sz="1000" dirty="0">
                <a:latin typeface="Gill Sans MT" panose="020B0502020104020203" pitchFamily="34" charset="77"/>
              </a:rPr>
              <a:t>8%</a:t>
            </a:r>
          </a:p>
        </p:txBody>
      </p:sp>
      <p:sp>
        <p:nvSpPr>
          <p:cNvPr id="63" name="TextBox 62">
            <a:extLst>
              <a:ext uri="{FF2B5EF4-FFF2-40B4-BE49-F238E27FC236}">
                <a16:creationId xmlns:a16="http://schemas.microsoft.com/office/drawing/2014/main" id="{6065D2DB-731F-A945-A282-778A67876F84}"/>
              </a:ext>
            </a:extLst>
          </p:cNvPr>
          <p:cNvSpPr txBox="1"/>
          <p:nvPr/>
        </p:nvSpPr>
        <p:spPr>
          <a:xfrm>
            <a:off x="1200545" y="1318895"/>
            <a:ext cx="1041114" cy="246221"/>
          </a:xfrm>
          <a:prstGeom prst="rect">
            <a:avLst/>
          </a:prstGeom>
          <a:noFill/>
        </p:spPr>
        <p:txBody>
          <a:bodyPr wrap="square" rtlCol="0">
            <a:spAutoFit/>
          </a:bodyPr>
          <a:lstStyle/>
          <a:p>
            <a:pPr algn="ctr"/>
            <a:r>
              <a:rPr lang="en-US" sz="1000" dirty="0">
                <a:latin typeface="Gill Sans MT" panose="020B0502020104020203" pitchFamily="34" charset="77"/>
              </a:rPr>
              <a:t>9%</a:t>
            </a:r>
          </a:p>
        </p:txBody>
      </p:sp>
      <p:sp>
        <p:nvSpPr>
          <p:cNvPr id="64" name="Oval 63">
            <a:extLst>
              <a:ext uri="{FF2B5EF4-FFF2-40B4-BE49-F238E27FC236}">
                <a16:creationId xmlns:a16="http://schemas.microsoft.com/office/drawing/2014/main" id="{67835BE4-94F2-2444-AECE-8D5D6CF61A69}"/>
              </a:ext>
            </a:extLst>
          </p:cNvPr>
          <p:cNvSpPr/>
          <p:nvPr/>
        </p:nvSpPr>
        <p:spPr>
          <a:xfrm>
            <a:off x="5909193" y="3001115"/>
            <a:ext cx="696214" cy="66694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41F9296C-9150-4244-9509-A2B0BB8354A0}"/>
              </a:ext>
            </a:extLst>
          </p:cNvPr>
          <p:cNvCxnSpPr>
            <a:cxnSpLocks/>
          </p:cNvCxnSpPr>
          <p:nvPr/>
        </p:nvCxnSpPr>
        <p:spPr>
          <a:xfrm flipV="1">
            <a:off x="6090781" y="1177447"/>
            <a:ext cx="0" cy="43465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9F959AF-A83C-4344-A053-7FB2FA3E78FC}"/>
              </a:ext>
            </a:extLst>
          </p:cNvPr>
          <p:cNvSpPr txBox="1"/>
          <p:nvPr/>
        </p:nvSpPr>
        <p:spPr>
          <a:xfrm>
            <a:off x="122333" y="136525"/>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Dairy processing is spread across the country - </a:t>
            </a:r>
            <a:r>
              <a:rPr lang="en-US" sz="2000" b="1" dirty="0">
                <a:solidFill>
                  <a:srgbClr val="FF0000"/>
                </a:solidFill>
                <a:latin typeface="Gill Sans MT" panose="020B0502020104020203" pitchFamily="34" charset="77"/>
              </a:rPr>
              <a:t>AGVC-D</a:t>
            </a:r>
            <a:r>
              <a:rPr lang="en-US" sz="2000" dirty="0">
                <a:latin typeface="Gill Sans MT" panose="020B0502020104020203" pitchFamily="34" charset="77"/>
              </a:rPr>
              <a:t> </a:t>
            </a:r>
          </a:p>
        </p:txBody>
      </p:sp>
      <p:sp>
        <p:nvSpPr>
          <p:cNvPr id="67" name="TextBox 66">
            <a:extLst>
              <a:ext uri="{FF2B5EF4-FFF2-40B4-BE49-F238E27FC236}">
                <a16:creationId xmlns:a16="http://schemas.microsoft.com/office/drawing/2014/main" id="{6FFE5302-D6FA-334A-9C50-BFA0AB2B20A8}"/>
              </a:ext>
            </a:extLst>
          </p:cNvPr>
          <p:cNvSpPr txBox="1"/>
          <p:nvPr/>
        </p:nvSpPr>
        <p:spPr>
          <a:xfrm>
            <a:off x="122333" y="536635"/>
            <a:ext cx="11474886" cy="584775"/>
          </a:xfrm>
          <a:prstGeom prst="rect">
            <a:avLst/>
          </a:prstGeom>
          <a:noFill/>
        </p:spPr>
        <p:txBody>
          <a:bodyPr wrap="square" rtlCol="0">
            <a:spAutoFit/>
          </a:bodyPr>
          <a:lstStyle/>
          <a:p>
            <a:pPr algn="just"/>
            <a:r>
              <a:rPr lang="en-US" sz="1600" b="1" dirty="0">
                <a:latin typeface="Gill Sans MT" panose="020B0502020104020203" pitchFamily="34" charset="77"/>
              </a:rPr>
              <a:t>10Y CHANGE IN DAIRY PROCESSING EMPLOYMENT BY REGION</a:t>
            </a:r>
          </a:p>
          <a:p>
            <a:pPr algn="just"/>
            <a:r>
              <a:rPr lang="en-US" sz="1600" b="1" dirty="0">
                <a:solidFill>
                  <a:schemeClr val="bg1">
                    <a:lumMod val="50000"/>
                  </a:schemeClr>
                </a:solidFill>
                <a:latin typeface="Gill Sans MT" panose="020B0502020104020203" pitchFamily="34" charset="77"/>
              </a:rPr>
              <a:t>ABS; CAGR 2015 total headcount, as of Feb 2000 vs. 2015</a:t>
            </a:r>
          </a:p>
        </p:txBody>
      </p:sp>
      <p:sp>
        <p:nvSpPr>
          <p:cNvPr id="68" name="TextBox 67">
            <a:extLst>
              <a:ext uri="{FF2B5EF4-FFF2-40B4-BE49-F238E27FC236}">
                <a16:creationId xmlns:a16="http://schemas.microsoft.com/office/drawing/2014/main" id="{2E21CEA2-AFE1-414C-B672-876FF10AEC00}"/>
              </a:ext>
            </a:extLst>
          </p:cNvPr>
          <p:cNvSpPr txBox="1"/>
          <p:nvPr/>
        </p:nvSpPr>
        <p:spPr>
          <a:xfrm>
            <a:off x="190492" y="1206956"/>
            <a:ext cx="1237475" cy="246221"/>
          </a:xfrm>
          <a:prstGeom prst="rect">
            <a:avLst/>
          </a:prstGeom>
          <a:noFill/>
        </p:spPr>
        <p:txBody>
          <a:bodyPr wrap="square" rtlCol="0">
            <a:spAutoFit/>
          </a:bodyPr>
          <a:lstStyle/>
          <a:p>
            <a:pPr algn="ctr"/>
            <a:r>
              <a:rPr lang="en-US" sz="1000" b="1" dirty="0">
                <a:latin typeface="Gill Sans MT" panose="020B0502020104020203" pitchFamily="34" charset="77"/>
              </a:rPr>
              <a:t>10 Y CAGR</a:t>
            </a:r>
          </a:p>
        </p:txBody>
      </p:sp>
      <p:sp>
        <p:nvSpPr>
          <p:cNvPr id="69" name="TextBox 68">
            <a:extLst>
              <a:ext uri="{FF2B5EF4-FFF2-40B4-BE49-F238E27FC236}">
                <a16:creationId xmlns:a16="http://schemas.microsoft.com/office/drawing/2014/main" id="{E6F6C443-DBA7-C04B-9AF6-4B174CF2D4D4}"/>
              </a:ext>
            </a:extLst>
          </p:cNvPr>
          <p:cNvSpPr txBox="1"/>
          <p:nvPr/>
        </p:nvSpPr>
        <p:spPr>
          <a:xfrm>
            <a:off x="1335640" y="6114307"/>
            <a:ext cx="14960576" cy="738664"/>
          </a:xfrm>
          <a:prstGeom prst="rect">
            <a:avLst/>
          </a:prstGeom>
          <a:noFill/>
          <a:ln>
            <a:noFill/>
          </a:ln>
        </p:spPr>
        <p:txBody>
          <a:bodyPr wrap="square" rtlCol="0">
            <a:spAutoFit/>
          </a:bodyPr>
          <a:lstStyle/>
          <a:p>
            <a:r>
              <a:rPr lang="en-US" sz="1400" i="1" dirty="0">
                <a:latin typeface="Gill Sans MT" panose="020B0502020104020203" pitchFamily="34" charset="77"/>
              </a:rPr>
              <a:t>Note: data is geographic units( does not match enterprise units page prior) Taranaki, Other NI &amp; Other SI are </a:t>
            </a:r>
            <a:r>
              <a:rPr lang="en-US" sz="1400" b="1" i="1" dirty="0">
                <a:solidFill>
                  <a:srgbClr val="FF0000"/>
                </a:solidFill>
                <a:latin typeface="Gill Sans MT" panose="020B0502020104020203" pitchFamily="34" charset="77"/>
              </a:rPr>
              <a:t>AGVC-D</a:t>
            </a:r>
            <a:r>
              <a:rPr lang="en-US" sz="1400" i="1" dirty="0">
                <a:latin typeface="Gill Sans MT" panose="020B0502020104020203" pitchFamily="34" charset="77"/>
              </a:rPr>
              <a:t> are </a:t>
            </a:r>
            <a:r>
              <a:rPr lang="en-US" sz="1400" b="1" i="1" dirty="0">
                <a:solidFill>
                  <a:srgbClr val="FF0000"/>
                </a:solidFill>
                <a:latin typeface="Gill Sans MT" panose="020B0502020104020203" pitchFamily="34" charset="77"/>
              </a:rPr>
              <a:t>AGVC-D</a:t>
            </a:r>
            <a:r>
              <a:rPr lang="en-US" sz="1400" i="1" dirty="0">
                <a:latin typeface="Gill Sans MT" panose="020B0502020104020203" pitchFamily="34" charset="77"/>
              </a:rPr>
              <a:t> estimates of confidential </a:t>
            </a:r>
          </a:p>
          <a:p>
            <a:r>
              <a:rPr lang="en-US" sz="1400" i="1" dirty="0">
                <a:latin typeface="Gill Sans MT" panose="020B0502020104020203" pitchFamily="34" charset="77"/>
              </a:rPr>
              <a:t>data from total and past data; 2015 data latest available as Feb 2017; 1 Defined as C113-1– Milk &amp; Cream processing and C113-300 Other dairy processing; </a:t>
            </a:r>
          </a:p>
          <a:p>
            <a:r>
              <a:rPr lang="en-US" sz="1400" i="1" dirty="0">
                <a:latin typeface="Gill Sans MT" panose="020B0502020104020203" pitchFamily="34" charset="77"/>
              </a:rPr>
              <a:t>Source: Statistics NZ business demographics database </a:t>
            </a:r>
            <a:r>
              <a:rPr lang="en-US" sz="1400" b="1" i="1" dirty="0">
                <a:solidFill>
                  <a:srgbClr val="FF0000"/>
                </a:solidFill>
                <a:latin typeface="Gill Sans MT" panose="020B0502020104020203" pitchFamily="34" charset="77"/>
              </a:rPr>
              <a:t>AGVC-D</a:t>
            </a:r>
          </a:p>
        </p:txBody>
      </p:sp>
    </p:spTree>
    <p:extLst>
      <p:ext uri="{BB962C8B-B14F-4D97-AF65-F5344CB8AC3E}">
        <p14:creationId xmlns:p14="http://schemas.microsoft.com/office/powerpoint/2010/main" val="3643934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DFA6FEF-B4DB-1E41-B819-5C3A542B41C4}"/>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5BF2DCBB-83E4-4B4F-84E0-B174B4B92297}"/>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579BB03E-0C34-BC44-9137-1A02A4B20B98}"/>
              </a:ext>
            </a:extLst>
          </p:cNvPr>
          <p:cNvSpPr>
            <a:spLocks noGrp="1"/>
          </p:cNvSpPr>
          <p:nvPr>
            <p:ph type="sldNum" sz="quarter" idx="12"/>
          </p:nvPr>
        </p:nvSpPr>
        <p:spPr/>
        <p:txBody>
          <a:bodyPr/>
          <a:lstStyle/>
          <a:p>
            <a:fld id="{E780DAB0-66C9-6248-A472-5F79E02CB431}" type="slidenum">
              <a:rPr lang="en-US" smtClean="0"/>
              <a:t>50</a:t>
            </a:fld>
            <a:endParaRPr lang="en-US"/>
          </a:p>
        </p:txBody>
      </p:sp>
      <p:sp>
        <p:nvSpPr>
          <p:cNvPr id="7" name="TextBox 6">
            <a:extLst>
              <a:ext uri="{FF2B5EF4-FFF2-40B4-BE49-F238E27FC236}">
                <a16:creationId xmlns:a16="http://schemas.microsoft.com/office/drawing/2014/main" id="{84F41FF6-18DD-214D-B733-4D95E2B4CCAF}"/>
              </a:ext>
            </a:extLst>
          </p:cNvPr>
          <p:cNvSpPr txBox="1"/>
          <p:nvPr/>
        </p:nvSpPr>
        <p:spPr>
          <a:xfrm>
            <a:off x="97281" y="5167"/>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Sources of international investment from a wide range into Dairy industry - </a:t>
            </a:r>
            <a:r>
              <a:rPr lang="en-US" sz="2000" b="1" dirty="0">
                <a:solidFill>
                  <a:srgbClr val="FF0000"/>
                </a:solidFill>
                <a:latin typeface="Gill Sans MT" panose="020B0502020104020203" pitchFamily="34" charset="77"/>
              </a:rPr>
              <a:t>AGVC-D</a:t>
            </a:r>
          </a:p>
        </p:txBody>
      </p:sp>
      <p:sp>
        <p:nvSpPr>
          <p:cNvPr id="14" name="Rectangle 13">
            <a:extLst>
              <a:ext uri="{FF2B5EF4-FFF2-40B4-BE49-F238E27FC236}">
                <a16:creationId xmlns:a16="http://schemas.microsoft.com/office/drawing/2014/main" id="{44ADD47F-0A33-8E48-A415-1F46C9466E39}"/>
              </a:ext>
            </a:extLst>
          </p:cNvPr>
          <p:cNvSpPr/>
          <p:nvPr/>
        </p:nvSpPr>
        <p:spPr>
          <a:xfrm>
            <a:off x="380999" y="1586636"/>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35016FF-B44B-BB46-BA30-D2AF4BAD32E5}"/>
              </a:ext>
            </a:extLst>
          </p:cNvPr>
          <p:cNvSpPr/>
          <p:nvPr/>
        </p:nvSpPr>
        <p:spPr>
          <a:xfrm>
            <a:off x="380999" y="246021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EB57830-9686-BF4A-AC0D-667CD0BA250E}"/>
              </a:ext>
            </a:extLst>
          </p:cNvPr>
          <p:cNvSpPr/>
          <p:nvPr/>
        </p:nvSpPr>
        <p:spPr>
          <a:xfrm>
            <a:off x="380999" y="3359717"/>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27D6A01-B46C-DF47-85FA-85FCCDB037E4}"/>
              </a:ext>
            </a:extLst>
          </p:cNvPr>
          <p:cNvSpPr/>
          <p:nvPr/>
        </p:nvSpPr>
        <p:spPr>
          <a:xfrm>
            <a:off x="380999" y="4259215"/>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2D9DDF2-E092-8D4C-9622-7D95EFC3F4CA}"/>
              </a:ext>
            </a:extLst>
          </p:cNvPr>
          <p:cNvSpPr/>
          <p:nvPr/>
        </p:nvSpPr>
        <p:spPr>
          <a:xfrm>
            <a:off x="380999" y="515871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BE33E5B-7520-6E43-A620-639BF2A4052E}"/>
              </a:ext>
            </a:extLst>
          </p:cNvPr>
          <p:cNvSpPr/>
          <p:nvPr/>
        </p:nvSpPr>
        <p:spPr>
          <a:xfrm>
            <a:off x="3032864" y="75297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32EAE11-E1C0-D443-BDA3-D81FA6BB7BA1}"/>
              </a:ext>
            </a:extLst>
          </p:cNvPr>
          <p:cNvSpPr/>
          <p:nvPr/>
        </p:nvSpPr>
        <p:spPr>
          <a:xfrm>
            <a:off x="3032864" y="1645574"/>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107E7E1-4753-8B4D-81C9-8982182ECA68}"/>
              </a:ext>
            </a:extLst>
          </p:cNvPr>
          <p:cNvSpPr/>
          <p:nvPr/>
        </p:nvSpPr>
        <p:spPr>
          <a:xfrm>
            <a:off x="3017990" y="253416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B8AB48-2EE2-2843-A799-377C2D58776A}"/>
              </a:ext>
            </a:extLst>
          </p:cNvPr>
          <p:cNvSpPr/>
          <p:nvPr/>
        </p:nvSpPr>
        <p:spPr>
          <a:xfrm>
            <a:off x="3032864" y="340041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D3399FC-D140-6342-A97E-48D1BA1A4856}"/>
              </a:ext>
            </a:extLst>
          </p:cNvPr>
          <p:cNvSpPr/>
          <p:nvPr/>
        </p:nvSpPr>
        <p:spPr>
          <a:xfrm>
            <a:off x="3032864" y="428800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E639354-024E-F54B-95F5-02644402C068}"/>
              </a:ext>
            </a:extLst>
          </p:cNvPr>
          <p:cNvSpPr/>
          <p:nvPr/>
        </p:nvSpPr>
        <p:spPr>
          <a:xfrm>
            <a:off x="3032864" y="516091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1A6E606-22DD-0749-988A-4749A00823D6}"/>
              </a:ext>
            </a:extLst>
          </p:cNvPr>
          <p:cNvSpPr/>
          <p:nvPr/>
        </p:nvSpPr>
        <p:spPr>
          <a:xfrm>
            <a:off x="7324072" y="5120987"/>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C55E0BF-CDF7-3F4B-94A4-79472E687420}"/>
              </a:ext>
            </a:extLst>
          </p:cNvPr>
          <p:cNvSpPr/>
          <p:nvPr/>
        </p:nvSpPr>
        <p:spPr>
          <a:xfrm>
            <a:off x="7324072" y="4246404"/>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9C90042-3F0D-8E4C-870A-40A71E7306C2}"/>
              </a:ext>
            </a:extLst>
          </p:cNvPr>
          <p:cNvSpPr/>
          <p:nvPr/>
        </p:nvSpPr>
        <p:spPr>
          <a:xfrm>
            <a:off x="7324072" y="337801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883416-FC15-ED46-975E-3CE40288FC36}"/>
              </a:ext>
            </a:extLst>
          </p:cNvPr>
          <p:cNvSpPr/>
          <p:nvPr/>
        </p:nvSpPr>
        <p:spPr>
          <a:xfrm>
            <a:off x="7330335" y="249700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82BDE2E-75CD-054F-AFB5-576154E46A42}"/>
              </a:ext>
            </a:extLst>
          </p:cNvPr>
          <p:cNvSpPr/>
          <p:nvPr/>
        </p:nvSpPr>
        <p:spPr>
          <a:xfrm>
            <a:off x="7330335" y="1609200"/>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B896751-6116-2B49-8EAF-DF47F5EFA121}"/>
              </a:ext>
            </a:extLst>
          </p:cNvPr>
          <p:cNvSpPr/>
          <p:nvPr/>
        </p:nvSpPr>
        <p:spPr>
          <a:xfrm>
            <a:off x="7330335" y="748460"/>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4AF53EF-9EBC-D64F-8718-C519B2B5016A}"/>
              </a:ext>
            </a:extLst>
          </p:cNvPr>
          <p:cNvSpPr/>
          <p:nvPr/>
        </p:nvSpPr>
        <p:spPr>
          <a:xfrm>
            <a:off x="9982200" y="511394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063756A-D4E8-C842-903C-01357EDA0062}"/>
              </a:ext>
            </a:extLst>
          </p:cNvPr>
          <p:cNvSpPr/>
          <p:nvPr/>
        </p:nvSpPr>
        <p:spPr>
          <a:xfrm>
            <a:off x="9982200" y="422178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6A726B8-E7CC-244F-B92E-63CB9AFDFDD9}"/>
              </a:ext>
            </a:extLst>
          </p:cNvPr>
          <p:cNvSpPr/>
          <p:nvPr/>
        </p:nvSpPr>
        <p:spPr>
          <a:xfrm>
            <a:off x="9982200" y="3341001"/>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44FA74-FFB9-3845-9392-F13AC7ED3B53}"/>
              </a:ext>
            </a:extLst>
          </p:cNvPr>
          <p:cNvSpPr/>
          <p:nvPr/>
        </p:nvSpPr>
        <p:spPr>
          <a:xfrm>
            <a:off x="9982200" y="2460219"/>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E739674-FAAE-C34A-8C0A-0892F616BA3F}"/>
              </a:ext>
            </a:extLst>
          </p:cNvPr>
          <p:cNvSpPr/>
          <p:nvPr/>
        </p:nvSpPr>
        <p:spPr>
          <a:xfrm>
            <a:off x="9982200" y="1588942"/>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B2D8764-D3F2-094F-BC0A-BCC419520C5B}"/>
              </a:ext>
            </a:extLst>
          </p:cNvPr>
          <p:cNvSpPr/>
          <p:nvPr/>
        </p:nvSpPr>
        <p:spPr>
          <a:xfrm>
            <a:off x="9982200" y="713053"/>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Triangle 36">
            <a:extLst>
              <a:ext uri="{FF2B5EF4-FFF2-40B4-BE49-F238E27FC236}">
                <a16:creationId xmlns:a16="http://schemas.microsoft.com/office/drawing/2014/main" id="{4CF517A8-E176-E64E-9110-D36EDD839FDB}"/>
              </a:ext>
            </a:extLst>
          </p:cNvPr>
          <p:cNvSpPr/>
          <p:nvPr/>
        </p:nvSpPr>
        <p:spPr>
          <a:xfrm rot="13569029">
            <a:off x="2313541" y="908669"/>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3063EB73-E3E0-444B-AAA4-1FF4B7EEC2B5}"/>
              </a:ext>
            </a:extLst>
          </p:cNvPr>
          <p:cNvSpPr/>
          <p:nvPr/>
        </p:nvSpPr>
        <p:spPr>
          <a:xfrm rot="13569029">
            <a:off x="2313540" y="1733386"/>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Triangle 38">
            <a:extLst>
              <a:ext uri="{FF2B5EF4-FFF2-40B4-BE49-F238E27FC236}">
                <a16:creationId xmlns:a16="http://schemas.microsoft.com/office/drawing/2014/main" id="{C431161C-7836-9B47-A0A5-0C00051CF51C}"/>
              </a:ext>
            </a:extLst>
          </p:cNvPr>
          <p:cNvSpPr/>
          <p:nvPr/>
        </p:nvSpPr>
        <p:spPr>
          <a:xfrm rot="13569029">
            <a:off x="2301049" y="2631826"/>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Triangle 39">
            <a:extLst>
              <a:ext uri="{FF2B5EF4-FFF2-40B4-BE49-F238E27FC236}">
                <a16:creationId xmlns:a16="http://schemas.microsoft.com/office/drawing/2014/main" id="{F43B2BBF-CDEB-B642-9807-41973F5C3816}"/>
              </a:ext>
            </a:extLst>
          </p:cNvPr>
          <p:cNvSpPr/>
          <p:nvPr/>
        </p:nvSpPr>
        <p:spPr>
          <a:xfrm rot="13569029">
            <a:off x="2313541" y="3545500"/>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Triangle 40">
            <a:extLst>
              <a:ext uri="{FF2B5EF4-FFF2-40B4-BE49-F238E27FC236}">
                <a16:creationId xmlns:a16="http://schemas.microsoft.com/office/drawing/2014/main" id="{76111D2A-09A9-9B4E-90A5-8C7A3B202D42}"/>
              </a:ext>
            </a:extLst>
          </p:cNvPr>
          <p:cNvSpPr/>
          <p:nvPr/>
        </p:nvSpPr>
        <p:spPr>
          <a:xfrm rot="13569029">
            <a:off x="2301048" y="4453748"/>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41">
            <a:extLst>
              <a:ext uri="{FF2B5EF4-FFF2-40B4-BE49-F238E27FC236}">
                <a16:creationId xmlns:a16="http://schemas.microsoft.com/office/drawing/2014/main" id="{6EEEB6FF-09C0-204E-9671-FC331C953AC6}"/>
              </a:ext>
            </a:extLst>
          </p:cNvPr>
          <p:cNvSpPr/>
          <p:nvPr/>
        </p:nvSpPr>
        <p:spPr>
          <a:xfrm rot="13460703">
            <a:off x="2279437" y="5343742"/>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ight Triangle 42">
            <a:extLst>
              <a:ext uri="{FF2B5EF4-FFF2-40B4-BE49-F238E27FC236}">
                <a16:creationId xmlns:a16="http://schemas.microsoft.com/office/drawing/2014/main" id="{5AB5D29D-D7C1-6F4B-A732-FD2D215BFB54}"/>
              </a:ext>
            </a:extLst>
          </p:cNvPr>
          <p:cNvSpPr/>
          <p:nvPr/>
        </p:nvSpPr>
        <p:spPr>
          <a:xfrm rot="13347124">
            <a:off x="9265258" y="908671"/>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8AA02511-76E6-3D4C-9B07-F5B2AD1831E3}"/>
              </a:ext>
            </a:extLst>
          </p:cNvPr>
          <p:cNvSpPr/>
          <p:nvPr/>
        </p:nvSpPr>
        <p:spPr>
          <a:xfrm rot="13347124">
            <a:off x="9265258" y="1774861"/>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Triangle 44">
            <a:extLst>
              <a:ext uri="{FF2B5EF4-FFF2-40B4-BE49-F238E27FC236}">
                <a16:creationId xmlns:a16="http://schemas.microsoft.com/office/drawing/2014/main" id="{D853C163-8AD1-494F-989D-B53BB9FEE277}"/>
              </a:ext>
            </a:extLst>
          </p:cNvPr>
          <p:cNvSpPr/>
          <p:nvPr/>
        </p:nvSpPr>
        <p:spPr>
          <a:xfrm rot="13347124">
            <a:off x="9282867" y="2653818"/>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Triangle 45">
            <a:extLst>
              <a:ext uri="{FF2B5EF4-FFF2-40B4-BE49-F238E27FC236}">
                <a16:creationId xmlns:a16="http://schemas.microsoft.com/office/drawing/2014/main" id="{565CF612-3C12-854B-999C-520C31D28DFE}"/>
              </a:ext>
            </a:extLst>
          </p:cNvPr>
          <p:cNvSpPr/>
          <p:nvPr/>
        </p:nvSpPr>
        <p:spPr>
          <a:xfrm rot="13347124">
            <a:off x="9308180" y="3540863"/>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Triangle 46">
            <a:extLst>
              <a:ext uri="{FF2B5EF4-FFF2-40B4-BE49-F238E27FC236}">
                <a16:creationId xmlns:a16="http://schemas.microsoft.com/office/drawing/2014/main" id="{1F1028DE-87A3-B94D-8CEF-4E04917F8B75}"/>
              </a:ext>
            </a:extLst>
          </p:cNvPr>
          <p:cNvSpPr/>
          <p:nvPr/>
        </p:nvSpPr>
        <p:spPr>
          <a:xfrm rot="13347124">
            <a:off x="9308180" y="4406613"/>
            <a:ext cx="489213" cy="51256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Triangle 47">
            <a:extLst>
              <a:ext uri="{FF2B5EF4-FFF2-40B4-BE49-F238E27FC236}">
                <a16:creationId xmlns:a16="http://schemas.microsoft.com/office/drawing/2014/main" id="{8C36D4CE-20FA-6747-8BFC-9951F05408CF}"/>
              </a:ext>
            </a:extLst>
          </p:cNvPr>
          <p:cNvSpPr/>
          <p:nvPr/>
        </p:nvSpPr>
        <p:spPr>
          <a:xfrm rot="13347124">
            <a:off x="9338577" y="5281195"/>
            <a:ext cx="489213" cy="512560"/>
          </a:xfrm>
          <a:prstGeom prst="r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picture containing clipart&#13;&#10;&#13;&#10;Description automatically generated">
            <a:extLst>
              <a:ext uri="{FF2B5EF4-FFF2-40B4-BE49-F238E27FC236}">
                <a16:creationId xmlns:a16="http://schemas.microsoft.com/office/drawing/2014/main" id="{345743DB-933F-1E46-9B24-01B49EA55EF9}"/>
              </a:ext>
            </a:extLst>
          </p:cNvPr>
          <p:cNvPicPr>
            <a:picLocks noChangeAspect="1"/>
          </p:cNvPicPr>
          <p:nvPr/>
        </p:nvPicPr>
        <p:blipFill>
          <a:blip r:embed="rId2"/>
          <a:stretch>
            <a:fillRect/>
          </a:stretch>
        </p:blipFill>
        <p:spPr>
          <a:xfrm>
            <a:off x="125448" y="6051238"/>
            <a:ext cx="734565" cy="734565"/>
          </a:xfrm>
          <a:prstGeom prst="rect">
            <a:avLst/>
          </a:prstGeom>
        </p:spPr>
      </p:pic>
      <p:sp>
        <p:nvSpPr>
          <p:cNvPr id="51" name="Rectangle 50">
            <a:extLst>
              <a:ext uri="{FF2B5EF4-FFF2-40B4-BE49-F238E27FC236}">
                <a16:creationId xmlns:a16="http://schemas.microsoft.com/office/drawing/2014/main" id="{47959ED3-37A5-2C4B-9C7D-D3AE7EA843D6}"/>
              </a:ext>
            </a:extLst>
          </p:cNvPr>
          <p:cNvSpPr/>
          <p:nvPr/>
        </p:nvSpPr>
        <p:spPr>
          <a:xfrm>
            <a:off x="380999" y="725437"/>
            <a:ext cx="2011472" cy="8329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FA861955-3E24-C24D-880A-FBFAC64BF6F2}"/>
              </a:ext>
            </a:extLst>
          </p:cNvPr>
          <p:cNvPicPr>
            <a:picLocks noChangeAspect="1"/>
          </p:cNvPicPr>
          <p:nvPr/>
        </p:nvPicPr>
        <p:blipFill>
          <a:blip r:embed="rId3"/>
          <a:stretch>
            <a:fillRect/>
          </a:stretch>
        </p:blipFill>
        <p:spPr>
          <a:xfrm>
            <a:off x="958566" y="769936"/>
            <a:ext cx="856337" cy="517694"/>
          </a:xfrm>
          <a:prstGeom prst="rect">
            <a:avLst/>
          </a:prstGeom>
        </p:spPr>
      </p:pic>
      <p:pic>
        <p:nvPicPr>
          <p:cNvPr id="10" name="Picture 9">
            <a:extLst>
              <a:ext uri="{FF2B5EF4-FFF2-40B4-BE49-F238E27FC236}">
                <a16:creationId xmlns:a16="http://schemas.microsoft.com/office/drawing/2014/main" id="{0FB2DD0F-CDC4-3243-8B1B-F9E9A14C83FD}"/>
              </a:ext>
            </a:extLst>
          </p:cNvPr>
          <p:cNvPicPr>
            <a:picLocks noChangeAspect="1"/>
          </p:cNvPicPr>
          <p:nvPr/>
        </p:nvPicPr>
        <p:blipFill>
          <a:blip r:embed="rId4"/>
          <a:stretch>
            <a:fillRect/>
          </a:stretch>
        </p:blipFill>
        <p:spPr>
          <a:xfrm>
            <a:off x="1106277" y="1646737"/>
            <a:ext cx="518265" cy="627507"/>
          </a:xfrm>
          <a:prstGeom prst="rect">
            <a:avLst/>
          </a:prstGeom>
        </p:spPr>
      </p:pic>
      <p:pic>
        <p:nvPicPr>
          <p:cNvPr id="12" name="Picture 11">
            <a:extLst>
              <a:ext uri="{FF2B5EF4-FFF2-40B4-BE49-F238E27FC236}">
                <a16:creationId xmlns:a16="http://schemas.microsoft.com/office/drawing/2014/main" id="{C9C24DD9-50F0-2247-AA3D-75A89748D97F}"/>
              </a:ext>
            </a:extLst>
          </p:cNvPr>
          <p:cNvPicPr>
            <a:picLocks noChangeAspect="1"/>
          </p:cNvPicPr>
          <p:nvPr/>
        </p:nvPicPr>
        <p:blipFill>
          <a:blip r:embed="rId5"/>
          <a:stretch>
            <a:fillRect/>
          </a:stretch>
        </p:blipFill>
        <p:spPr>
          <a:xfrm>
            <a:off x="1078757" y="2530865"/>
            <a:ext cx="605163" cy="605163"/>
          </a:xfrm>
          <a:prstGeom prst="rect">
            <a:avLst/>
          </a:prstGeom>
        </p:spPr>
      </p:pic>
      <p:pic>
        <p:nvPicPr>
          <p:cNvPr id="53" name="Picture 52">
            <a:extLst>
              <a:ext uri="{FF2B5EF4-FFF2-40B4-BE49-F238E27FC236}">
                <a16:creationId xmlns:a16="http://schemas.microsoft.com/office/drawing/2014/main" id="{8DA14A7C-5DA8-C147-8DA6-A8BA67C23AAB}"/>
              </a:ext>
            </a:extLst>
          </p:cNvPr>
          <p:cNvPicPr>
            <a:picLocks noChangeAspect="1"/>
          </p:cNvPicPr>
          <p:nvPr/>
        </p:nvPicPr>
        <p:blipFill>
          <a:blip r:embed="rId6"/>
          <a:stretch>
            <a:fillRect/>
          </a:stretch>
        </p:blipFill>
        <p:spPr>
          <a:xfrm>
            <a:off x="1034847" y="3431745"/>
            <a:ext cx="706928" cy="706928"/>
          </a:xfrm>
          <a:prstGeom prst="rect">
            <a:avLst/>
          </a:prstGeom>
        </p:spPr>
      </p:pic>
      <p:pic>
        <p:nvPicPr>
          <p:cNvPr id="55" name="Picture 54">
            <a:extLst>
              <a:ext uri="{FF2B5EF4-FFF2-40B4-BE49-F238E27FC236}">
                <a16:creationId xmlns:a16="http://schemas.microsoft.com/office/drawing/2014/main" id="{18159707-9CD6-2644-B94D-B4127EDD1F52}"/>
              </a:ext>
            </a:extLst>
          </p:cNvPr>
          <p:cNvPicPr>
            <a:picLocks noChangeAspect="1"/>
          </p:cNvPicPr>
          <p:nvPr/>
        </p:nvPicPr>
        <p:blipFill>
          <a:blip r:embed="rId7"/>
          <a:stretch>
            <a:fillRect/>
          </a:stretch>
        </p:blipFill>
        <p:spPr>
          <a:xfrm>
            <a:off x="838200" y="4509894"/>
            <a:ext cx="1047750" cy="220692"/>
          </a:xfrm>
          <a:prstGeom prst="rect">
            <a:avLst/>
          </a:prstGeom>
        </p:spPr>
      </p:pic>
      <p:pic>
        <p:nvPicPr>
          <p:cNvPr id="57" name="Picture 56">
            <a:extLst>
              <a:ext uri="{FF2B5EF4-FFF2-40B4-BE49-F238E27FC236}">
                <a16:creationId xmlns:a16="http://schemas.microsoft.com/office/drawing/2014/main" id="{BC48A9F7-44B5-2B48-B0EE-51AA107AFFF8}"/>
              </a:ext>
            </a:extLst>
          </p:cNvPr>
          <p:cNvPicPr>
            <a:picLocks noChangeAspect="1"/>
          </p:cNvPicPr>
          <p:nvPr/>
        </p:nvPicPr>
        <p:blipFill>
          <a:blip r:embed="rId8"/>
          <a:stretch>
            <a:fillRect/>
          </a:stretch>
        </p:blipFill>
        <p:spPr>
          <a:xfrm>
            <a:off x="1194496" y="5287114"/>
            <a:ext cx="489424" cy="568081"/>
          </a:xfrm>
          <a:prstGeom prst="rect">
            <a:avLst/>
          </a:prstGeom>
        </p:spPr>
      </p:pic>
      <p:pic>
        <p:nvPicPr>
          <p:cNvPr id="59" name="Picture 58">
            <a:extLst>
              <a:ext uri="{FF2B5EF4-FFF2-40B4-BE49-F238E27FC236}">
                <a16:creationId xmlns:a16="http://schemas.microsoft.com/office/drawing/2014/main" id="{D68A7065-5B14-4245-91C2-14F9254C4D90}"/>
              </a:ext>
            </a:extLst>
          </p:cNvPr>
          <p:cNvPicPr>
            <a:picLocks noChangeAspect="1"/>
          </p:cNvPicPr>
          <p:nvPr/>
        </p:nvPicPr>
        <p:blipFill>
          <a:blip r:embed="rId9"/>
          <a:stretch>
            <a:fillRect/>
          </a:stretch>
        </p:blipFill>
        <p:spPr>
          <a:xfrm>
            <a:off x="3670262" y="811485"/>
            <a:ext cx="706927" cy="706927"/>
          </a:xfrm>
          <a:prstGeom prst="rect">
            <a:avLst/>
          </a:prstGeom>
        </p:spPr>
      </p:pic>
      <p:pic>
        <p:nvPicPr>
          <p:cNvPr id="61" name="Picture 60">
            <a:extLst>
              <a:ext uri="{FF2B5EF4-FFF2-40B4-BE49-F238E27FC236}">
                <a16:creationId xmlns:a16="http://schemas.microsoft.com/office/drawing/2014/main" id="{30168B2C-555A-0F44-9BA2-259718A680AC}"/>
              </a:ext>
            </a:extLst>
          </p:cNvPr>
          <p:cNvPicPr>
            <a:picLocks noChangeAspect="1"/>
          </p:cNvPicPr>
          <p:nvPr/>
        </p:nvPicPr>
        <p:blipFill>
          <a:blip r:embed="rId10"/>
          <a:stretch>
            <a:fillRect/>
          </a:stretch>
        </p:blipFill>
        <p:spPr>
          <a:xfrm>
            <a:off x="3581400" y="1718465"/>
            <a:ext cx="681090" cy="681090"/>
          </a:xfrm>
          <a:prstGeom prst="rect">
            <a:avLst/>
          </a:prstGeom>
        </p:spPr>
      </p:pic>
      <p:pic>
        <p:nvPicPr>
          <p:cNvPr id="63" name="Picture 62">
            <a:extLst>
              <a:ext uri="{FF2B5EF4-FFF2-40B4-BE49-F238E27FC236}">
                <a16:creationId xmlns:a16="http://schemas.microsoft.com/office/drawing/2014/main" id="{4DA76141-6F7E-A84B-AB9C-4633ED4A5D3C}"/>
              </a:ext>
            </a:extLst>
          </p:cNvPr>
          <p:cNvPicPr>
            <a:picLocks noChangeAspect="1"/>
          </p:cNvPicPr>
          <p:nvPr/>
        </p:nvPicPr>
        <p:blipFill>
          <a:blip r:embed="rId11"/>
          <a:stretch>
            <a:fillRect/>
          </a:stretch>
        </p:blipFill>
        <p:spPr>
          <a:xfrm>
            <a:off x="3515611" y="2639523"/>
            <a:ext cx="956869" cy="638665"/>
          </a:xfrm>
          <a:prstGeom prst="rect">
            <a:avLst/>
          </a:prstGeom>
        </p:spPr>
      </p:pic>
      <p:pic>
        <p:nvPicPr>
          <p:cNvPr id="65" name="Picture 64">
            <a:extLst>
              <a:ext uri="{FF2B5EF4-FFF2-40B4-BE49-F238E27FC236}">
                <a16:creationId xmlns:a16="http://schemas.microsoft.com/office/drawing/2014/main" id="{926C02AC-5285-AB4A-BA1A-7732C60432BA}"/>
              </a:ext>
            </a:extLst>
          </p:cNvPr>
          <p:cNvPicPr>
            <a:picLocks noChangeAspect="1"/>
          </p:cNvPicPr>
          <p:nvPr/>
        </p:nvPicPr>
        <p:blipFill>
          <a:blip r:embed="rId12"/>
          <a:stretch>
            <a:fillRect/>
          </a:stretch>
        </p:blipFill>
        <p:spPr>
          <a:xfrm>
            <a:off x="3276640" y="3517956"/>
            <a:ext cx="1290610" cy="662836"/>
          </a:xfrm>
          <a:prstGeom prst="rect">
            <a:avLst/>
          </a:prstGeom>
        </p:spPr>
      </p:pic>
      <p:pic>
        <p:nvPicPr>
          <p:cNvPr id="67" name="Picture 66">
            <a:extLst>
              <a:ext uri="{FF2B5EF4-FFF2-40B4-BE49-F238E27FC236}">
                <a16:creationId xmlns:a16="http://schemas.microsoft.com/office/drawing/2014/main" id="{C3736852-CA2B-8041-9712-6A64D7378D93}"/>
              </a:ext>
            </a:extLst>
          </p:cNvPr>
          <p:cNvPicPr>
            <a:picLocks noChangeAspect="1"/>
          </p:cNvPicPr>
          <p:nvPr/>
        </p:nvPicPr>
        <p:blipFill>
          <a:blip r:embed="rId13"/>
          <a:stretch>
            <a:fillRect/>
          </a:stretch>
        </p:blipFill>
        <p:spPr>
          <a:xfrm>
            <a:off x="3670262" y="4486896"/>
            <a:ext cx="706927" cy="530195"/>
          </a:xfrm>
          <a:prstGeom prst="rect">
            <a:avLst/>
          </a:prstGeom>
        </p:spPr>
      </p:pic>
      <p:pic>
        <p:nvPicPr>
          <p:cNvPr id="69" name="Picture 68">
            <a:extLst>
              <a:ext uri="{FF2B5EF4-FFF2-40B4-BE49-F238E27FC236}">
                <a16:creationId xmlns:a16="http://schemas.microsoft.com/office/drawing/2014/main" id="{4FAE1220-9FE5-F343-B25B-DA6EEE5BF67D}"/>
              </a:ext>
            </a:extLst>
          </p:cNvPr>
          <p:cNvPicPr>
            <a:picLocks noChangeAspect="1"/>
          </p:cNvPicPr>
          <p:nvPr/>
        </p:nvPicPr>
        <p:blipFill>
          <a:blip r:embed="rId14"/>
          <a:stretch>
            <a:fillRect/>
          </a:stretch>
        </p:blipFill>
        <p:spPr>
          <a:xfrm>
            <a:off x="3688691" y="5247104"/>
            <a:ext cx="699817" cy="699817"/>
          </a:xfrm>
          <a:prstGeom prst="rect">
            <a:avLst/>
          </a:prstGeom>
        </p:spPr>
      </p:pic>
      <p:pic>
        <p:nvPicPr>
          <p:cNvPr id="71" name="Picture 70">
            <a:extLst>
              <a:ext uri="{FF2B5EF4-FFF2-40B4-BE49-F238E27FC236}">
                <a16:creationId xmlns:a16="http://schemas.microsoft.com/office/drawing/2014/main" id="{DE99AD6D-80F6-9941-B2D7-FE62E2CF3E1A}"/>
              </a:ext>
            </a:extLst>
          </p:cNvPr>
          <p:cNvPicPr>
            <a:picLocks noChangeAspect="1"/>
          </p:cNvPicPr>
          <p:nvPr/>
        </p:nvPicPr>
        <p:blipFill>
          <a:blip r:embed="rId15"/>
          <a:stretch>
            <a:fillRect/>
          </a:stretch>
        </p:blipFill>
        <p:spPr>
          <a:xfrm>
            <a:off x="7813660" y="985288"/>
            <a:ext cx="1149824" cy="359320"/>
          </a:xfrm>
          <a:prstGeom prst="rect">
            <a:avLst/>
          </a:prstGeom>
        </p:spPr>
      </p:pic>
      <p:pic>
        <p:nvPicPr>
          <p:cNvPr id="73" name="Picture 72">
            <a:extLst>
              <a:ext uri="{FF2B5EF4-FFF2-40B4-BE49-F238E27FC236}">
                <a16:creationId xmlns:a16="http://schemas.microsoft.com/office/drawing/2014/main" id="{D2CFF769-232C-EA49-B52E-2593A3F5C5F0}"/>
              </a:ext>
            </a:extLst>
          </p:cNvPr>
          <p:cNvPicPr>
            <a:picLocks noChangeAspect="1"/>
          </p:cNvPicPr>
          <p:nvPr/>
        </p:nvPicPr>
        <p:blipFill>
          <a:blip r:embed="rId16"/>
          <a:stretch>
            <a:fillRect/>
          </a:stretch>
        </p:blipFill>
        <p:spPr>
          <a:xfrm>
            <a:off x="7754208" y="1809285"/>
            <a:ext cx="1194496" cy="424046"/>
          </a:xfrm>
          <a:prstGeom prst="rect">
            <a:avLst/>
          </a:prstGeom>
        </p:spPr>
      </p:pic>
      <p:pic>
        <p:nvPicPr>
          <p:cNvPr id="75" name="Picture 74">
            <a:extLst>
              <a:ext uri="{FF2B5EF4-FFF2-40B4-BE49-F238E27FC236}">
                <a16:creationId xmlns:a16="http://schemas.microsoft.com/office/drawing/2014/main" id="{7505B8AC-C5D8-2C41-88A6-22FF3E93BFF4}"/>
              </a:ext>
            </a:extLst>
          </p:cNvPr>
          <p:cNvPicPr>
            <a:picLocks noChangeAspect="1"/>
          </p:cNvPicPr>
          <p:nvPr/>
        </p:nvPicPr>
        <p:blipFill>
          <a:blip r:embed="rId17"/>
          <a:stretch>
            <a:fillRect/>
          </a:stretch>
        </p:blipFill>
        <p:spPr>
          <a:xfrm>
            <a:off x="7983496" y="2574380"/>
            <a:ext cx="692624" cy="692624"/>
          </a:xfrm>
          <a:prstGeom prst="rect">
            <a:avLst/>
          </a:prstGeom>
        </p:spPr>
      </p:pic>
      <p:pic>
        <p:nvPicPr>
          <p:cNvPr id="77" name="Picture 76">
            <a:extLst>
              <a:ext uri="{FF2B5EF4-FFF2-40B4-BE49-F238E27FC236}">
                <a16:creationId xmlns:a16="http://schemas.microsoft.com/office/drawing/2014/main" id="{32C9FDE5-8692-3A4E-8100-FC82539D03F7}"/>
              </a:ext>
            </a:extLst>
          </p:cNvPr>
          <p:cNvPicPr>
            <a:picLocks noChangeAspect="1"/>
          </p:cNvPicPr>
          <p:nvPr/>
        </p:nvPicPr>
        <p:blipFill>
          <a:blip r:embed="rId18"/>
          <a:stretch>
            <a:fillRect/>
          </a:stretch>
        </p:blipFill>
        <p:spPr>
          <a:xfrm>
            <a:off x="7954053" y="3409454"/>
            <a:ext cx="751509" cy="751509"/>
          </a:xfrm>
          <a:prstGeom prst="rect">
            <a:avLst/>
          </a:prstGeom>
        </p:spPr>
      </p:pic>
      <p:pic>
        <p:nvPicPr>
          <p:cNvPr id="79" name="Picture 78">
            <a:extLst>
              <a:ext uri="{FF2B5EF4-FFF2-40B4-BE49-F238E27FC236}">
                <a16:creationId xmlns:a16="http://schemas.microsoft.com/office/drawing/2014/main" id="{64D334C4-B35C-114A-A71E-F28ECDC10A0D}"/>
              </a:ext>
            </a:extLst>
          </p:cNvPr>
          <p:cNvPicPr>
            <a:picLocks noChangeAspect="1"/>
          </p:cNvPicPr>
          <p:nvPr/>
        </p:nvPicPr>
        <p:blipFill>
          <a:blip r:embed="rId5"/>
          <a:stretch>
            <a:fillRect/>
          </a:stretch>
        </p:blipFill>
        <p:spPr>
          <a:xfrm>
            <a:off x="8085990" y="4356084"/>
            <a:ext cx="605163" cy="605163"/>
          </a:xfrm>
          <a:prstGeom prst="rect">
            <a:avLst/>
          </a:prstGeom>
        </p:spPr>
      </p:pic>
      <p:pic>
        <p:nvPicPr>
          <p:cNvPr id="81" name="Picture 80">
            <a:extLst>
              <a:ext uri="{FF2B5EF4-FFF2-40B4-BE49-F238E27FC236}">
                <a16:creationId xmlns:a16="http://schemas.microsoft.com/office/drawing/2014/main" id="{5F105A76-85BB-BC40-ADB1-D9C9611AFCB6}"/>
              </a:ext>
            </a:extLst>
          </p:cNvPr>
          <p:cNvPicPr>
            <a:picLocks noChangeAspect="1"/>
          </p:cNvPicPr>
          <p:nvPr/>
        </p:nvPicPr>
        <p:blipFill>
          <a:blip r:embed="rId19"/>
          <a:stretch>
            <a:fillRect/>
          </a:stretch>
        </p:blipFill>
        <p:spPr>
          <a:xfrm>
            <a:off x="7983496" y="5182598"/>
            <a:ext cx="709075" cy="709075"/>
          </a:xfrm>
          <a:prstGeom prst="rect">
            <a:avLst/>
          </a:prstGeom>
        </p:spPr>
      </p:pic>
      <p:pic>
        <p:nvPicPr>
          <p:cNvPr id="83" name="Picture 82">
            <a:extLst>
              <a:ext uri="{FF2B5EF4-FFF2-40B4-BE49-F238E27FC236}">
                <a16:creationId xmlns:a16="http://schemas.microsoft.com/office/drawing/2014/main" id="{8372E370-3294-C64F-B23E-F401FEB7E61C}"/>
              </a:ext>
            </a:extLst>
          </p:cNvPr>
          <p:cNvPicPr>
            <a:picLocks noChangeAspect="1"/>
          </p:cNvPicPr>
          <p:nvPr/>
        </p:nvPicPr>
        <p:blipFill>
          <a:blip r:embed="rId20"/>
          <a:stretch>
            <a:fillRect/>
          </a:stretch>
        </p:blipFill>
        <p:spPr>
          <a:xfrm>
            <a:off x="10652192" y="846925"/>
            <a:ext cx="671487" cy="671487"/>
          </a:xfrm>
          <a:prstGeom prst="rect">
            <a:avLst/>
          </a:prstGeom>
        </p:spPr>
      </p:pic>
      <p:pic>
        <p:nvPicPr>
          <p:cNvPr id="85" name="Picture 84">
            <a:extLst>
              <a:ext uri="{FF2B5EF4-FFF2-40B4-BE49-F238E27FC236}">
                <a16:creationId xmlns:a16="http://schemas.microsoft.com/office/drawing/2014/main" id="{BAF67137-DF1D-174E-AB4D-D555CBB9D16B}"/>
              </a:ext>
            </a:extLst>
          </p:cNvPr>
          <p:cNvPicPr>
            <a:picLocks noChangeAspect="1"/>
          </p:cNvPicPr>
          <p:nvPr/>
        </p:nvPicPr>
        <p:blipFill>
          <a:blip r:embed="rId21"/>
          <a:stretch>
            <a:fillRect/>
          </a:stretch>
        </p:blipFill>
        <p:spPr>
          <a:xfrm>
            <a:off x="10577086" y="1809285"/>
            <a:ext cx="821698" cy="460151"/>
          </a:xfrm>
          <a:prstGeom prst="rect">
            <a:avLst/>
          </a:prstGeom>
        </p:spPr>
      </p:pic>
      <p:pic>
        <p:nvPicPr>
          <p:cNvPr id="87" name="Picture 86">
            <a:extLst>
              <a:ext uri="{FF2B5EF4-FFF2-40B4-BE49-F238E27FC236}">
                <a16:creationId xmlns:a16="http://schemas.microsoft.com/office/drawing/2014/main" id="{9D837866-7D13-8E41-8B42-BB4C3D509A70}"/>
              </a:ext>
            </a:extLst>
          </p:cNvPr>
          <p:cNvPicPr>
            <a:picLocks noChangeAspect="1"/>
          </p:cNvPicPr>
          <p:nvPr/>
        </p:nvPicPr>
        <p:blipFill>
          <a:blip r:embed="rId22"/>
          <a:stretch>
            <a:fillRect/>
          </a:stretch>
        </p:blipFill>
        <p:spPr>
          <a:xfrm>
            <a:off x="10577086" y="2550166"/>
            <a:ext cx="774962" cy="680929"/>
          </a:xfrm>
          <a:prstGeom prst="rect">
            <a:avLst/>
          </a:prstGeom>
        </p:spPr>
      </p:pic>
      <p:pic>
        <p:nvPicPr>
          <p:cNvPr id="89" name="Picture 88">
            <a:extLst>
              <a:ext uri="{FF2B5EF4-FFF2-40B4-BE49-F238E27FC236}">
                <a16:creationId xmlns:a16="http://schemas.microsoft.com/office/drawing/2014/main" id="{DB84DC2E-A6C8-C741-ABD4-27D942250DDC}"/>
              </a:ext>
            </a:extLst>
          </p:cNvPr>
          <p:cNvPicPr>
            <a:picLocks noChangeAspect="1"/>
          </p:cNvPicPr>
          <p:nvPr/>
        </p:nvPicPr>
        <p:blipFill>
          <a:blip r:embed="rId23"/>
          <a:stretch>
            <a:fillRect/>
          </a:stretch>
        </p:blipFill>
        <p:spPr>
          <a:xfrm>
            <a:off x="10602209" y="3408682"/>
            <a:ext cx="726334" cy="726334"/>
          </a:xfrm>
          <a:prstGeom prst="rect">
            <a:avLst/>
          </a:prstGeom>
        </p:spPr>
      </p:pic>
      <p:pic>
        <p:nvPicPr>
          <p:cNvPr id="93" name="Picture 92">
            <a:extLst>
              <a:ext uri="{FF2B5EF4-FFF2-40B4-BE49-F238E27FC236}">
                <a16:creationId xmlns:a16="http://schemas.microsoft.com/office/drawing/2014/main" id="{E9D64415-5282-974D-83A2-8A4E40847EE9}"/>
              </a:ext>
            </a:extLst>
          </p:cNvPr>
          <p:cNvPicPr>
            <a:picLocks noChangeAspect="1"/>
          </p:cNvPicPr>
          <p:nvPr/>
        </p:nvPicPr>
        <p:blipFill>
          <a:blip r:embed="rId24"/>
          <a:stretch>
            <a:fillRect/>
          </a:stretch>
        </p:blipFill>
        <p:spPr>
          <a:xfrm>
            <a:off x="10489164" y="4409672"/>
            <a:ext cx="950806" cy="415101"/>
          </a:xfrm>
          <a:prstGeom prst="rect">
            <a:avLst/>
          </a:prstGeom>
        </p:spPr>
      </p:pic>
      <p:pic>
        <p:nvPicPr>
          <p:cNvPr id="95" name="Picture 94">
            <a:extLst>
              <a:ext uri="{FF2B5EF4-FFF2-40B4-BE49-F238E27FC236}">
                <a16:creationId xmlns:a16="http://schemas.microsoft.com/office/drawing/2014/main" id="{FF189295-24CD-AA4A-AE7C-28365E5F0F0E}"/>
              </a:ext>
            </a:extLst>
          </p:cNvPr>
          <p:cNvPicPr>
            <a:picLocks noChangeAspect="1"/>
          </p:cNvPicPr>
          <p:nvPr/>
        </p:nvPicPr>
        <p:blipFill>
          <a:blip r:embed="rId25"/>
          <a:stretch>
            <a:fillRect/>
          </a:stretch>
        </p:blipFill>
        <p:spPr>
          <a:xfrm>
            <a:off x="10702013" y="5248440"/>
            <a:ext cx="563983" cy="563983"/>
          </a:xfrm>
          <a:prstGeom prst="rect">
            <a:avLst/>
          </a:prstGeom>
        </p:spPr>
      </p:pic>
    </p:spTree>
    <p:extLst>
      <p:ext uri="{BB962C8B-B14F-4D97-AF65-F5344CB8AC3E}">
        <p14:creationId xmlns:p14="http://schemas.microsoft.com/office/powerpoint/2010/main" val="3608866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D393AE6-ED2A-C340-832F-26AE72D78776}"/>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DFC6049D-F564-644E-86E1-E113B095406B}"/>
              </a:ext>
            </a:extLst>
          </p:cNvPr>
          <p:cNvSpPr>
            <a:spLocks noGrp="1"/>
          </p:cNvSpPr>
          <p:nvPr>
            <p:ph type="sldNum" sz="quarter" idx="12"/>
          </p:nvPr>
        </p:nvSpPr>
        <p:spPr/>
        <p:txBody>
          <a:bodyPr/>
          <a:lstStyle/>
          <a:p>
            <a:fld id="{E780DAB0-66C9-6248-A472-5F79E02CB431}" type="slidenum">
              <a:rPr lang="en-US" smtClean="0"/>
              <a:t>51</a:t>
            </a:fld>
            <a:endParaRPr lang="en-US"/>
          </a:p>
        </p:txBody>
      </p:sp>
      <p:sp>
        <p:nvSpPr>
          <p:cNvPr id="7" name="TextBox 6">
            <a:extLst>
              <a:ext uri="{FF2B5EF4-FFF2-40B4-BE49-F238E27FC236}">
                <a16:creationId xmlns:a16="http://schemas.microsoft.com/office/drawing/2014/main" id="{5286B773-2712-0540-8D6A-9210EB7A356A}"/>
              </a:ext>
            </a:extLst>
          </p:cNvPr>
          <p:cNvSpPr txBox="1"/>
          <p:nvPr/>
        </p:nvSpPr>
        <p:spPr>
          <a:xfrm>
            <a:off x="97281" y="5167"/>
            <a:ext cx="13164141" cy="400110"/>
          </a:xfrm>
          <a:prstGeom prst="rect">
            <a:avLst/>
          </a:prstGeom>
          <a:noFill/>
          <a:ln>
            <a:noFill/>
          </a:ln>
        </p:spPr>
        <p:txBody>
          <a:bodyPr wrap="square" rtlCol="0">
            <a:spAutoFit/>
          </a:bodyPr>
          <a:lstStyle/>
          <a:p>
            <a:pPr algn="just"/>
            <a:r>
              <a:rPr lang="en-US" sz="2000" dirty="0">
                <a:latin typeface="Gill Sans MT" panose="020B0502020104020203" pitchFamily="34" charset="77"/>
              </a:rPr>
              <a:t>Three key drivers support the ongoing investments in the Dairy industry- </a:t>
            </a:r>
            <a:r>
              <a:rPr lang="en-US" sz="2000" b="1" dirty="0">
                <a:solidFill>
                  <a:srgbClr val="FF0000"/>
                </a:solidFill>
                <a:latin typeface="Gill Sans MT" panose="020B0502020104020203" pitchFamily="34" charset="77"/>
              </a:rPr>
              <a:t>AGVC-D</a:t>
            </a:r>
          </a:p>
        </p:txBody>
      </p:sp>
      <p:sp>
        <p:nvSpPr>
          <p:cNvPr id="11" name="Rectangle 10">
            <a:extLst>
              <a:ext uri="{FF2B5EF4-FFF2-40B4-BE49-F238E27FC236}">
                <a16:creationId xmlns:a16="http://schemas.microsoft.com/office/drawing/2014/main" id="{36CDC632-2C4D-D141-AB92-944BBB5AE3F2}"/>
              </a:ext>
            </a:extLst>
          </p:cNvPr>
          <p:cNvSpPr/>
          <p:nvPr/>
        </p:nvSpPr>
        <p:spPr>
          <a:xfrm>
            <a:off x="6891199" y="590357"/>
            <a:ext cx="4803238" cy="62723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6ED94AE-1B1F-7443-A1B7-A0787B050B17}"/>
              </a:ext>
            </a:extLst>
          </p:cNvPr>
          <p:cNvSpPr txBox="1"/>
          <p:nvPr/>
        </p:nvSpPr>
        <p:spPr>
          <a:xfrm>
            <a:off x="6891199" y="719310"/>
            <a:ext cx="4899418" cy="369332"/>
          </a:xfrm>
          <a:prstGeom prst="rect">
            <a:avLst/>
          </a:prstGeom>
          <a:noFill/>
        </p:spPr>
        <p:txBody>
          <a:bodyPr wrap="none" rtlCol="0">
            <a:spAutoFit/>
          </a:bodyPr>
          <a:lstStyle/>
          <a:p>
            <a:r>
              <a:rPr lang="en-US" b="1" dirty="0">
                <a:latin typeface="Gill Sans MT" panose="020B0502020104020203" pitchFamily="34" charset="77"/>
              </a:rPr>
              <a:t>2. INCREASING SCALE AND EFFICIENCY</a:t>
            </a:r>
          </a:p>
        </p:txBody>
      </p:sp>
      <p:sp>
        <p:nvSpPr>
          <p:cNvPr id="13" name="Rectangle 12">
            <a:extLst>
              <a:ext uri="{FF2B5EF4-FFF2-40B4-BE49-F238E27FC236}">
                <a16:creationId xmlns:a16="http://schemas.microsoft.com/office/drawing/2014/main" id="{F4CD0C4C-C115-B344-A63F-142FA521B33D}"/>
              </a:ext>
            </a:extLst>
          </p:cNvPr>
          <p:cNvSpPr/>
          <p:nvPr/>
        </p:nvSpPr>
        <p:spPr>
          <a:xfrm>
            <a:off x="644539" y="590357"/>
            <a:ext cx="5270673" cy="62723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8808642-5D0F-614E-8EC5-74AEB0FA8DC4}"/>
              </a:ext>
            </a:extLst>
          </p:cNvPr>
          <p:cNvSpPr txBox="1"/>
          <p:nvPr/>
        </p:nvSpPr>
        <p:spPr>
          <a:xfrm>
            <a:off x="644540" y="719310"/>
            <a:ext cx="5270674" cy="369332"/>
          </a:xfrm>
          <a:prstGeom prst="rect">
            <a:avLst/>
          </a:prstGeom>
          <a:noFill/>
        </p:spPr>
        <p:txBody>
          <a:bodyPr wrap="none" rtlCol="0">
            <a:spAutoFit/>
          </a:bodyPr>
          <a:lstStyle/>
          <a:p>
            <a:r>
              <a:rPr lang="en-US" b="1" dirty="0">
                <a:latin typeface="Gill Sans MT" panose="020B0502020104020203" pitchFamily="34" charset="77"/>
              </a:rPr>
              <a:t>1. EXTENDING VALUE ADDED CATEGORIES</a:t>
            </a:r>
          </a:p>
        </p:txBody>
      </p:sp>
      <p:sp>
        <p:nvSpPr>
          <p:cNvPr id="15" name="Rectangle 14">
            <a:extLst>
              <a:ext uri="{FF2B5EF4-FFF2-40B4-BE49-F238E27FC236}">
                <a16:creationId xmlns:a16="http://schemas.microsoft.com/office/drawing/2014/main" id="{A0B80A15-337F-444A-A707-533C4A44CBCF}"/>
              </a:ext>
            </a:extLst>
          </p:cNvPr>
          <p:cNvSpPr/>
          <p:nvPr/>
        </p:nvSpPr>
        <p:spPr>
          <a:xfrm>
            <a:off x="6939289" y="4141699"/>
            <a:ext cx="4803238" cy="62723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33D8904-C784-404B-87A6-B68B68264D00}"/>
              </a:ext>
            </a:extLst>
          </p:cNvPr>
          <p:cNvSpPr txBox="1"/>
          <p:nvPr/>
        </p:nvSpPr>
        <p:spPr>
          <a:xfrm>
            <a:off x="7964088" y="4286725"/>
            <a:ext cx="2657459" cy="369332"/>
          </a:xfrm>
          <a:prstGeom prst="rect">
            <a:avLst/>
          </a:prstGeom>
          <a:noFill/>
        </p:spPr>
        <p:txBody>
          <a:bodyPr wrap="none" rtlCol="0">
            <a:spAutoFit/>
          </a:bodyPr>
          <a:lstStyle/>
          <a:p>
            <a:r>
              <a:rPr lang="en-US" b="1" dirty="0">
                <a:latin typeface="Gill Sans MT" panose="020B0502020104020203" pitchFamily="34" charset="77"/>
              </a:rPr>
              <a:t>3. SECURING SUPPLY</a:t>
            </a:r>
          </a:p>
        </p:txBody>
      </p:sp>
      <p:pic>
        <p:nvPicPr>
          <p:cNvPr id="17" name="Picture 16">
            <a:extLst>
              <a:ext uri="{FF2B5EF4-FFF2-40B4-BE49-F238E27FC236}">
                <a16:creationId xmlns:a16="http://schemas.microsoft.com/office/drawing/2014/main" id="{B5406B99-6C3B-814A-A377-6EEC7BC18F4E}"/>
              </a:ext>
            </a:extLst>
          </p:cNvPr>
          <p:cNvPicPr>
            <a:picLocks noChangeAspect="1"/>
          </p:cNvPicPr>
          <p:nvPr/>
        </p:nvPicPr>
        <p:blipFill>
          <a:blip r:embed="rId2"/>
          <a:stretch>
            <a:fillRect/>
          </a:stretch>
        </p:blipFill>
        <p:spPr>
          <a:xfrm>
            <a:off x="6891200" y="1272019"/>
            <a:ext cx="787256" cy="589682"/>
          </a:xfrm>
          <a:prstGeom prst="rect">
            <a:avLst/>
          </a:prstGeom>
        </p:spPr>
      </p:pic>
      <p:pic>
        <p:nvPicPr>
          <p:cNvPr id="18" name="Picture 17">
            <a:extLst>
              <a:ext uri="{FF2B5EF4-FFF2-40B4-BE49-F238E27FC236}">
                <a16:creationId xmlns:a16="http://schemas.microsoft.com/office/drawing/2014/main" id="{6A9CE0FF-6C5C-5949-A380-5D65C442CABD}"/>
              </a:ext>
            </a:extLst>
          </p:cNvPr>
          <p:cNvPicPr>
            <a:picLocks noChangeAspect="1"/>
          </p:cNvPicPr>
          <p:nvPr/>
        </p:nvPicPr>
        <p:blipFill>
          <a:blip r:embed="rId3"/>
          <a:stretch>
            <a:fillRect/>
          </a:stretch>
        </p:blipFill>
        <p:spPr>
          <a:xfrm>
            <a:off x="6957787" y="1823998"/>
            <a:ext cx="633736" cy="452669"/>
          </a:xfrm>
          <a:prstGeom prst="rect">
            <a:avLst/>
          </a:prstGeom>
        </p:spPr>
      </p:pic>
      <p:pic>
        <p:nvPicPr>
          <p:cNvPr id="19" name="Picture 18">
            <a:extLst>
              <a:ext uri="{FF2B5EF4-FFF2-40B4-BE49-F238E27FC236}">
                <a16:creationId xmlns:a16="http://schemas.microsoft.com/office/drawing/2014/main" id="{DCF830B1-AFCA-EA48-B247-1FC75E6A958A}"/>
              </a:ext>
            </a:extLst>
          </p:cNvPr>
          <p:cNvPicPr>
            <a:picLocks noChangeAspect="1"/>
          </p:cNvPicPr>
          <p:nvPr/>
        </p:nvPicPr>
        <p:blipFill>
          <a:blip r:embed="rId4"/>
          <a:stretch>
            <a:fillRect/>
          </a:stretch>
        </p:blipFill>
        <p:spPr>
          <a:xfrm>
            <a:off x="6753760" y="2244672"/>
            <a:ext cx="956869" cy="638665"/>
          </a:xfrm>
          <a:prstGeom prst="rect">
            <a:avLst/>
          </a:prstGeom>
        </p:spPr>
      </p:pic>
      <p:pic>
        <p:nvPicPr>
          <p:cNvPr id="20" name="Picture 19">
            <a:extLst>
              <a:ext uri="{FF2B5EF4-FFF2-40B4-BE49-F238E27FC236}">
                <a16:creationId xmlns:a16="http://schemas.microsoft.com/office/drawing/2014/main" id="{A20F2A81-DD05-7F4D-A55F-53737827BB7E}"/>
              </a:ext>
            </a:extLst>
          </p:cNvPr>
          <p:cNvPicPr>
            <a:picLocks noChangeAspect="1"/>
          </p:cNvPicPr>
          <p:nvPr/>
        </p:nvPicPr>
        <p:blipFill>
          <a:blip r:embed="rId5"/>
          <a:stretch>
            <a:fillRect/>
          </a:stretch>
        </p:blipFill>
        <p:spPr>
          <a:xfrm>
            <a:off x="6879994" y="2691027"/>
            <a:ext cx="721702" cy="721702"/>
          </a:xfrm>
          <a:prstGeom prst="rect">
            <a:avLst/>
          </a:prstGeom>
        </p:spPr>
      </p:pic>
      <p:pic>
        <p:nvPicPr>
          <p:cNvPr id="21" name="Picture 20">
            <a:extLst>
              <a:ext uri="{FF2B5EF4-FFF2-40B4-BE49-F238E27FC236}">
                <a16:creationId xmlns:a16="http://schemas.microsoft.com/office/drawing/2014/main" id="{BAB34F98-2777-194C-A08B-523300912D87}"/>
              </a:ext>
            </a:extLst>
          </p:cNvPr>
          <p:cNvPicPr>
            <a:picLocks noChangeAspect="1"/>
          </p:cNvPicPr>
          <p:nvPr/>
        </p:nvPicPr>
        <p:blipFill>
          <a:blip r:embed="rId6"/>
          <a:stretch>
            <a:fillRect/>
          </a:stretch>
        </p:blipFill>
        <p:spPr>
          <a:xfrm>
            <a:off x="6974791" y="3488952"/>
            <a:ext cx="620073" cy="620073"/>
          </a:xfrm>
          <a:prstGeom prst="rect">
            <a:avLst/>
          </a:prstGeom>
        </p:spPr>
      </p:pic>
      <p:sp>
        <p:nvSpPr>
          <p:cNvPr id="22" name="TextBox 21">
            <a:extLst>
              <a:ext uri="{FF2B5EF4-FFF2-40B4-BE49-F238E27FC236}">
                <a16:creationId xmlns:a16="http://schemas.microsoft.com/office/drawing/2014/main" id="{A5D489D1-ECBA-A949-8D39-5710914CB73A}"/>
              </a:ext>
            </a:extLst>
          </p:cNvPr>
          <p:cNvSpPr txBox="1"/>
          <p:nvPr/>
        </p:nvSpPr>
        <p:spPr>
          <a:xfrm>
            <a:off x="8500811" y="1218419"/>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23" name="TextBox 22">
            <a:extLst>
              <a:ext uri="{FF2B5EF4-FFF2-40B4-BE49-F238E27FC236}">
                <a16:creationId xmlns:a16="http://schemas.microsoft.com/office/drawing/2014/main" id="{34B17D7E-77D1-0A4A-9A5A-3E7624F11C16}"/>
              </a:ext>
            </a:extLst>
          </p:cNvPr>
          <p:cNvSpPr txBox="1"/>
          <p:nvPr/>
        </p:nvSpPr>
        <p:spPr>
          <a:xfrm>
            <a:off x="8744549" y="2087084"/>
            <a:ext cx="1297150" cy="307777"/>
          </a:xfrm>
          <a:prstGeom prst="rect">
            <a:avLst/>
          </a:prstGeom>
          <a:noFill/>
        </p:spPr>
        <p:txBody>
          <a:bodyPr wrap="none" rtlCol="0">
            <a:spAutoFit/>
          </a:bodyPr>
          <a:lstStyle/>
          <a:p>
            <a:r>
              <a:rPr lang="en-US" sz="1400" dirty="0">
                <a:latin typeface="Gill Sans MT" panose="020B0502020104020203" pitchFamily="34" charset="77"/>
              </a:rPr>
              <a:t>Expanded Plant</a:t>
            </a:r>
          </a:p>
        </p:txBody>
      </p:sp>
      <p:sp>
        <p:nvSpPr>
          <p:cNvPr id="24" name="TextBox 23">
            <a:extLst>
              <a:ext uri="{FF2B5EF4-FFF2-40B4-BE49-F238E27FC236}">
                <a16:creationId xmlns:a16="http://schemas.microsoft.com/office/drawing/2014/main" id="{600464EF-5024-E941-A3EA-9A52623EBF39}"/>
              </a:ext>
            </a:extLst>
          </p:cNvPr>
          <p:cNvSpPr txBox="1"/>
          <p:nvPr/>
        </p:nvSpPr>
        <p:spPr>
          <a:xfrm>
            <a:off x="8752591" y="2428095"/>
            <a:ext cx="2002728" cy="307777"/>
          </a:xfrm>
          <a:prstGeom prst="rect">
            <a:avLst/>
          </a:prstGeom>
          <a:noFill/>
        </p:spPr>
        <p:txBody>
          <a:bodyPr wrap="none" rtlCol="0">
            <a:spAutoFit/>
          </a:bodyPr>
          <a:lstStyle/>
          <a:p>
            <a:r>
              <a:rPr lang="en-US" sz="1400" dirty="0">
                <a:latin typeface="Gill Sans MT" panose="020B0502020104020203" pitchFamily="34" charset="77"/>
              </a:rPr>
              <a:t>New infant formula drier</a:t>
            </a:r>
          </a:p>
        </p:txBody>
      </p:sp>
      <p:sp>
        <p:nvSpPr>
          <p:cNvPr id="25" name="TextBox 24">
            <a:extLst>
              <a:ext uri="{FF2B5EF4-FFF2-40B4-BE49-F238E27FC236}">
                <a16:creationId xmlns:a16="http://schemas.microsoft.com/office/drawing/2014/main" id="{C227BDBF-1124-2940-B6B2-ABD1CB8B89D7}"/>
              </a:ext>
            </a:extLst>
          </p:cNvPr>
          <p:cNvSpPr txBox="1"/>
          <p:nvPr/>
        </p:nvSpPr>
        <p:spPr>
          <a:xfrm>
            <a:off x="8740234" y="2789304"/>
            <a:ext cx="2775312" cy="738664"/>
          </a:xfrm>
          <a:prstGeom prst="rect">
            <a:avLst/>
          </a:prstGeom>
          <a:noFill/>
        </p:spPr>
        <p:txBody>
          <a:bodyPr wrap="none" rtlCol="0">
            <a:spAutoFit/>
          </a:bodyPr>
          <a:lstStyle/>
          <a:p>
            <a:r>
              <a:rPr lang="en-US" sz="1400" dirty="0">
                <a:latin typeface="Gill Sans MT" panose="020B0502020104020203" pitchFamily="34" charset="77"/>
              </a:rPr>
              <a:t>Expanded processing capability, </a:t>
            </a:r>
          </a:p>
          <a:p>
            <a:r>
              <a:rPr lang="en-US" sz="1400" dirty="0">
                <a:latin typeface="Gill Sans MT" panose="020B0502020104020203" pitchFamily="34" charset="77"/>
              </a:rPr>
              <a:t>Milk powder and cheese processing</a:t>
            </a:r>
          </a:p>
          <a:p>
            <a:r>
              <a:rPr lang="en-US" sz="1400" dirty="0">
                <a:latin typeface="Gill Sans MT" panose="020B0502020104020203" pitchFamily="34" charset="77"/>
              </a:rPr>
              <a:t>at factory</a:t>
            </a:r>
          </a:p>
        </p:txBody>
      </p:sp>
      <p:sp>
        <p:nvSpPr>
          <p:cNvPr id="26" name="TextBox 25">
            <a:extLst>
              <a:ext uri="{FF2B5EF4-FFF2-40B4-BE49-F238E27FC236}">
                <a16:creationId xmlns:a16="http://schemas.microsoft.com/office/drawing/2014/main" id="{7A6B72A5-A644-3249-A74B-85892E8BEA56}"/>
              </a:ext>
            </a:extLst>
          </p:cNvPr>
          <p:cNvSpPr txBox="1"/>
          <p:nvPr/>
        </p:nvSpPr>
        <p:spPr>
          <a:xfrm>
            <a:off x="8728842" y="3546331"/>
            <a:ext cx="2967223" cy="523220"/>
          </a:xfrm>
          <a:prstGeom prst="rect">
            <a:avLst/>
          </a:prstGeom>
          <a:noFill/>
        </p:spPr>
        <p:txBody>
          <a:bodyPr wrap="none" rtlCol="0">
            <a:spAutoFit/>
          </a:bodyPr>
          <a:lstStyle/>
          <a:p>
            <a:r>
              <a:rPr lang="en-US" sz="1400" dirty="0">
                <a:latin typeface="Gill Sans MT" panose="020B0502020104020203" pitchFamily="34" charset="77"/>
              </a:rPr>
              <a:t>Expanded manufacturing capability-</a:t>
            </a:r>
          </a:p>
          <a:p>
            <a:r>
              <a:rPr lang="en-US" sz="1400" dirty="0">
                <a:latin typeface="Gill Sans MT" panose="020B0502020104020203" pitchFamily="34" charset="77"/>
              </a:rPr>
              <a:t>New goat spray dryer at existing plant</a:t>
            </a:r>
          </a:p>
        </p:txBody>
      </p:sp>
      <p:sp>
        <p:nvSpPr>
          <p:cNvPr id="27" name="TextBox 26">
            <a:extLst>
              <a:ext uri="{FF2B5EF4-FFF2-40B4-BE49-F238E27FC236}">
                <a16:creationId xmlns:a16="http://schemas.microsoft.com/office/drawing/2014/main" id="{3B17E6A8-178A-1B48-93E4-DF525F0D2445}"/>
              </a:ext>
            </a:extLst>
          </p:cNvPr>
          <p:cNvSpPr txBox="1"/>
          <p:nvPr/>
        </p:nvSpPr>
        <p:spPr>
          <a:xfrm>
            <a:off x="7745043" y="1259184"/>
            <a:ext cx="652743" cy="738664"/>
          </a:xfrm>
          <a:prstGeom prst="rect">
            <a:avLst/>
          </a:prstGeom>
          <a:noFill/>
        </p:spPr>
        <p:txBody>
          <a:bodyPr wrap="none" rtlCol="0">
            <a:spAutoFit/>
          </a:bodyPr>
          <a:lstStyle/>
          <a:p>
            <a:r>
              <a:rPr lang="en-US" sz="1400" b="1" dirty="0">
                <a:latin typeface="Gill Sans MT" panose="020B0502020104020203" pitchFamily="34" charset="77"/>
              </a:rPr>
              <a:t>$235</a:t>
            </a:r>
          </a:p>
          <a:p>
            <a:r>
              <a:rPr lang="en-US" sz="1400" b="1" dirty="0">
                <a:latin typeface="Gill Sans MT" panose="020B0502020104020203" pitchFamily="34" charset="77"/>
              </a:rPr>
              <a:t>$38m</a:t>
            </a:r>
          </a:p>
          <a:p>
            <a:r>
              <a:rPr lang="en-US" sz="1400" b="1" dirty="0">
                <a:latin typeface="Gill Sans MT" panose="020B0502020104020203" pitchFamily="34" charset="77"/>
              </a:rPr>
              <a:t>$30m</a:t>
            </a:r>
          </a:p>
        </p:txBody>
      </p:sp>
      <p:sp>
        <p:nvSpPr>
          <p:cNvPr id="28" name="TextBox 27">
            <a:extLst>
              <a:ext uri="{FF2B5EF4-FFF2-40B4-BE49-F238E27FC236}">
                <a16:creationId xmlns:a16="http://schemas.microsoft.com/office/drawing/2014/main" id="{51E72926-2EAF-2A45-B7BB-CBF8A7054FC5}"/>
              </a:ext>
            </a:extLst>
          </p:cNvPr>
          <p:cNvSpPr txBox="1"/>
          <p:nvPr/>
        </p:nvSpPr>
        <p:spPr>
          <a:xfrm>
            <a:off x="7737862" y="2087085"/>
            <a:ext cx="752129" cy="307777"/>
          </a:xfrm>
          <a:prstGeom prst="rect">
            <a:avLst/>
          </a:prstGeom>
          <a:noFill/>
        </p:spPr>
        <p:txBody>
          <a:bodyPr wrap="none" rtlCol="0">
            <a:spAutoFit/>
          </a:bodyPr>
          <a:lstStyle/>
          <a:p>
            <a:r>
              <a:rPr lang="en-US" sz="1400" b="1" dirty="0">
                <a:latin typeface="Gill Sans MT" panose="020B0502020104020203" pitchFamily="34" charset="77"/>
              </a:rPr>
              <a:t>$130m</a:t>
            </a:r>
          </a:p>
        </p:txBody>
      </p:sp>
      <p:sp>
        <p:nvSpPr>
          <p:cNvPr id="29" name="TextBox 28">
            <a:extLst>
              <a:ext uri="{FF2B5EF4-FFF2-40B4-BE49-F238E27FC236}">
                <a16:creationId xmlns:a16="http://schemas.microsoft.com/office/drawing/2014/main" id="{250FA756-D6B2-CF43-B5C9-43994914A758}"/>
              </a:ext>
            </a:extLst>
          </p:cNvPr>
          <p:cNvSpPr txBox="1"/>
          <p:nvPr/>
        </p:nvSpPr>
        <p:spPr>
          <a:xfrm>
            <a:off x="7689662" y="2424344"/>
            <a:ext cx="752129" cy="307777"/>
          </a:xfrm>
          <a:prstGeom prst="rect">
            <a:avLst/>
          </a:prstGeom>
          <a:noFill/>
        </p:spPr>
        <p:txBody>
          <a:bodyPr wrap="none" rtlCol="0">
            <a:spAutoFit/>
          </a:bodyPr>
          <a:lstStyle/>
          <a:p>
            <a:r>
              <a:rPr lang="en-US" sz="1400" b="1" dirty="0">
                <a:latin typeface="Gill Sans MT" panose="020B0502020104020203" pitchFamily="34" charset="77"/>
              </a:rPr>
              <a:t>$102m</a:t>
            </a:r>
          </a:p>
        </p:txBody>
      </p:sp>
      <p:sp>
        <p:nvSpPr>
          <p:cNvPr id="30" name="TextBox 29">
            <a:extLst>
              <a:ext uri="{FF2B5EF4-FFF2-40B4-BE49-F238E27FC236}">
                <a16:creationId xmlns:a16="http://schemas.microsoft.com/office/drawing/2014/main" id="{39512BEB-50BC-6D49-8392-873E4631A6FE}"/>
              </a:ext>
            </a:extLst>
          </p:cNvPr>
          <p:cNvSpPr txBox="1"/>
          <p:nvPr/>
        </p:nvSpPr>
        <p:spPr>
          <a:xfrm>
            <a:off x="7680809" y="2860389"/>
            <a:ext cx="752129" cy="307777"/>
          </a:xfrm>
          <a:prstGeom prst="rect">
            <a:avLst/>
          </a:prstGeom>
          <a:noFill/>
        </p:spPr>
        <p:txBody>
          <a:bodyPr wrap="none" rtlCol="0">
            <a:spAutoFit/>
          </a:bodyPr>
          <a:lstStyle/>
          <a:p>
            <a:r>
              <a:rPr lang="en-US" sz="1400" b="1" dirty="0">
                <a:latin typeface="Gill Sans MT" panose="020B0502020104020203" pitchFamily="34" charset="77"/>
              </a:rPr>
              <a:t>$200m</a:t>
            </a:r>
          </a:p>
        </p:txBody>
      </p:sp>
      <p:sp>
        <p:nvSpPr>
          <p:cNvPr id="31" name="TextBox 30">
            <a:extLst>
              <a:ext uri="{FF2B5EF4-FFF2-40B4-BE49-F238E27FC236}">
                <a16:creationId xmlns:a16="http://schemas.microsoft.com/office/drawing/2014/main" id="{A8876390-616B-924B-96CE-400119A3D8A4}"/>
              </a:ext>
            </a:extLst>
          </p:cNvPr>
          <p:cNvSpPr txBox="1"/>
          <p:nvPr/>
        </p:nvSpPr>
        <p:spPr>
          <a:xfrm>
            <a:off x="7689662" y="3566517"/>
            <a:ext cx="652743" cy="307777"/>
          </a:xfrm>
          <a:prstGeom prst="rect">
            <a:avLst/>
          </a:prstGeom>
          <a:noFill/>
        </p:spPr>
        <p:txBody>
          <a:bodyPr wrap="none" rtlCol="0">
            <a:spAutoFit/>
          </a:bodyPr>
          <a:lstStyle/>
          <a:p>
            <a:r>
              <a:rPr lang="en-US" sz="1400" b="1" dirty="0">
                <a:latin typeface="Gill Sans MT" panose="020B0502020104020203" pitchFamily="34" charset="77"/>
              </a:rPr>
              <a:t>$10m</a:t>
            </a:r>
          </a:p>
        </p:txBody>
      </p:sp>
      <p:sp>
        <p:nvSpPr>
          <p:cNvPr id="32" name="TextBox 31">
            <a:extLst>
              <a:ext uri="{FF2B5EF4-FFF2-40B4-BE49-F238E27FC236}">
                <a16:creationId xmlns:a16="http://schemas.microsoft.com/office/drawing/2014/main" id="{16922A79-93E3-9A42-B86F-67D24A8D218C}"/>
              </a:ext>
            </a:extLst>
          </p:cNvPr>
          <p:cNvSpPr txBox="1"/>
          <p:nvPr/>
        </p:nvSpPr>
        <p:spPr>
          <a:xfrm>
            <a:off x="8500811" y="1402675"/>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33" name="TextBox 32">
            <a:extLst>
              <a:ext uri="{FF2B5EF4-FFF2-40B4-BE49-F238E27FC236}">
                <a16:creationId xmlns:a16="http://schemas.microsoft.com/office/drawing/2014/main" id="{48C70458-C4FD-2B42-8615-1D85B0A2CC6D}"/>
              </a:ext>
            </a:extLst>
          </p:cNvPr>
          <p:cNvSpPr txBox="1"/>
          <p:nvPr/>
        </p:nvSpPr>
        <p:spPr>
          <a:xfrm>
            <a:off x="8500811" y="1800268"/>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34" name="TextBox 33">
            <a:extLst>
              <a:ext uri="{FF2B5EF4-FFF2-40B4-BE49-F238E27FC236}">
                <a16:creationId xmlns:a16="http://schemas.microsoft.com/office/drawing/2014/main" id="{1D1F9665-4787-2D4C-BDC2-A6E0065FB7F3}"/>
              </a:ext>
            </a:extLst>
          </p:cNvPr>
          <p:cNvSpPr txBox="1"/>
          <p:nvPr/>
        </p:nvSpPr>
        <p:spPr>
          <a:xfrm>
            <a:off x="8744789" y="1249452"/>
            <a:ext cx="2283638" cy="307777"/>
          </a:xfrm>
          <a:prstGeom prst="rect">
            <a:avLst/>
          </a:prstGeom>
          <a:noFill/>
        </p:spPr>
        <p:txBody>
          <a:bodyPr wrap="none" rtlCol="0">
            <a:spAutoFit/>
          </a:bodyPr>
          <a:lstStyle/>
          <a:p>
            <a:r>
              <a:rPr lang="en-US" sz="1400" dirty="0">
                <a:latin typeface="Gill Sans MT" panose="020B0502020104020203" pitchFamily="34" charset="77"/>
              </a:rPr>
              <a:t>Plant upgrade and new dryer</a:t>
            </a:r>
          </a:p>
        </p:txBody>
      </p:sp>
      <p:sp>
        <p:nvSpPr>
          <p:cNvPr id="36" name="TextBox 35">
            <a:extLst>
              <a:ext uri="{FF2B5EF4-FFF2-40B4-BE49-F238E27FC236}">
                <a16:creationId xmlns:a16="http://schemas.microsoft.com/office/drawing/2014/main" id="{BFABD030-9242-9043-8C44-6B7E2CB36093}"/>
              </a:ext>
            </a:extLst>
          </p:cNvPr>
          <p:cNvSpPr txBox="1"/>
          <p:nvPr/>
        </p:nvSpPr>
        <p:spPr>
          <a:xfrm>
            <a:off x="8728842" y="1439799"/>
            <a:ext cx="3020379" cy="738664"/>
          </a:xfrm>
          <a:prstGeom prst="rect">
            <a:avLst/>
          </a:prstGeom>
          <a:noFill/>
        </p:spPr>
        <p:txBody>
          <a:bodyPr wrap="none" rtlCol="0">
            <a:spAutoFit/>
          </a:bodyPr>
          <a:lstStyle/>
          <a:p>
            <a:r>
              <a:rPr lang="en-US" sz="1400" dirty="0">
                <a:latin typeface="Gill Sans MT" panose="020B0502020104020203" pitchFamily="34" charset="77"/>
              </a:rPr>
              <a:t>Plant external </a:t>
            </a:r>
            <a:r>
              <a:rPr lang="en-US" sz="1000" dirty="0">
                <a:latin typeface="Gill Sans MT" panose="020B0502020104020203" pitchFamily="34" charset="77"/>
              </a:rPr>
              <a:t>overhaul</a:t>
            </a:r>
            <a:r>
              <a:rPr lang="en-US" sz="1400" dirty="0">
                <a:latin typeface="Gill Sans MT" panose="020B0502020104020203" pitchFamily="34" charset="77"/>
              </a:rPr>
              <a:t> and new </a:t>
            </a:r>
          </a:p>
          <a:p>
            <a:r>
              <a:rPr lang="en-US" sz="1400" dirty="0">
                <a:latin typeface="Gill Sans MT" panose="020B0502020104020203" pitchFamily="34" charset="77"/>
              </a:rPr>
              <a:t>water treatment</a:t>
            </a:r>
          </a:p>
          <a:p>
            <a:r>
              <a:rPr lang="en-US" sz="1400" dirty="0">
                <a:latin typeface="Gill Sans MT" panose="020B0502020104020203" pitchFamily="34" charset="77"/>
              </a:rPr>
              <a:t>Plant upgrade complete – cheese slices</a:t>
            </a:r>
          </a:p>
        </p:txBody>
      </p:sp>
      <p:sp>
        <p:nvSpPr>
          <p:cNvPr id="37" name="TextBox 36">
            <a:extLst>
              <a:ext uri="{FF2B5EF4-FFF2-40B4-BE49-F238E27FC236}">
                <a16:creationId xmlns:a16="http://schemas.microsoft.com/office/drawing/2014/main" id="{3BA09F3C-BF9B-4E4A-BD5D-B63492344F8E}"/>
              </a:ext>
            </a:extLst>
          </p:cNvPr>
          <p:cNvSpPr txBox="1"/>
          <p:nvPr/>
        </p:nvSpPr>
        <p:spPr>
          <a:xfrm>
            <a:off x="8508613" y="2077181"/>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38" name="TextBox 37">
            <a:extLst>
              <a:ext uri="{FF2B5EF4-FFF2-40B4-BE49-F238E27FC236}">
                <a16:creationId xmlns:a16="http://schemas.microsoft.com/office/drawing/2014/main" id="{BE29805A-B633-C540-8E1C-7AA2FD6AA0B4}"/>
              </a:ext>
            </a:extLst>
          </p:cNvPr>
          <p:cNvSpPr txBox="1"/>
          <p:nvPr/>
        </p:nvSpPr>
        <p:spPr>
          <a:xfrm>
            <a:off x="8496256" y="2406110"/>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39" name="TextBox 38">
            <a:extLst>
              <a:ext uri="{FF2B5EF4-FFF2-40B4-BE49-F238E27FC236}">
                <a16:creationId xmlns:a16="http://schemas.microsoft.com/office/drawing/2014/main" id="{A22F8595-B18B-EE40-AC47-41E5A9E7C178}"/>
              </a:ext>
            </a:extLst>
          </p:cNvPr>
          <p:cNvSpPr txBox="1"/>
          <p:nvPr/>
        </p:nvSpPr>
        <p:spPr>
          <a:xfrm>
            <a:off x="8485183" y="2820536"/>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40" name="TextBox 39">
            <a:extLst>
              <a:ext uri="{FF2B5EF4-FFF2-40B4-BE49-F238E27FC236}">
                <a16:creationId xmlns:a16="http://schemas.microsoft.com/office/drawing/2014/main" id="{EDC82144-683D-7246-BA1F-F151FC28820E}"/>
              </a:ext>
            </a:extLst>
          </p:cNvPr>
          <p:cNvSpPr txBox="1"/>
          <p:nvPr/>
        </p:nvSpPr>
        <p:spPr>
          <a:xfrm>
            <a:off x="8441791" y="3527056"/>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pic>
        <p:nvPicPr>
          <p:cNvPr id="41" name="Picture 40">
            <a:extLst>
              <a:ext uri="{FF2B5EF4-FFF2-40B4-BE49-F238E27FC236}">
                <a16:creationId xmlns:a16="http://schemas.microsoft.com/office/drawing/2014/main" id="{BEFF0F74-570D-F04C-B189-D21608A8A6BE}"/>
              </a:ext>
            </a:extLst>
          </p:cNvPr>
          <p:cNvPicPr>
            <a:picLocks noChangeAspect="1"/>
          </p:cNvPicPr>
          <p:nvPr/>
        </p:nvPicPr>
        <p:blipFill>
          <a:blip r:embed="rId7"/>
          <a:stretch>
            <a:fillRect/>
          </a:stretch>
        </p:blipFill>
        <p:spPr>
          <a:xfrm>
            <a:off x="6974791" y="4816901"/>
            <a:ext cx="504489" cy="504489"/>
          </a:xfrm>
          <a:prstGeom prst="rect">
            <a:avLst/>
          </a:prstGeom>
        </p:spPr>
      </p:pic>
      <p:sp>
        <p:nvSpPr>
          <p:cNvPr id="42" name="TextBox 41">
            <a:extLst>
              <a:ext uri="{FF2B5EF4-FFF2-40B4-BE49-F238E27FC236}">
                <a16:creationId xmlns:a16="http://schemas.microsoft.com/office/drawing/2014/main" id="{E2153FC7-21E8-854E-A49E-C5BA0C8A026F}"/>
              </a:ext>
            </a:extLst>
          </p:cNvPr>
          <p:cNvSpPr txBox="1"/>
          <p:nvPr/>
        </p:nvSpPr>
        <p:spPr>
          <a:xfrm>
            <a:off x="7637716" y="4909254"/>
            <a:ext cx="652743" cy="307777"/>
          </a:xfrm>
          <a:prstGeom prst="rect">
            <a:avLst/>
          </a:prstGeom>
          <a:noFill/>
        </p:spPr>
        <p:txBody>
          <a:bodyPr wrap="none" rtlCol="0">
            <a:spAutoFit/>
          </a:bodyPr>
          <a:lstStyle/>
          <a:p>
            <a:r>
              <a:rPr lang="en-US" sz="1400" b="1" dirty="0">
                <a:latin typeface="Gill Sans MT" panose="020B0502020104020203" pitchFamily="34" charset="77"/>
              </a:rPr>
              <a:t>$10m</a:t>
            </a:r>
          </a:p>
        </p:txBody>
      </p:sp>
      <p:sp>
        <p:nvSpPr>
          <p:cNvPr id="43" name="TextBox 42">
            <a:extLst>
              <a:ext uri="{FF2B5EF4-FFF2-40B4-BE49-F238E27FC236}">
                <a16:creationId xmlns:a16="http://schemas.microsoft.com/office/drawing/2014/main" id="{C98E0457-1ABE-AC4C-893E-499059ED4A05}"/>
              </a:ext>
            </a:extLst>
          </p:cNvPr>
          <p:cNvSpPr txBox="1"/>
          <p:nvPr/>
        </p:nvSpPr>
        <p:spPr>
          <a:xfrm>
            <a:off x="8425644" y="4882454"/>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pic>
        <p:nvPicPr>
          <p:cNvPr id="44" name="Picture 43">
            <a:extLst>
              <a:ext uri="{FF2B5EF4-FFF2-40B4-BE49-F238E27FC236}">
                <a16:creationId xmlns:a16="http://schemas.microsoft.com/office/drawing/2014/main" id="{899AABA3-DF5B-FB44-84C8-58D60AA21A62}"/>
              </a:ext>
            </a:extLst>
          </p:cNvPr>
          <p:cNvPicPr>
            <a:picLocks noChangeAspect="1"/>
          </p:cNvPicPr>
          <p:nvPr/>
        </p:nvPicPr>
        <p:blipFill>
          <a:blip r:embed="rId8"/>
          <a:stretch>
            <a:fillRect/>
          </a:stretch>
        </p:blipFill>
        <p:spPr>
          <a:xfrm>
            <a:off x="7025694" y="5518603"/>
            <a:ext cx="518265" cy="627507"/>
          </a:xfrm>
          <a:prstGeom prst="rect">
            <a:avLst/>
          </a:prstGeom>
        </p:spPr>
      </p:pic>
      <p:sp>
        <p:nvSpPr>
          <p:cNvPr id="45" name="TextBox 44">
            <a:extLst>
              <a:ext uri="{FF2B5EF4-FFF2-40B4-BE49-F238E27FC236}">
                <a16:creationId xmlns:a16="http://schemas.microsoft.com/office/drawing/2014/main" id="{00B5730C-EBC3-0545-9AE8-650A8D57E780}"/>
              </a:ext>
            </a:extLst>
          </p:cNvPr>
          <p:cNvSpPr txBox="1"/>
          <p:nvPr/>
        </p:nvSpPr>
        <p:spPr>
          <a:xfrm>
            <a:off x="8740234" y="4841086"/>
            <a:ext cx="2924390" cy="523220"/>
          </a:xfrm>
          <a:prstGeom prst="rect">
            <a:avLst/>
          </a:prstGeom>
          <a:noFill/>
        </p:spPr>
        <p:txBody>
          <a:bodyPr wrap="none" rtlCol="0">
            <a:spAutoFit/>
          </a:bodyPr>
          <a:lstStyle/>
          <a:p>
            <a:r>
              <a:rPr lang="en-US" sz="1400" dirty="0">
                <a:latin typeface="Gill Sans MT" panose="020B0502020104020203" pitchFamily="34" charset="77"/>
              </a:rPr>
              <a:t>Mataura Valley Milk constructing new </a:t>
            </a:r>
          </a:p>
          <a:p>
            <a:r>
              <a:rPr lang="en-US" sz="1400" dirty="0">
                <a:latin typeface="Gill Sans MT" panose="020B0502020104020203" pitchFamily="34" charset="77"/>
              </a:rPr>
              <a:t>Nutritional milk plant</a:t>
            </a:r>
          </a:p>
        </p:txBody>
      </p:sp>
      <p:sp>
        <p:nvSpPr>
          <p:cNvPr id="46" name="TextBox 45">
            <a:extLst>
              <a:ext uri="{FF2B5EF4-FFF2-40B4-BE49-F238E27FC236}">
                <a16:creationId xmlns:a16="http://schemas.microsoft.com/office/drawing/2014/main" id="{EE2DB3CE-E47D-5641-9FDA-4F851F423EB5}"/>
              </a:ext>
            </a:extLst>
          </p:cNvPr>
          <p:cNvSpPr txBox="1"/>
          <p:nvPr/>
        </p:nvSpPr>
        <p:spPr>
          <a:xfrm>
            <a:off x="7637716" y="5434694"/>
            <a:ext cx="652743" cy="307777"/>
          </a:xfrm>
          <a:prstGeom prst="rect">
            <a:avLst/>
          </a:prstGeom>
          <a:noFill/>
        </p:spPr>
        <p:txBody>
          <a:bodyPr wrap="none" rtlCol="0">
            <a:spAutoFit/>
          </a:bodyPr>
          <a:lstStyle/>
          <a:p>
            <a:r>
              <a:rPr lang="en-US" sz="1400" b="1" dirty="0">
                <a:latin typeface="Gill Sans MT" panose="020B0502020104020203" pitchFamily="34" charset="77"/>
              </a:rPr>
              <a:t>$25m</a:t>
            </a:r>
          </a:p>
        </p:txBody>
      </p:sp>
      <p:sp>
        <p:nvSpPr>
          <p:cNvPr id="47" name="TextBox 46">
            <a:extLst>
              <a:ext uri="{FF2B5EF4-FFF2-40B4-BE49-F238E27FC236}">
                <a16:creationId xmlns:a16="http://schemas.microsoft.com/office/drawing/2014/main" id="{A073BF39-7A06-5740-AC7E-D209EBEA2B2A}"/>
              </a:ext>
            </a:extLst>
          </p:cNvPr>
          <p:cNvSpPr txBox="1"/>
          <p:nvPr/>
        </p:nvSpPr>
        <p:spPr>
          <a:xfrm>
            <a:off x="7637715" y="5916244"/>
            <a:ext cx="652743" cy="307777"/>
          </a:xfrm>
          <a:prstGeom prst="rect">
            <a:avLst/>
          </a:prstGeom>
          <a:noFill/>
        </p:spPr>
        <p:txBody>
          <a:bodyPr wrap="none" rtlCol="0">
            <a:spAutoFit/>
          </a:bodyPr>
          <a:lstStyle/>
          <a:p>
            <a:r>
              <a:rPr lang="en-US" sz="1400" b="1" dirty="0">
                <a:latin typeface="Gill Sans MT" panose="020B0502020104020203" pitchFamily="34" charset="77"/>
              </a:rPr>
              <a:t>$15m</a:t>
            </a:r>
          </a:p>
        </p:txBody>
      </p:sp>
      <p:sp>
        <p:nvSpPr>
          <p:cNvPr id="48" name="TextBox 47">
            <a:extLst>
              <a:ext uri="{FF2B5EF4-FFF2-40B4-BE49-F238E27FC236}">
                <a16:creationId xmlns:a16="http://schemas.microsoft.com/office/drawing/2014/main" id="{03E60742-98F0-6A4C-AF36-1F6C63368C12}"/>
              </a:ext>
            </a:extLst>
          </p:cNvPr>
          <p:cNvSpPr txBox="1"/>
          <p:nvPr/>
        </p:nvSpPr>
        <p:spPr>
          <a:xfrm>
            <a:off x="8418350" y="5408755"/>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49" name="TextBox 48">
            <a:extLst>
              <a:ext uri="{FF2B5EF4-FFF2-40B4-BE49-F238E27FC236}">
                <a16:creationId xmlns:a16="http://schemas.microsoft.com/office/drawing/2014/main" id="{D135388E-2A90-FF47-AC44-7ED634762428}"/>
              </a:ext>
            </a:extLst>
          </p:cNvPr>
          <p:cNvSpPr txBox="1"/>
          <p:nvPr/>
        </p:nvSpPr>
        <p:spPr>
          <a:xfrm>
            <a:off x="8425644" y="5890189"/>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50" name="TextBox 49">
            <a:extLst>
              <a:ext uri="{FF2B5EF4-FFF2-40B4-BE49-F238E27FC236}">
                <a16:creationId xmlns:a16="http://schemas.microsoft.com/office/drawing/2014/main" id="{8DED0B2E-8BD5-7C47-A1D2-15F45B2E4E05}"/>
              </a:ext>
            </a:extLst>
          </p:cNvPr>
          <p:cNvSpPr txBox="1"/>
          <p:nvPr/>
        </p:nvSpPr>
        <p:spPr>
          <a:xfrm>
            <a:off x="8662328" y="5393024"/>
            <a:ext cx="3171574" cy="523220"/>
          </a:xfrm>
          <a:prstGeom prst="rect">
            <a:avLst/>
          </a:prstGeom>
          <a:noFill/>
        </p:spPr>
        <p:txBody>
          <a:bodyPr wrap="none" rtlCol="0">
            <a:spAutoFit/>
          </a:bodyPr>
          <a:lstStyle/>
          <a:p>
            <a:r>
              <a:rPr lang="en-US" sz="1400" dirty="0">
                <a:latin typeface="Gill Sans MT" panose="020B0502020104020203" pitchFamily="34" charset="77"/>
              </a:rPr>
              <a:t>Invested in new blending and packaging</a:t>
            </a:r>
          </a:p>
          <a:p>
            <a:r>
              <a:rPr lang="en-US" sz="1400" dirty="0">
                <a:latin typeface="Gill Sans MT" panose="020B0502020104020203" pitchFamily="34" charset="77"/>
              </a:rPr>
              <a:t>“Mega-facility” including new canning line</a:t>
            </a:r>
          </a:p>
        </p:txBody>
      </p:sp>
      <p:sp>
        <p:nvSpPr>
          <p:cNvPr id="51" name="TextBox 50">
            <a:extLst>
              <a:ext uri="{FF2B5EF4-FFF2-40B4-BE49-F238E27FC236}">
                <a16:creationId xmlns:a16="http://schemas.microsoft.com/office/drawing/2014/main" id="{FE35093B-F987-AF44-A039-96EC9C05F1D0}"/>
              </a:ext>
            </a:extLst>
          </p:cNvPr>
          <p:cNvSpPr txBox="1"/>
          <p:nvPr/>
        </p:nvSpPr>
        <p:spPr>
          <a:xfrm>
            <a:off x="8630602" y="5857427"/>
            <a:ext cx="3155992" cy="523220"/>
          </a:xfrm>
          <a:prstGeom prst="rect">
            <a:avLst/>
          </a:prstGeom>
          <a:noFill/>
        </p:spPr>
        <p:txBody>
          <a:bodyPr wrap="none" rtlCol="0">
            <a:spAutoFit/>
          </a:bodyPr>
          <a:lstStyle/>
          <a:p>
            <a:r>
              <a:rPr lang="en-US" sz="1400" dirty="0">
                <a:latin typeface="Gill Sans MT" panose="020B0502020104020203" pitchFamily="34" charset="77"/>
              </a:rPr>
              <a:t>Built new spray dryer at plant at recently</a:t>
            </a:r>
          </a:p>
          <a:p>
            <a:r>
              <a:rPr lang="en-US" sz="1400" dirty="0">
                <a:latin typeface="Gill Sans MT" panose="020B0502020104020203" pitchFamily="34" charset="77"/>
              </a:rPr>
              <a:t>Acquired site</a:t>
            </a:r>
          </a:p>
        </p:txBody>
      </p:sp>
      <p:pic>
        <p:nvPicPr>
          <p:cNvPr id="52" name="Picture 51">
            <a:extLst>
              <a:ext uri="{FF2B5EF4-FFF2-40B4-BE49-F238E27FC236}">
                <a16:creationId xmlns:a16="http://schemas.microsoft.com/office/drawing/2014/main" id="{09208575-6637-8E42-A219-388850C75D69}"/>
              </a:ext>
            </a:extLst>
          </p:cNvPr>
          <p:cNvPicPr>
            <a:picLocks noChangeAspect="1"/>
          </p:cNvPicPr>
          <p:nvPr/>
        </p:nvPicPr>
        <p:blipFill>
          <a:blip r:embed="rId2"/>
          <a:stretch>
            <a:fillRect/>
          </a:stretch>
        </p:blipFill>
        <p:spPr>
          <a:xfrm>
            <a:off x="644539" y="1272019"/>
            <a:ext cx="787256" cy="589682"/>
          </a:xfrm>
          <a:prstGeom prst="rect">
            <a:avLst/>
          </a:prstGeom>
        </p:spPr>
      </p:pic>
      <p:pic>
        <p:nvPicPr>
          <p:cNvPr id="53" name="Picture 52">
            <a:extLst>
              <a:ext uri="{FF2B5EF4-FFF2-40B4-BE49-F238E27FC236}">
                <a16:creationId xmlns:a16="http://schemas.microsoft.com/office/drawing/2014/main" id="{E34E8626-7342-4A47-815F-E7E49ED23156}"/>
              </a:ext>
            </a:extLst>
          </p:cNvPr>
          <p:cNvPicPr>
            <a:picLocks noChangeAspect="1"/>
          </p:cNvPicPr>
          <p:nvPr/>
        </p:nvPicPr>
        <p:blipFill>
          <a:blip r:embed="rId3"/>
          <a:stretch>
            <a:fillRect/>
          </a:stretch>
        </p:blipFill>
        <p:spPr>
          <a:xfrm>
            <a:off x="721299" y="2748319"/>
            <a:ext cx="633736" cy="452669"/>
          </a:xfrm>
          <a:prstGeom prst="rect">
            <a:avLst/>
          </a:prstGeom>
        </p:spPr>
      </p:pic>
      <p:pic>
        <p:nvPicPr>
          <p:cNvPr id="54" name="Picture 53">
            <a:extLst>
              <a:ext uri="{FF2B5EF4-FFF2-40B4-BE49-F238E27FC236}">
                <a16:creationId xmlns:a16="http://schemas.microsoft.com/office/drawing/2014/main" id="{6E9DCFAF-2DEF-0D47-8EA0-F4EE1E4BC486}"/>
              </a:ext>
            </a:extLst>
          </p:cNvPr>
          <p:cNvPicPr>
            <a:picLocks noChangeAspect="1"/>
          </p:cNvPicPr>
          <p:nvPr/>
        </p:nvPicPr>
        <p:blipFill>
          <a:blip r:embed="rId9"/>
          <a:stretch>
            <a:fillRect/>
          </a:stretch>
        </p:blipFill>
        <p:spPr>
          <a:xfrm>
            <a:off x="793455" y="4087205"/>
            <a:ext cx="489424" cy="568081"/>
          </a:xfrm>
          <a:prstGeom prst="rect">
            <a:avLst/>
          </a:prstGeom>
        </p:spPr>
      </p:pic>
      <p:pic>
        <p:nvPicPr>
          <p:cNvPr id="55" name="Picture 54">
            <a:extLst>
              <a:ext uri="{FF2B5EF4-FFF2-40B4-BE49-F238E27FC236}">
                <a16:creationId xmlns:a16="http://schemas.microsoft.com/office/drawing/2014/main" id="{86F46AC3-E9B1-8346-9EBC-6F4A561F8BC8}"/>
              </a:ext>
            </a:extLst>
          </p:cNvPr>
          <p:cNvPicPr>
            <a:picLocks noChangeAspect="1"/>
          </p:cNvPicPr>
          <p:nvPr/>
        </p:nvPicPr>
        <p:blipFill>
          <a:blip r:embed="rId4"/>
          <a:stretch>
            <a:fillRect/>
          </a:stretch>
        </p:blipFill>
        <p:spPr>
          <a:xfrm>
            <a:off x="556462" y="5366052"/>
            <a:ext cx="1452834" cy="969698"/>
          </a:xfrm>
          <a:prstGeom prst="rect">
            <a:avLst/>
          </a:prstGeom>
        </p:spPr>
      </p:pic>
      <p:sp>
        <p:nvSpPr>
          <p:cNvPr id="56" name="TextBox 55">
            <a:extLst>
              <a:ext uri="{FF2B5EF4-FFF2-40B4-BE49-F238E27FC236}">
                <a16:creationId xmlns:a16="http://schemas.microsoft.com/office/drawing/2014/main" id="{7929BCD9-92E4-A242-A0F1-1307688482F8}"/>
              </a:ext>
            </a:extLst>
          </p:cNvPr>
          <p:cNvSpPr txBox="1"/>
          <p:nvPr/>
        </p:nvSpPr>
        <p:spPr>
          <a:xfrm>
            <a:off x="1688340" y="1272019"/>
            <a:ext cx="752129" cy="1600438"/>
          </a:xfrm>
          <a:prstGeom prst="rect">
            <a:avLst/>
          </a:prstGeom>
          <a:noFill/>
        </p:spPr>
        <p:txBody>
          <a:bodyPr wrap="none" rtlCol="0">
            <a:spAutoFit/>
          </a:bodyPr>
          <a:lstStyle/>
          <a:p>
            <a:r>
              <a:rPr lang="en-US" sz="1400" b="1" dirty="0">
                <a:latin typeface="Gill Sans MT" panose="020B0502020104020203" pitchFamily="34" charset="77"/>
              </a:rPr>
              <a:t>$240m</a:t>
            </a:r>
          </a:p>
          <a:p>
            <a:endParaRPr lang="en-US" sz="1400" b="1" dirty="0">
              <a:latin typeface="Gill Sans MT" panose="020B0502020104020203" pitchFamily="34" charset="77"/>
            </a:endParaRPr>
          </a:p>
          <a:p>
            <a:endParaRPr lang="en-US" sz="1400" b="1" dirty="0">
              <a:latin typeface="Gill Sans MT" panose="020B0502020104020203" pitchFamily="34" charset="77"/>
            </a:endParaRPr>
          </a:p>
          <a:p>
            <a:r>
              <a:rPr lang="en-US" sz="1400" b="1" dirty="0">
                <a:latin typeface="Gill Sans MT" panose="020B0502020104020203" pitchFamily="34" charset="77"/>
              </a:rPr>
              <a:t>$157m</a:t>
            </a:r>
          </a:p>
          <a:p>
            <a:endParaRPr lang="en-US" sz="1400" b="1" dirty="0">
              <a:latin typeface="Gill Sans MT" panose="020B0502020104020203" pitchFamily="34" charset="77"/>
            </a:endParaRPr>
          </a:p>
          <a:p>
            <a:endParaRPr lang="en-US" sz="1400" b="1" dirty="0">
              <a:latin typeface="Gill Sans MT" panose="020B0502020104020203" pitchFamily="34" charset="77"/>
            </a:endParaRPr>
          </a:p>
          <a:p>
            <a:r>
              <a:rPr lang="en-US" sz="1400" b="1" dirty="0">
                <a:latin typeface="Gill Sans MT" panose="020B0502020104020203" pitchFamily="34" charset="77"/>
              </a:rPr>
              <a:t>$11m</a:t>
            </a:r>
          </a:p>
        </p:txBody>
      </p:sp>
      <p:sp>
        <p:nvSpPr>
          <p:cNvPr id="57" name="TextBox 56">
            <a:extLst>
              <a:ext uri="{FF2B5EF4-FFF2-40B4-BE49-F238E27FC236}">
                <a16:creationId xmlns:a16="http://schemas.microsoft.com/office/drawing/2014/main" id="{3BE85608-B12C-EB47-B930-BEE138599CEB}"/>
              </a:ext>
            </a:extLst>
          </p:cNvPr>
          <p:cNvSpPr txBox="1"/>
          <p:nvPr/>
        </p:nvSpPr>
        <p:spPr>
          <a:xfrm>
            <a:off x="1687056" y="3099817"/>
            <a:ext cx="752129" cy="307777"/>
          </a:xfrm>
          <a:prstGeom prst="rect">
            <a:avLst/>
          </a:prstGeom>
          <a:noFill/>
        </p:spPr>
        <p:txBody>
          <a:bodyPr wrap="none" rtlCol="0">
            <a:spAutoFit/>
          </a:bodyPr>
          <a:lstStyle/>
          <a:p>
            <a:r>
              <a:rPr lang="en-US" sz="1400" b="1" dirty="0">
                <a:latin typeface="Gill Sans MT" panose="020B0502020104020203" pitchFamily="34" charset="77"/>
              </a:rPr>
              <a:t>$300m</a:t>
            </a:r>
          </a:p>
        </p:txBody>
      </p:sp>
      <p:sp>
        <p:nvSpPr>
          <p:cNvPr id="58" name="TextBox 57">
            <a:extLst>
              <a:ext uri="{FF2B5EF4-FFF2-40B4-BE49-F238E27FC236}">
                <a16:creationId xmlns:a16="http://schemas.microsoft.com/office/drawing/2014/main" id="{4436F236-6870-FD45-9DB5-5AB259E3DFFE}"/>
              </a:ext>
            </a:extLst>
          </p:cNvPr>
          <p:cNvSpPr txBox="1"/>
          <p:nvPr/>
        </p:nvSpPr>
        <p:spPr>
          <a:xfrm>
            <a:off x="1682924" y="4129632"/>
            <a:ext cx="752129" cy="307777"/>
          </a:xfrm>
          <a:prstGeom prst="rect">
            <a:avLst/>
          </a:prstGeom>
          <a:noFill/>
        </p:spPr>
        <p:txBody>
          <a:bodyPr wrap="none" rtlCol="0">
            <a:spAutoFit/>
          </a:bodyPr>
          <a:lstStyle/>
          <a:p>
            <a:r>
              <a:rPr lang="en-US" sz="1400" b="1" dirty="0">
                <a:latin typeface="Gill Sans MT" panose="020B0502020104020203" pitchFamily="34" charset="77"/>
              </a:rPr>
              <a:t>$300m</a:t>
            </a:r>
          </a:p>
        </p:txBody>
      </p:sp>
      <p:sp>
        <p:nvSpPr>
          <p:cNvPr id="59" name="TextBox 58">
            <a:extLst>
              <a:ext uri="{FF2B5EF4-FFF2-40B4-BE49-F238E27FC236}">
                <a16:creationId xmlns:a16="http://schemas.microsoft.com/office/drawing/2014/main" id="{C56D181C-A078-D04A-AFC0-BDCAC784AF34}"/>
              </a:ext>
            </a:extLst>
          </p:cNvPr>
          <p:cNvSpPr txBox="1"/>
          <p:nvPr/>
        </p:nvSpPr>
        <p:spPr>
          <a:xfrm>
            <a:off x="1714650" y="5159447"/>
            <a:ext cx="652743" cy="307777"/>
          </a:xfrm>
          <a:prstGeom prst="rect">
            <a:avLst/>
          </a:prstGeom>
          <a:noFill/>
        </p:spPr>
        <p:txBody>
          <a:bodyPr wrap="none" rtlCol="0">
            <a:spAutoFit/>
          </a:bodyPr>
          <a:lstStyle/>
          <a:p>
            <a:r>
              <a:rPr lang="en-US" sz="1400" b="1" dirty="0">
                <a:latin typeface="Gill Sans MT" panose="020B0502020104020203" pitchFamily="34" charset="77"/>
              </a:rPr>
              <a:t>$40m</a:t>
            </a:r>
          </a:p>
        </p:txBody>
      </p:sp>
      <p:sp>
        <p:nvSpPr>
          <p:cNvPr id="60" name="TextBox 59">
            <a:extLst>
              <a:ext uri="{FF2B5EF4-FFF2-40B4-BE49-F238E27FC236}">
                <a16:creationId xmlns:a16="http://schemas.microsoft.com/office/drawing/2014/main" id="{2F6BE0AF-3AE3-A34F-86DA-35B521771E15}"/>
              </a:ext>
            </a:extLst>
          </p:cNvPr>
          <p:cNvSpPr txBox="1"/>
          <p:nvPr/>
        </p:nvSpPr>
        <p:spPr>
          <a:xfrm>
            <a:off x="2584714" y="1256840"/>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1" name="TextBox 60">
            <a:extLst>
              <a:ext uri="{FF2B5EF4-FFF2-40B4-BE49-F238E27FC236}">
                <a16:creationId xmlns:a16="http://schemas.microsoft.com/office/drawing/2014/main" id="{5A086692-3846-214A-9630-02634AC9A7DB}"/>
              </a:ext>
            </a:extLst>
          </p:cNvPr>
          <p:cNvSpPr txBox="1"/>
          <p:nvPr/>
        </p:nvSpPr>
        <p:spPr>
          <a:xfrm>
            <a:off x="2584714" y="1923292"/>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2" name="TextBox 61">
            <a:extLst>
              <a:ext uri="{FF2B5EF4-FFF2-40B4-BE49-F238E27FC236}">
                <a16:creationId xmlns:a16="http://schemas.microsoft.com/office/drawing/2014/main" id="{DCE540DF-9125-B341-A5E1-2AEDAC77D8D8}"/>
              </a:ext>
            </a:extLst>
          </p:cNvPr>
          <p:cNvSpPr txBox="1"/>
          <p:nvPr/>
        </p:nvSpPr>
        <p:spPr>
          <a:xfrm>
            <a:off x="2588873" y="2552612"/>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3" name="TextBox 62">
            <a:extLst>
              <a:ext uri="{FF2B5EF4-FFF2-40B4-BE49-F238E27FC236}">
                <a16:creationId xmlns:a16="http://schemas.microsoft.com/office/drawing/2014/main" id="{CD9EDEEB-4AD8-3941-9244-12C905A0C26A}"/>
              </a:ext>
            </a:extLst>
          </p:cNvPr>
          <p:cNvSpPr txBox="1"/>
          <p:nvPr/>
        </p:nvSpPr>
        <p:spPr>
          <a:xfrm>
            <a:off x="2584714" y="3065175"/>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4" name="TextBox 63">
            <a:extLst>
              <a:ext uri="{FF2B5EF4-FFF2-40B4-BE49-F238E27FC236}">
                <a16:creationId xmlns:a16="http://schemas.microsoft.com/office/drawing/2014/main" id="{09F501E5-D581-3946-B4A6-D49CD2FD7C13}"/>
              </a:ext>
            </a:extLst>
          </p:cNvPr>
          <p:cNvSpPr txBox="1"/>
          <p:nvPr/>
        </p:nvSpPr>
        <p:spPr>
          <a:xfrm>
            <a:off x="2584714" y="4109025"/>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5" name="TextBox 64">
            <a:extLst>
              <a:ext uri="{FF2B5EF4-FFF2-40B4-BE49-F238E27FC236}">
                <a16:creationId xmlns:a16="http://schemas.microsoft.com/office/drawing/2014/main" id="{FB5719F7-38D9-3946-B68B-2089C0F29840}"/>
              </a:ext>
            </a:extLst>
          </p:cNvPr>
          <p:cNvSpPr txBox="1"/>
          <p:nvPr/>
        </p:nvSpPr>
        <p:spPr>
          <a:xfrm>
            <a:off x="2584714" y="5087687"/>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6" name="TextBox 65">
            <a:extLst>
              <a:ext uri="{FF2B5EF4-FFF2-40B4-BE49-F238E27FC236}">
                <a16:creationId xmlns:a16="http://schemas.microsoft.com/office/drawing/2014/main" id="{6D8BB786-1C0E-014E-99AF-421B057CBCE5}"/>
              </a:ext>
            </a:extLst>
          </p:cNvPr>
          <p:cNvSpPr txBox="1"/>
          <p:nvPr/>
        </p:nvSpPr>
        <p:spPr>
          <a:xfrm>
            <a:off x="1682923" y="5890188"/>
            <a:ext cx="652743" cy="307777"/>
          </a:xfrm>
          <a:prstGeom prst="rect">
            <a:avLst/>
          </a:prstGeom>
          <a:noFill/>
        </p:spPr>
        <p:txBody>
          <a:bodyPr wrap="none" rtlCol="0">
            <a:spAutoFit/>
          </a:bodyPr>
          <a:lstStyle/>
          <a:p>
            <a:r>
              <a:rPr lang="en-US" sz="1400" b="1" dirty="0">
                <a:latin typeface="Gill Sans MT" panose="020B0502020104020203" pitchFamily="34" charset="77"/>
              </a:rPr>
              <a:t>$32m</a:t>
            </a:r>
          </a:p>
        </p:txBody>
      </p:sp>
      <p:sp>
        <p:nvSpPr>
          <p:cNvPr id="67" name="TextBox 66">
            <a:extLst>
              <a:ext uri="{FF2B5EF4-FFF2-40B4-BE49-F238E27FC236}">
                <a16:creationId xmlns:a16="http://schemas.microsoft.com/office/drawing/2014/main" id="{7E807F7E-4610-DE45-BC53-A8000A7B8E7B}"/>
              </a:ext>
            </a:extLst>
          </p:cNvPr>
          <p:cNvSpPr txBox="1"/>
          <p:nvPr/>
        </p:nvSpPr>
        <p:spPr>
          <a:xfrm>
            <a:off x="2568890" y="5826981"/>
            <a:ext cx="243978" cy="307777"/>
          </a:xfrm>
          <a:prstGeom prst="rect">
            <a:avLst/>
          </a:prstGeom>
          <a:noFill/>
        </p:spPr>
        <p:txBody>
          <a:bodyPr wrap="none" rtlCol="0">
            <a:spAutoFit/>
          </a:bodyPr>
          <a:lstStyle/>
          <a:p>
            <a:r>
              <a:rPr lang="en-US" sz="1400" b="1" dirty="0">
                <a:latin typeface="Gill Sans MT" panose="020B0502020104020203" pitchFamily="34" charset="77"/>
              </a:rPr>
              <a:t>-</a:t>
            </a:r>
          </a:p>
        </p:txBody>
      </p:sp>
      <p:sp>
        <p:nvSpPr>
          <p:cNvPr id="68" name="TextBox 67">
            <a:extLst>
              <a:ext uri="{FF2B5EF4-FFF2-40B4-BE49-F238E27FC236}">
                <a16:creationId xmlns:a16="http://schemas.microsoft.com/office/drawing/2014/main" id="{78D23FDC-28B8-C244-B209-7507E5CC75D9}"/>
              </a:ext>
            </a:extLst>
          </p:cNvPr>
          <p:cNvSpPr txBox="1"/>
          <p:nvPr/>
        </p:nvSpPr>
        <p:spPr>
          <a:xfrm>
            <a:off x="2961533" y="1243776"/>
            <a:ext cx="3052695" cy="1815882"/>
          </a:xfrm>
          <a:prstGeom prst="rect">
            <a:avLst/>
          </a:prstGeom>
          <a:noFill/>
        </p:spPr>
        <p:txBody>
          <a:bodyPr wrap="none" rtlCol="0">
            <a:spAutoFit/>
          </a:bodyPr>
          <a:lstStyle/>
          <a:p>
            <a:r>
              <a:rPr lang="en-US" sz="1400" dirty="0">
                <a:latin typeface="Gill Sans MT" panose="020B0502020104020203" pitchFamily="34" charset="77"/>
              </a:rPr>
              <a:t>Investment in new mozzarella plant(#3)</a:t>
            </a:r>
          </a:p>
          <a:p>
            <a:r>
              <a:rPr lang="en-US" sz="1400" dirty="0">
                <a:latin typeface="Gill Sans MT" panose="020B0502020104020203" pitchFamily="34" charset="77"/>
              </a:rPr>
              <a:t>At site; IQF</a:t>
            </a:r>
          </a:p>
          <a:p>
            <a:endParaRPr lang="en-US" sz="1400" dirty="0">
              <a:latin typeface="Gill Sans MT" panose="020B0502020104020203" pitchFamily="34" charset="77"/>
            </a:endParaRPr>
          </a:p>
          <a:p>
            <a:r>
              <a:rPr lang="en-US" sz="1400" dirty="0">
                <a:latin typeface="Gill Sans MT" panose="020B0502020104020203" pitchFamily="34" charset="77"/>
              </a:rPr>
              <a:t>Milk protein concentrate plant, reverse</a:t>
            </a:r>
          </a:p>
          <a:p>
            <a:r>
              <a:rPr lang="en-US" sz="1400" dirty="0">
                <a:latin typeface="Gill Sans MT" panose="020B0502020104020203" pitchFamily="34" charset="77"/>
              </a:rPr>
              <a:t>Osmosis and AMF plant</a:t>
            </a:r>
          </a:p>
          <a:p>
            <a:endParaRPr lang="en-US" sz="1400" dirty="0">
              <a:latin typeface="Gill Sans MT" panose="020B0502020104020203" pitchFamily="34" charset="77"/>
            </a:endParaRPr>
          </a:p>
          <a:p>
            <a:r>
              <a:rPr lang="en-US" sz="1400" dirty="0" err="1">
                <a:latin typeface="Gill Sans MT" panose="020B0502020104020203" pitchFamily="34" charset="77"/>
              </a:rPr>
              <a:t>Actoferrin</a:t>
            </a:r>
            <a:r>
              <a:rPr lang="en-US" sz="1400" dirty="0">
                <a:latin typeface="Gill Sans MT" panose="020B0502020104020203" pitchFamily="34" charset="77"/>
              </a:rPr>
              <a:t> plant expanded to double</a:t>
            </a:r>
          </a:p>
          <a:p>
            <a:r>
              <a:rPr lang="en-US" sz="1400" dirty="0">
                <a:latin typeface="Gill Sans MT" panose="020B0502020104020203" pitchFamily="34" charset="77"/>
              </a:rPr>
              <a:t>production</a:t>
            </a:r>
          </a:p>
        </p:txBody>
      </p:sp>
      <p:sp>
        <p:nvSpPr>
          <p:cNvPr id="69" name="TextBox 68">
            <a:extLst>
              <a:ext uri="{FF2B5EF4-FFF2-40B4-BE49-F238E27FC236}">
                <a16:creationId xmlns:a16="http://schemas.microsoft.com/office/drawing/2014/main" id="{346D906C-F8A5-4348-BB5E-B4E074CF44AC}"/>
              </a:ext>
            </a:extLst>
          </p:cNvPr>
          <p:cNvSpPr txBox="1"/>
          <p:nvPr/>
        </p:nvSpPr>
        <p:spPr>
          <a:xfrm>
            <a:off x="2982258" y="3069277"/>
            <a:ext cx="3084371" cy="738664"/>
          </a:xfrm>
          <a:prstGeom prst="rect">
            <a:avLst/>
          </a:prstGeom>
          <a:noFill/>
        </p:spPr>
        <p:txBody>
          <a:bodyPr wrap="none" rtlCol="0">
            <a:spAutoFit/>
          </a:bodyPr>
          <a:lstStyle/>
          <a:p>
            <a:r>
              <a:rPr lang="en-US" sz="1400" dirty="0">
                <a:latin typeface="Gill Sans MT" panose="020B0502020104020203" pitchFamily="34" charset="77"/>
              </a:rPr>
              <a:t>Plant to invest additional funds for UHT</a:t>
            </a:r>
          </a:p>
          <a:p>
            <a:r>
              <a:rPr lang="en-US" sz="1400" dirty="0">
                <a:latin typeface="Gill Sans MT" panose="020B0502020104020203" pitchFamily="34" charset="77"/>
              </a:rPr>
              <a:t>Milk products; infant formula </a:t>
            </a:r>
            <a:r>
              <a:rPr lang="en-US" sz="1400" dirty="0" err="1">
                <a:latin typeface="Gill Sans MT" panose="020B0502020104020203" pitchFamily="34" charset="77"/>
              </a:rPr>
              <a:t>canningm</a:t>
            </a:r>
            <a:r>
              <a:rPr lang="en-US" sz="1400" dirty="0">
                <a:latin typeface="Gill Sans MT" panose="020B0502020104020203" pitchFamily="34" charset="77"/>
              </a:rPr>
              <a:t> </a:t>
            </a:r>
          </a:p>
          <a:p>
            <a:r>
              <a:rPr lang="en-US" sz="1400" dirty="0">
                <a:latin typeface="Gill Sans MT" panose="020B0502020104020203" pitchFamily="34" charset="77"/>
              </a:rPr>
              <a:t>lactoferrin</a:t>
            </a:r>
          </a:p>
        </p:txBody>
      </p:sp>
      <p:sp>
        <p:nvSpPr>
          <p:cNvPr id="71" name="TextBox 70">
            <a:extLst>
              <a:ext uri="{FF2B5EF4-FFF2-40B4-BE49-F238E27FC236}">
                <a16:creationId xmlns:a16="http://schemas.microsoft.com/office/drawing/2014/main" id="{5804CBA2-0409-AA4E-8DDC-87035FF59B1C}"/>
              </a:ext>
            </a:extLst>
          </p:cNvPr>
          <p:cNvSpPr txBox="1"/>
          <p:nvPr/>
        </p:nvSpPr>
        <p:spPr>
          <a:xfrm>
            <a:off x="2945694" y="3999434"/>
            <a:ext cx="2902718" cy="523220"/>
          </a:xfrm>
          <a:prstGeom prst="rect">
            <a:avLst/>
          </a:prstGeom>
          <a:noFill/>
        </p:spPr>
        <p:txBody>
          <a:bodyPr wrap="none" rtlCol="0">
            <a:spAutoFit/>
          </a:bodyPr>
          <a:lstStyle/>
          <a:p>
            <a:r>
              <a:rPr lang="en-US" sz="1400" dirty="0">
                <a:latin typeface="Gill Sans MT" panose="020B0502020104020203" pitchFamily="34" charset="77"/>
              </a:rPr>
              <a:t>Expanded plant, consumer packaging, </a:t>
            </a:r>
          </a:p>
          <a:p>
            <a:r>
              <a:rPr lang="en-US" sz="1400" dirty="0">
                <a:latin typeface="Gill Sans MT" panose="020B0502020104020203" pitchFamily="34" charset="77"/>
              </a:rPr>
              <a:t>cream</a:t>
            </a:r>
          </a:p>
        </p:txBody>
      </p:sp>
      <p:sp>
        <p:nvSpPr>
          <p:cNvPr id="72" name="TextBox 71">
            <a:extLst>
              <a:ext uri="{FF2B5EF4-FFF2-40B4-BE49-F238E27FC236}">
                <a16:creationId xmlns:a16="http://schemas.microsoft.com/office/drawing/2014/main" id="{2A2ADE7D-1F1B-B94F-BCC4-CF884BB915D7}"/>
              </a:ext>
            </a:extLst>
          </p:cNvPr>
          <p:cNvSpPr txBox="1"/>
          <p:nvPr/>
        </p:nvSpPr>
        <p:spPr>
          <a:xfrm>
            <a:off x="2907608" y="5102696"/>
            <a:ext cx="2439194" cy="307777"/>
          </a:xfrm>
          <a:prstGeom prst="rect">
            <a:avLst/>
          </a:prstGeom>
          <a:noFill/>
        </p:spPr>
        <p:txBody>
          <a:bodyPr wrap="none" rtlCol="0">
            <a:spAutoFit/>
          </a:bodyPr>
          <a:lstStyle/>
          <a:p>
            <a:r>
              <a:rPr lang="en-US" sz="1400" dirty="0">
                <a:latin typeface="Gill Sans MT" panose="020B0502020104020203" pitchFamily="34" charset="77"/>
              </a:rPr>
              <a:t>New Plant for UHT processing</a:t>
            </a:r>
          </a:p>
        </p:txBody>
      </p:sp>
      <p:sp>
        <p:nvSpPr>
          <p:cNvPr id="73" name="TextBox 72">
            <a:extLst>
              <a:ext uri="{FF2B5EF4-FFF2-40B4-BE49-F238E27FC236}">
                <a16:creationId xmlns:a16="http://schemas.microsoft.com/office/drawing/2014/main" id="{3AE22C24-1E10-2744-9223-BE5466CB5149}"/>
              </a:ext>
            </a:extLst>
          </p:cNvPr>
          <p:cNvSpPr txBox="1"/>
          <p:nvPr/>
        </p:nvSpPr>
        <p:spPr>
          <a:xfrm>
            <a:off x="2908680" y="5654634"/>
            <a:ext cx="3438955" cy="738664"/>
          </a:xfrm>
          <a:prstGeom prst="rect">
            <a:avLst/>
          </a:prstGeom>
          <a:noFill/>
        </p:spPr>
        <p:txBody>
          <a:bodyPr wrap="none" rtlCol="0">
            <a:spAutoFit/>
          </a:bodyPr>
          <a:lstStyle/>
          <a:p>
            <a:r>
              <a:rPr lang="en-US" sz="1400" dirty="0">
                <a:latin typeface="Gill Sans MT" panose="020B0502020104020203" pitchFamily="34" charset="77"/>
              </a:rPr>
              <a:t>Plan to build and run blending and canning</a:t>
            </a:r>
          </a:p>
          <a:p>
            <a:r>
              <a:rPr lang="en-US" sz="1400" dirty="0">
                <a:latin typeface="Gill Sans MT" panose="020B0502020104020203" pitchFamily="34" charset="77"/>
              </a:rPr>
              <a:t>Plant (form JV ‘pure nutrition’ with </a:t>
            </a:r>
            <a:r>
              <a:rPr lang="en-US" sz="1400" dirty="0" err="1">
                <a:latin typeface="Gill Sans MT" panose="020B0502020104020203" pitchFamily="34" charset="77"/>
              </a:rPr>
              <a:t>Ausnutria</a:t>
            </a:r>
            <a:endParaRPr lang="en-US" sz="1400" dirty="0">
              <a:latin typeface="Gill Sans MT" panose="020B0502020104020203" pitchFamily="34" charset="77"/>
            </a:endParaRPr>
          </a:p>
          <a:p>
            <a:r>
              <a:rPr lang="en-US" sz="1400" dirty="0">
                <a:latin typeface="Gill Sans MT" panose="020B0502020104020203" pitchFamily="34" charset="77"/>
              </a:rPr>
              <a:t>(China)</a:t>
            </a:r>
          </a:p>
        </p:txBody>
      </p:sp>
      <p:pic>
        <p:nvPicPr>
          <p:cNvPr id="74" name="Picture 73" descr="A picture containing clipart&#13;&#10;&#13;&#10;Description automatically generated">
            <a:extLst>
              <a:ext uri="{FF2B5EF4-FFF2-40B4-BE49-F238E27FC236}">
                <a16:creationId xmlns:a16="http://schemas.microsoft.com/office/drawing/2014/main" id="{9AE6D74D-B175-684F-8F7D-6499F64C809A}"/>
              </a:ext>
            </a:extLst>
          </p:cNvPr>
          <p:cNvPicPr>
            <a:picLocks noChangeAspect="1"/>
          </p:cNvPicPr>
          <p:nvPr/>
        </p:nvPicPr>
        <p:blipFill>
          <a:blip r:embed="rId10"/>
          <a:stretch>
            <a:fillRect/>
          </a:stretch>
        </p:blipFill>
        <p:spPr>
          <a:xfrm>
            <a:off x="125448" y="6051238"/>
            <a:ext cx="734565" cy="734565"/>
          </a:xfrm>
          <a:prstGeom prst="rect">
            <a:avLst/>
          </a:prstGeom>
        </p:spPr>
      </p:pic>
    </p:spTree>
    <p:extLst>
      <p:ext uri="{BB962C8B-B14F-4D97-AF65-F5344CB8AC3E}">
        <p14:creationId xmlns:p14="http://schemas.microsoft.com/office/powerpoint/2010/main" val="3996298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49C1245-8BD0-D440-813E-BA23E9D4953C}"/>
              </a:ext>
            </a:extLst>
          </p:cNvPr>
          <p:cNvSpPr txBox="1"/>
          <p:nvPr/>
        </p:nvSpPr>
        <p:spPr>
          <a:xfrm>
            <a:off x="249681" y="157567"/>
            <a:ext cx="13164141" cy="707886"/>
          </a:xfrm>
          <a:prstGeom prst="rect">
            <a:avLst/>
          </a:prstGeom>
          <a:noFill/>
          <a:ln>
            <a:noFill/>
          </a:ln>
        </p:spPr>
        <p:txBody>
          <a:bodyPr wrap="square" rtlCol="0">
            <a:spAutoFit/>
          </a:bodyPr>
          <a:lstStyle/>
          <a:p>
            <a:pPr algn="just"/>
            <a:r>
              <a:rPr lang="en-US" sz="2000" dirty="0">
                <a:latin typeface="Gill Sans MT" panose="020B0502020104020203" pitchFamily="34" charset="77"/>
              </a:rPr>
              <a:t>Building capability across the supply chain in niche dairy, with significant investment in both goat and sheep </a:t>
            </a:r>
          </a:p>
          <a:p>
            <a:pPr algn="just"/>
            <a:r>
              <a:rPr lang="en-US" sz="2000" dirty="0">
                <a:latin typeface="Gill Sans MT" panose="020B0502020104020203" pitchFamily="34" charset="77"/>
              </a:rPr>
              <a:t>Industries - </a:t>
            </a:r>
            <a:r>
              <a:rPr lang="en-US" sz="2000" b="1" dirty="0">
                <a:solidFill>
                  <a:srgbClr val="FF0000"/>
                </a:solidFill>
                <a:latin typeface="Gill Sans MT" panose="020B0502020104020203" pitchFamily="34" charset="77"/>
              </a:rPr>
              <a:t>AGVC-D</a:t>
            </a:r>
          </a:p>
        </p:txBody>
      </p:sp>
      <p:sp>
        <p:nvSpPr>
          <p:cNvPr id="9" name="Rectangle 8">
            <a:extLst>
              <a:ext uri="{FF2B5EF4-FFF2-40B4-BE49-F238E27FC236}">
                <a16:creationId xmlns:a16="http://schemas.microsoft.com/office/drawing/2014/main" id="{AF4FB2EC-5DD4-A244-9A08-EE0F217009AD}"/>
              </a:ext>
            </a:extLst>
          </p:cNvPr>
          <p:cNvSpPr/>
          <p:nvPr/>
        </p:nvSpPr>
        <p:spPr>
          <a:xfrm>
            <a:off x="431103" y="1251528"/>
            <a:ext cx="2362202" cy="2177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D281AEB-1E55-B248-B7B2-3FEB0F499070}"/>
              </a:ext>
            </a:extLst>
          </p:cNvPr>
          <p:cNvSpPr/>
          <p:nvPr/>
        </p:nvSpPr>
        <p:spPr>
          <a:xfrm>
            <a:off x="3339749" y="1251527"/>
            <a:ext cx="2362203" cy="2177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A5DAB55-814C-D54B-8A19-4F21B525F011}"/>
              </a:ext>
            </a:extLst>
          </p:cNvPr>
          <p:cNvSpPr/>
          <p:nvPr/>
        </p:nvSpPr>
        <p:spPr>
          <a:xfrm>
            <a:off x="6165673" y="1269103"/>
            <a:ext cx="2362203" cy="2177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9CFB370-075C-894C-AF3E-1D4063B37FBF}"/>
              </a:ext>
            </a:extLst>
          </p:cNvPr>
          <p:cNvSpPr/>
          <p:nvPr/>
        </p:nvSpPr>
        <p:spPr>
          <a:xfrm>
            <a:off x="8991597" y="1269103"/>
            <a:ext cx="2362203" cy="21774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7EEC3B4-6F5B-9C42-9F62-56FAE9CD5025}"/>
              </a:ext>
            </a:extLst>
          </p:cNvPr>
          <p:cNvPicPr>
            <a:picLocks noChangeAspect="1"/>
          </p:cNvPicPr>
          <p:nvPr/>
        </p:nvPicPr>
        <p:blipFill>
          <a:blip r:embed="rId2"/>
          <a:stretch>
            <a:fillRect/>
          </a:stretch>
        </p:blipFill>
        <p:spPr>
          <a:xfrm>
            <a:off x="634651" y="1749287"/>
            <a:ext cx="1955105" cy="1181949"/>
          </a:xfrm>
          <a:prstGeom prst="rect">
            <a:avLst/>
          </a:prstGeom>
        </p:spPr>
      </p:pic>
      <p:pic>
        <p:nvPicPr>
          <p:cNvPr id="16" name="Picture 15">
            <a:extLst>
              <a:ext uri="{FF2B5EF4-FFF2-40B4-BE49-F238E27FC236}">
                <a16:creationId xmlns:a16="http://schemas.microsoft.com/office/drawing/2014/main" id="{80A4072C-D33C-6E42-80C0-944A6A364EBE}"/>
              </a:ext>
            </a:extLst>
          </p:cNvPr>
          <p:cNvPicPr>
            <a:picLocks noChangeAspect="1"/>
          </p:cNvPicPr>
          <p:nvPr/>
        </p:nvPicPr>
        <p:blipFill>
          <a:blip r:embed="rId3"/>
          <a:stretch>
            <a:fillRect/>
          </a:stretch>
        </p:blipFill>
        <p:spPr>
          <a:xfrm>
            <a:off x="3891814" y="1749287"/>
            <a:ext cx="1268910" cy="1268910"/>
          </a:xfrm>
          <a:prstGeom prst="rect">
            <a:avLst/>
          </a:prstGeom>
        </p:spPr>
      </p:pic>
      <p:pic>
        <p:nvPicPr>
          <p:cNvPr id="17" name="Picture 16">
            <a:extLst>
              <a:ext uri="{FF2B5EF4-FFF2-40B4-BE49-F238E27FC236}">
                <a16:creationId xmlns:a16="http://schemas.microsoft.com/office/drawing/2014/main" id="{A9E565C3-363C-DE40-9A24-436AE22521AE}"/>
              </a:ext>
            </a:extLst>
          </p:cNvPr>
          <p:cNvPicPr>
            <a:picLocks noChangeAspect="1"/>
          </p:cNvPicPr>
          <p:nvPr/>
        </p:nvPicPr>
        <p:blipFill>
          <a:blip r:embed="rId4"/>
          <a:stretch>
            <a:fillRect/>
          </a:stretch>
        </p:blipFill>
        <p:spPr>
          <a:xfrm>
            <a:off x="6505344" y="1578660"/>
            <a:ext cx="1648056" cy="1648056"/>
          </a:xfrm>
          <a:prstGeom prst="rect">
            <a:avLst/>
          </a:prstGeom>
        </p:spPr>
      </p:pic>
      <p:pic>
        <p:nvPicPr>
          <p:cNvPr id="18" name="Picture 17">
            <a:extLst>
              <a:ext uri="{FF2B5EF4-FFF2-40B4-BE49-F238E27FC236}">
                <a16:creationId xmlns:a16="http://schemas.microsoft.com/office/drawing/2014/main" id="{6B156CAB-39CB-2449-A25D-44B2ADD4D8C7}"/>
              </a:ext>
            </a:extLst>
          </p:cNvPr>
          <p:cNvPicPr>
            <a:picLocks noChangeAspect="1"/>
          </p:cNvPicPr>
          <p:nvPr/>
        </p:nvPicPr>
        <p:blipFill>
          <a:blip r:embed="rId5"/>
          <a:stretch>
            <a:fillRect/>
          </a:stretch>
        </p:blipFill>
        <p:spPr>
          <a:xfrm>
            <a:off x="9242247" y="1472237"/>
            <a:ext cx="1860902" cy="1860902"/>
          </a:xfrm>
          <a:prstGeom prst="rect">
            <a:avLst/>
          </a:prstGeom>
        </p:spPr>
      </p:pic>
      <p:sp>
        <p:nvSpPr>
          <p:cNvPr id="19" name="TextBox 18">
            <a:extLst>
              <a:ext uri="{FF2B5EF4-FFF2-40B4-BE49-F238E27FC236}">
                <a16:creationId xmlns:a16="http://schemas.microsoft.com/office/drawing/2014/main" id="{6415E5CD-3B96-FB43-A7ED-33B78D1746F7}"/>
              </a:ext>
            </a:extLst>
          </p:cNvPr>
          <p:cNvSpPr txBox="1"/>
          <p:nvPr/>
        </p:nvSpPr>
        <p:spPr>
          <a:xfrm>
            <a:off x="381060" y="3446574"/>
            <a:ext cx="2568075" cy="523220"/>
          </a:xfrm>
          <a:prstGeom prst="rect">
            <a:avLst/>
          </a:prstGeom>
          <a:noFill/>
        </p:spPr>
        <p:txBody>
          <a:bodyPr wrap="none" rtlCol="0">
            <a:spAutoFit/>
          </a:bodyPr>
          <a:lstStyle/>
          <a:p>
            <a:pPr algn="ctr"/>
            <a:r>
              <a:rPr lang="en-US" sz="1400" b="1" dirty="0">
                <a:latin typeface="Gill Sans MT" panose="020B0502020104020203" pitchFamily="34" charset="77"/>
              </a:rPr>
              <a:t>Largest goat infant Formula </a:t>
            </a:r>
          </a:p>
          <a:p>
            <a:pPr algn="ctr"/>
            <a:r>
              <a:rPr lang="en-US" sz="1400" b="1" dirty="0">
                <a:latin typeface="Gill Sans MT" panose="020B0502020104020203" pitchFamily="34" charset="77"/>
              </a:rPr>
              <a:t>manufacturer in China</a:t>
            </a:r>
          </a:p>
        </p:txBody>
      </p:sp>
      <p:sp>
        <p:nvSpPr>
          <p:cNvPr id="21" name="TextBox 20">
            <a:extLst>
              <a:ext uri="{FF2B5EF4-FFF2-40B4-BE49-F238E27FC236}">
                <a16:creationId xmlns:a16="http://schemas.microsoft.com/office/drawing/2014/main" id="{C42D3ED8-F642-C846-8D88-906713AC80F1}"/>
              </a:ext>
            </a:extLst>
          </p:cNvPr>
          <p:cNvSpPr txBox="1"/>
          <p:nvPr/>
        </p:nvSpPr>
        <p:spPr>
          <a:xfrm>
            <a:off x="3797869" y="3428998"/>
            <a:ext cx="1519069" cy="523220"/>
          </a:xfrm>
          <a:prstGeom prst="rect">
            <a:avLst/>
          </a:prstGeom>
          <a:noFill/>
        </p:spPr>
        <p:txBody>
          <a:bodyPr wrap="none" rtlCol="0">
            <a:spAutoFit/>
          </a:bodyPr>
          <a:lstStyle/>
          <a:p>
            <a:pPr algn="ctr"/>
            <a:r>
              <a:rPr lang="en-US" sz="1400" b="1" dirty="0">
                <a:latin typeface="Gill Sans MT" panose="020B0502020104020203" pitchFamily="34" charset="77"/>
              </a:rPr>
              <a:t>Private Investor</a:t>
            </a:r>
          </a:p>
          <a:p>
            <a:pPr algn="ctr"/>
            <a:r>
              <a:rPr lang="en-US" sz="1400" b="1" dirty="0">
                <a:latin typeface="Gill Sans MT" panose="020B0502020104020203" pitchFamily="34" charset="77"/>
              </a:rPr>
              <a:t>(Milk, CN)</a:t>
            </a:r>
          </a:p>
        </p:txBody>
      </p:sp>
      <p:sp>
        <p:nvSpPr>
          <p:cNvPr id="22" name="TextBox 21">
            <a:extLst>
              <a:ext uri="{FF2B5EF4-FFF2-40B4-BE49-F238E27FC236}">
                <a16:creationId xmlns:a16="http://schemas.microsoft.com/office/drawing/2014/main" id="{9078A795-DD8F-5144-935F-409848D66C48}"/>
              </a:ext>
            </a:extLst>
          </p:cNvPr>
          <p:cNvSpPr txBox="1"/>
          <p:nvPr/>
        </p:nvSpPr>
        <p:spPr>
          <a:xfrm>
            <a:off x="6292388" y="3428998"/>
            <a:ext cx="2303451" cy="523220"/>
          </a:xfrm>
          <a:prstGeom prst="rect">
            <a:avLst/>
          </a:prstGeom>
          <a:noFill/>
        </p:spPr>
        <p:txBody>
          <a:bodyPr wrap="none" rtlCol="0">
            <a:spAutoFit/>
          </a:bodyPr>
          <a:lstStyle/>
          <a:p>
            <a:pPr algn="ctr"/>
            <a:r>
              <a:rPr lang="en-US" sz="1400" b="1" dirty="0">
                <a:latin typeface="Gill Sans MT" panose="020B0502020104020203" pitchFamily="34" charset="77"/>
              </a:rPr>
              <a:t>Blue River Nutrition(HK)</a:t>
            </a:r>
          </a:p>
          <a:p>
            <a:pPr algn="ctr"/>
            <a:r>
              <a:rPr lang="en-US" sz="1400" b="1" dirty="0" err="1">
                <a:latin typeface="Gill Sans MT" panose="020B0502020104020203" pitchFamily="34" charset="77"/>
              </a:rPr>
              <a:t>Yuanrong</a:t>
            </a:r>
            <a:r>
              <a:rPr lang="en-US" sz="1400" b="1" dirty="0">
                <a:latin typeface="Gill Sans MT" panose="020B0502020104020203" pitchFamily="34" charset="77"/>
              </a:rPr>
              <a:t> Chen</a:t>
            </a:r>
          </a:p>
        </p:txBody>
      </p:sp>
      <p:sp>
        <p:nvSpPr>
          <p:cNvPr id="23" name="TextBox 22">
            <a:extLst>
              <a:ext uri="{FF2B5EF4-FFF2-40B4-BE49-F238E27FC236}">
                <a16:creationId xmlns:a16="http://schemas.microsoft.com/office/drawing/2014/main" id="{D4A64BC4-CB84-C842-BD81-1873035BA668}"/>
              </a:ext>
            </a:extLst>
          </p:cNvPr>
          <p:cNvSpPr txBox="1"/>
          <p:nvPr/>
        </p:nvSpPr>
        <p:spPr>
          <a:xfrm>
            <a:off x="8707950" y="3428998"/>
            <a:ext cx="3110339" cy="523220"/>
          </a:xfrm>
          <a:prstGeom prst="rect">
            <a:avLst/>
          </a:prstGeom>
          <a:noFill/>
        </p:spPr>
        <p:txBody>
          <a:bodyPr wrap="none" rtlCol="0">
            <a:spAutoFit/>
          </a:bodyPr>
          <a:lstStyle/>
          <a:p>
            <a:pPr algn="ctr"/>
            <a:r>
              <a:rPr lang="en-US" sz="1400" b="1" dirty="0">
                <a:latin typeface="Gill Sans MT" panose="020B0502020104020203" pitchFamily="34" charset="77"/>
              </a:rPr>
              <a:t>New Image Group(NZ)</a:t>
            </a:r>
          </a:p>
          <a:p>
            <a:pPr algn="ctr"/>
            <a:r>
              <a:rPr lang="en-US" sz="1400" b="1" dirty="0">
                <a:latin typeface="Gill Sans MT" panose="020B0502020104020203" pitchFamily="34" charset="77"/>
              </a:rPr>
              <a:t>NZ based nutritional products firm</a:t>
            </a:r>
          </a:p>
        </p:txBody>
      </p:sp>
      <p:sp>
        <p:nvSpPr>
          <p:cNvPr id="24" name="TextBox 23">
            <a:extLst>
              <a:ext uri="{FF2B5EF4-FFF2-40B4-BE49-F238E27FC236}">
                <a16:creationId xmlns:a16="http://schemas.microsoft.com/office/drawing/2014/main" id="{1DEFB6AF-3E63-E34F-AD92-E79DADB909A7}"/>
              </a:ext>
            </a:extLst>
          </p:cNvPr>
          <p:cNvSpPr txBox="1"/>
          <p:nvPr/>
        </p:nvSpPr>
        <p:spPr>
          <a:xfrm>
            <a:off x="1145115" y="3969794"/>
            <a:ext cx="1140056" cy="307777"/>
          </a:xfrm>
          <a:prstGeom prst="rect">
            <a:avLst/>
          </a:prstGeom>
          <a:noFill/>
        </p:spPr>
        <p:txBody>
          <a:bodyPr wrap="none" rtlCol="0">
            <a:spAutoFit/>
          </a:bodyPr>
          <a:lstStyle/>
          <a:p>
            <a:pPr algn="ctr"/>
            <a:r>
              <a:rPr lang="en-US" sz="1400" b="1" dirty="0">
                <a:latin typeface="Gill Sans MT" panose="020B0502020104020203" pitchFamily="34" charset="77"/>
              </a:rPr>
              <a:t>INVEST IN</a:t>
            </a:r>
          </a:p>
        </p:txBody>
      </p:sp>
      <p:sp>
        <p:nvSpPr>
          <p:cNvPr id="25" name="TextBox 24">
            <a:extLst>
              <a:ext uri="{FF2B5EF4-FFF2-40B4-BE49-F238E27FC236}">
                <a16:creationId xmlns:a16="http://schemas.microsoft.com/office/drawing/2014/main" id="{78F6F6DD-6B69-8B4D-94DF-2D14D2D27AE2}"/>
              </a:ext>
            </a:extLst>
          </p:cNvPr>
          <p:cNvSpPr txBox="1"/>
          <p:nvPr/>
        </p:nvSpPr>
        <p:spPr>
          <a:xfrm>
            <a:off x="3987375" y="3926758"/>
            <a:ext cx="1140056" cy="307777"/>
          </a:xfrm>
          <a:prstGeom prst="rect">
            <a:avLst/>
          </a:prstGeom>
          <a:noFill/>
        </p:spPr>
        <p:txBody>
          <a:bodyPr wrap="none" rtlCol="0">
            <a:spAutoFit/>
          </a:bodyPr>
          <a:lstStyle/>
          <a:p>
            <a:pPr algn="ctr"/>
            <a:r>
              <a:rPr lang="en-US" sz="1400" b="1" dirty="0">
                <a:latin typeface="Gill Sans MT" panose="020B0502020104020203" pitchFamily="34" charset="77"/>
              </a:rPr>
              <a:t>INVEST IN</a:t>
            </a:r>
          </a:p>
        </p:txBody>
      </p:sp>
      <p:sp>
        <p:nvSpPr>
          <p:cNvPr id="26" name="TextBox 25">
            <a:extLst>
              <a:ext uri="{FF2B5EF4-FFF2-40B4-BE49-F238E27FC236}">
                <a16:creationId xmlns:a16="http://schemas.microsoft.com/office/drawing/2014/main" id="{D2C72220-41E2-BB48-A141-99BE189CB42C}"/>
              </a:ext>
            </a:extLst>
          </p:cNvPr>
          <p:cNvSpPr txBox="1"/>
          <p:nvPr/>
        </p:nvSpPr>
        <p:spPr>
          <a:xfrm>
            <a:off x="6840233" y="3888540"/>
            <a:ext cx="1140056" cy="307777"/>
          </a:xfrm>
          <a:prstGeom prst="rect">
            <a:avLst/>
          </a:prstGeom>
          <a:noFill/>
        </p:spPr>
        <p:txBody>
          <a:bodyPr wrap="none" rtlCol="0">
            <a:spAutoFit/>
          </a:bodyPr>
          <a:lstStyle/>
          <a:p>
            <a:pPr algn="ctr"/>
            <a:r>
              <a:rPr lang="en-US" sz="1400" b="1" dirty="0">
                <a:latin typeface="Gill Sans MT" panose="020B0502020104020203" pitchFamily="34" charset="77"/>
              </a:rPr>
              <a:t>INVEST IN</a:t>
            </a:r>
          </a:p>
        </p:txBody>
      </p:sp>
      <p:sp>
        <p:nvSpPr>
          <p:cNvPr id="27" name="TextBox 26">
            <a:extLst>
              <a:ext uri="{FF2B5EF4-FFF2-40B4-BE49-F238E27FC236}">
                <a16:creationId xmlns:a16="http://schemas.microsoft.com/office/drawing/2014/main" id="{7BA0E3E7-D5DE-1446-AF75-2B91B905EB3A}"/>
              </a:ext>
            </a:extLst>
          </p:cNvPr>
          <p:cNvSpPr txBox="1"/>
          <p:nvPr/>
        </p:nvSpPr>
        <p:spPr>
          <a:xfrm>
            <a:off x="9693091" y="3850224"/>
            <a:ext cx="1140056" cy="307777"/>
          </a:xfrm>
          <a:prstGeom prst="rect">
            <a:avLst/>
          </a:prstGeom>
          <a:noFill/>
        </p:spPr>
        <p:txBody>
          <a:bodyPr wrap="none" rtlCol="0">
            <a:spAutoFit/>
          </a:bodyPr>
          <a:lstStyle/>
          <a:p>
            <a:pPr algn="ctr"/>
            <a:r>
              <a:rPr lang="en-US" sz="1400" b="1" dirty="0">
                <a:latin typeface="Gill Sans MT" panose="020B0502020104020203" pitchFamily="34" charset="77"/>
              </a:rPr>
              <a:t>INVEST IN</a:t>
            </a:r>
          </a:p>
        </p:txBody>
      </p:sp>
      <p:sp>
        <p:nvSpPr>
          <p:cNvPr id="28" name="TextBox 27">
            <a:extLst>
              <a:ext uri="{FF2B5EF4-FFF2-40B4-BE49-F238E27FC236}">
                <a16:creationId xmlns:a16="http://schemas.microsoft.com/office/drawing/2014/main" id="{59B86DA4-7D1D-7346-9C5B-FB6755CC2EE3}"/>
              </a:ext>
            </a:extLst>
          </p:cNvPr>
          <p:cNvSpPr txBox="1"/>
          <p:nvPr/>
        </p:nvSpPr>
        <p:spPr>
          <a:xfrm>
            <a:off x="140686" y="4360667"/>
            <a:ext cx="3048847" cy="954107"/>
          </a:xfrm>
          <a:prstGeom prst="rect">
            <a:avLst/>
          </a:prstGeom>
          <a:noFill/>
        </p:spPr>
        <p:txBody>
          <a:bodyPr wrap="none" rtlCol="0">
            <a:spAutoFit/>
          </a:bodyPr>
          <a:lstStyle/>
          <a:p>
            <a:pPr algn="ctr"/>
            <a:r>
              <a:rPr lang="en-US" sz="1400" b="1" dirty="0">
                <a:latin typeface="Gill Sans MT" panose="020B0502020104020203" pitchFamily="34" charset="77"/>
              </a:rPr>
              <a:t>Investment in $40m goat </a:t>
            </a:r>
          </a:p>
          <a:p>
            <a:pPr algn="ctr"/>
            <a:r>
              <a:rPr lang="en-US" sz="1400" b="1" dirty="0">
                <a:latin typeface="Gill Sans MT" panose="020B0502020104020203" pitchFamily="34" charset="77"/>
              </a:rPr>
              <a:t>infant formula blending &amp; packing </a:t>
            </a:r>
          </a:p>
          <a:p>
            <a:pPr algn="ctr"/>
            <a:r>
              <a:rPr lang="en-US" sz="1400" b="1" dirty="0">
                <a:latin typeface="Gill Sans MT" panose="020B0502020104020203" pitchFamily="34" charset="77"/>
              </a:rPr>
              <a:t>(aiming for dryer)</a:t>
            </a:r>
          </a:p>
          <a:p>
            <a:pPr algn="ctr"/>
            <a:endParaRPr lang="en-US" sz="1400" b="1" dirty="0">
              <a:latin typeface="Gill Sans MT" panose="020B0502020104020203" pitchFamily="34" charset="77"/>
            </a:endParaRPr>
          </a:p>
        </p:txBody>
      </p:sp>
      <p:sp>
        <p:nvSpPr>
          <p:cNvPr id="29" name="TextBox 28">
            <a:extLst>
              <a:ext uri="{FF2B5EF4-FFF2-40B4-BE49-F238E27FC236}">
                <a16:creationId xmlns:a16="http://schemas.microsoft.com/office/drawing/2014/main" id="{EFBE6773-FB58-8A47-BC65-2BE556EBCE4E}"/>
              </a:ext>
            </a:extLst>
          </p:cNvPr>
          <p:cNvSpPr txBox="1"/>
          <p:nvPr/>
        </p:nvSpPr>
        <p:spPr>
          <a:xfrm>
            <a:off x="3458922" y="4376931"/>
            <a:ext cx="2403547" cy="954107"/>
          </a:xfrm>
          <a:prstGeom prst="rect">
            <a:avLst/>
          </a:prstGeom>
          <a:noFill/>
        </p:spPr>
        <p:txBody>
          <a:bodyPr wrap="square" rtlCol="0">
            <a:spAutoFit/>
          </a:bodyPr>
          <a:lstStyle/>
          <a:p>
            <a:pPr algn="ctr"/>
            <a:r>
              <a:rPr lang="en-US" sz="1400" b="1" dirty="0">
                <a:latin typeface="Gill Sans MT" panose="020B0502020104020203" pitchFamily="34" charset="77"/>
              </a:rPr>
              <a:t>Investment in sheep genetics, new sheep </a:t>
            </a:r>
          </a:p>
          <a:p>
            <a:pPr algn="ctr"/>
            <a:r>
              <a:rPr lang="en-US" sz="1400" b="1" dirty="0">
                <a:latin typeface="Gill Sans MT" panose="020B0502020104020203" pitchFamily="34" charset="77"/>
              </a:rPr>
              <a:t>farm and sheep powder production</a:t>
            </a:r>
          </a:p>
        </p:txBody>
      </p:sp>
      <p:sp>
        <p:nvSpPr>
          <p:cNvPr id="30" name="TextBox 29">
            <a:extLst>
              <a:ext uri="{FF2B5EF4-FFF2-40B4-BE49-F238E27FC236}">
                <a16:creationId xmlns:a16="http://schemas.microsoft.com/office/drawing/2014/main" id="{A29C7494-B9BA-7F44-BF87-22FF2EDF247A}"/>
              </a:ext>
            </a:extLst>
          </p:cNvPr>
          <p:cNvSpPr txBox="1"/>
          <p:nvPr/>
        </p:nvSpPr>
        <p:spPr>
          <a:xfrm>
            <a:off x="6427614" y="4360667"/>
            <a:ext cx="1976567" cy="523220"/>
          </a:xfrm>
          <a:prstGeom prst="rect">
            <a:avLst/>
          </a:prstGeom>
          <a:noFill/>
        </p:spPr>
        <p:txBody>
          <a:bodyPr wrap="none" rtlCol="0">
            <a:spAutoFit/>
          </a:bodyPr>
          <a:lstStyle/>
          <a:p>
            <a:pPr algn="ctr"/>
            <a:r>
              <a:rPr lang="en-US" sz="1400" b="1" dirty="0">
                <a:latin typeface="Gill Sans MT" panose="020B0502020104020203" pitchFamily="34" charset="77"/>
              </a:rPr>
              <a:t>Acquired Blue River </a:t>
            </a:r>
          </a:p>
          <a:p>
            <a:pPr algn="ctr"/>
            <a:r>
              <a:rPr lang="en-US" sz="1400" b="1" dirty="0">
                <a:latin typeface="Gill Sans MT" panose="020B0502020104020203" pitchFamily="34" charset="77"/>
              </a:rPr>
              <a:t>Infant formula facility</a:t>
            </a:r>
          </a:p>
        </p:txBody>
      </p:sp>
      <p:sp>
        <p:nvSpPr>
          <p:cNvPr id="31" name="TextBox 30">
            <a:extLst>
              <a:ext uri="{FF2B5EF4-FFF2-40B4-BE49-F238E27FC236}">
                <a16:creationId xmlns:a16="http://schemas.microsoft.com/office/drawing/2014/main" id="{0507C571-5081-4D41-9F18-5EF4BE445023}"/>
              </a:ext>
            </a:extLst>
          </p:cNvPr>
          <p:cNvSpPr txBox="1"/>
          <p:nvPr/>
        </p:nvSpPr>
        <p:spPr>
          <a:xfrm>
            <a:off x="9056178" y="4360667"/>
            <a:ext cx="2233047" cy="738664"/>
          </a:xfrm>
          <a:prstGeom prst="rect">
            <a:avLst/>
          </a:prstGeom>
          <a:noFill/>
        </p:spPr>
        <p:txBody>
          <a:bodyPr wrap="none" rtlCol="0">
            <a:spAutoFit/>
          </a:bodyPr>
          <a:lstStyle/>
          <a:p>
            <a:pPr algn="ctr"/>
            <a:r>
              <a:rPr lang="en-US" sz="1400" b="1" dirty="0">
                <a:latin typeface="Gill Sans MT" panose="020B0502020104020203" pitchFamily="34" charset="77"/>
              </a:rPr>
              <a:t>Adds goat spray dryer </a:t>
            </a:r>
          </a:p>
          <a:p>
            <a:pPr algn="ctr"/>
            <a:r>
              <a:rPr lang="en-US" sz="1400" b="1" dirty="0">
                <a:latin typeface="Gill Sans MT" panose="020B0502020104020203" pitchFamily="34" charset="77"/>
              </a:rPr>
              <a:t>Manufacturing capability</a:t>
            </a:r>
          </a:p>
          <a:p>
            <a:pPr algn="ctr"/>
            <a:r>
              <a:rPr lang="en-US" sz="1400" b="1" dirty="0">
                <a:latin typeface="Gill Sans MT" panose="020B0502020104020203" pitchFamily="34" charset="77"/>
              </a:rPr>
              <a:t>$10m; invests in farms</a:t>
            </a:r>
          </a:p>
        </p:txBody>
      </p:sp>
      <p:sp>
        <p:nvSpPr>
          <p:cNvPr id="33" name="TextBox 32">
            <a:extLst>
              <a:ext uri="{FF2B5EF4-FFF2-40B4-BE49-F238E27FC236}">
                <a16:creationId xmlns:a16="http://schemas.microsoft.com/office/drawing/2014/main" id="{6D6BC27E-F94E-C240-ACE8-0129798B4C3F}"/>
              </a:ext>
            </a:extLst>
          </p:cNvPr>
          <p:cNvSpPr txBox="1"/>
          <p:nvPr/>
        </p:nvSpPr>
        <p:spPr>
          <a:xfrm>
            <a:off x="1511309" y="6460553"/>
            <a:ext cx="14960576" cy="307777"/>
          </a:xfrm>
          <a:prstGeom prst="rect">
            <a:avLst/>
          </a:prstGeom>
          <a:noFill/>
          <a:ln>
            <a:noFill/>
          </a:ln>
        </p:spPr>
        <p:txBody>
          <a:bodyPr wrap="square" rtlCol="0">
            <a:spAutoFit/>
          </a:bodyPr>
          <a:lstStyle/>
          <a:p>
            <a:r>
              <a:rPr lang="en-US" sz="1400" i="1" dirty="0">
                <a:latin typeface="Gill Sans MT" panose="020B0502020104020203" pitchFamily="34" charset="77"/>
              </a:rPr>
              <a:t>Note: New Zealand Dairy Products/ </a:t>
            </a:r>
            <a:r>
              <a:rPr lang="en-US" sz="1400" i="1" dirty="0" err="1">
                <a:latin typeface="Gill Sans MT" panose="020B0502020104020203" pitchFamily="34" charset="77"/>
              </a:rPr>
              <a:t>Carilac</a:t>
            </a:r>
            <a:r>
              <a:rPr lang="en-US" sz="1400" i="1" dirty="0">
                <a:latin typeface="Gill Sans MT" panose="020B0502020104020203" pitchFamily="34" charset="77"/>
              </a:rPr>
              <a:t> Dairy currently looking for $10m investment for a new vertically integrated goat and sheep milk facility; </a:t>
            </a:r>
            <a:r>
              <a:rPr lang="en-US" sz="1400" b="1" i="1" dirty="0">
                <a:solidFill>
                  <a:srgbClr val="FF0000"/>
                </a:solidFill>
                <a:latin typeface="Gill Sans MT" panose="020B0502020104020203" pitchFamily="34" charset="77"/>
              </a:rPr>
              <a:t>AGVC-D</a:t>
            </a:r>
          </a:p>
        </p:txBody>
      </p:sp>
      <p:pic>
        <p:nvPicPr>
          <p:cNvPr id="34" name="Picture 33" descr="A picture containing clipart&#13;&#10;&#13;&#10;Description automatically generated">
            <a:extLst>
              <a:ext uri="{FF2B5EF4-FFF2-40B4-BE49-F238E27FC236}">
                <a16:creationId xmlns:a16="http://schemas.microsoft.com/office/drawing/2014/main" id="{D4086A19-FF99-8247-BBAE-79E4940B456F}"/>
              </a:ext>
            </a:extLst>
          </p:cNvPr>
          <p:cNvPicPr>
            <a:picLocks noChangeAspect="1"/>
          </p:cNvPicPr>
          <p:nvPr/>
        </p:nvPicPr>
        <p:blipFill>
          <a:blip r:embed="rId6"/>
          <a:stretch>
            <a:fillRect/>
          </a:stretch>
        </p:blipFill>
        <p:spPr>
          <a:xfrm>
            <a:off x="125448" y="6051238"/>
            <a:ext cx="734565" cy="734565"/>
          </a:xfrm>
          <a:prstGeom prst="rect">
            <a:avLst/>
          </a:prstGeom>
        </p:spPr>
      </p:pic>
    </p:spTree>
    <p:extLst>
      <p:ext uri="{BB962C8B-B14F-4D97-AF65-F5344CB8AC3E}">
        <p14:creationId xmlns:p14="http://schemas.microsoft.com/office/powerpoint/2010/main" val="3942297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BFF3-17E7-D144-A6F3-8ACA7B9D89C4}"/>
              </a:ext>
            </a:extLst>
          </p:cNvPr>
          <p:cNvSpPr>
            <a:spLocks noGrp="1"/>
          </p:cNvSpPr>
          <p:nvPr>
            <p:ph type="title"/>
          </p:nvPr>
        </p:nvSpPr>
        <p:spPr>
          <a:xfrm>
            <a:off x="102704" y="-232534"/>
            <a:ext cx="10515600" cy="1325563"/>
          </a:xfrm>
        </p:spPr>
        <p:txBody>
          <a:bodyPr>
            <a:normAutofit/>
          </a:bodyPr>
          <a:lstStyle/>
          <a:p>
            <a:r>
              <a:rPr lang="en-US" sz="3200" dirty="0">
                <a:latin typeface="Gill Sans MT" panose="020B0502020104020203" pitchFamily="34" charset="77"/>
              </a:rPr>
              <a:t>Exit Strategy – AGVC-D</a:t>
            </a:r>
          </a:p>
        </p:txBody>
      </p:sp>
      <p:sp>
        <p:nvSpPr>
          <p:cNvPr id="4" name="Date Placeholder 3">
            <a:extLst>
              <a:ext uri="{FF2B5EF4-FFF2-40B4-BE49-F238E27FC236}">
                <a16:creationId xmlns:a16="http://schemas.microsoft.com/office/drawing/2014/main" id="{A081B3E3-A224-F14F-AFF3-810A558236CD}"/>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AA7381E8-54F9-B447-90F1-3562FD31E36B}"/>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09475821-C22D-044B-865A-625DD43AFF71}"/>
              </a:ext>
            </a:extLst>
          </p:cNvPr>
          <p:cNvSpPr>
            <a:spLocks noGrp="1"/>
          </p:cNvSpPr>
          <p:nvPr>
            <p:ph type="sldNum" sz="quarter" idx="12"/>
          </p:nvPr>
        </p:nvSpPr>
        <p:spPr/>
        <p:txBody>
          <a:bodyPr/>
          <a:lstStyle/>
          <a:p>
            <a:fld id="{E780DAB0-66C9-6248-A472-5F79E02CB431}" type="slidenum">
              <a:rPr lang="en-US" smtClean="0"/>
              <a:t>53</a:t>
            </a:fld>
            <a:endParaRPr lang="en-US"/>
          </a:p>
        </p:txBody>
      </p:sp>
      <p:pic>
        <p:nvPicPr>
          <p:cNvPr id="25" name="Picture 24">
            <a:extLst>
              <a:ext uri="{FF2B5EF4-FFF2-40B4-BE49-F238E27FC236}">
                <a16:creationId xmlns:a16="http://schemas.microsoft.com/office/drawing/2014/main" id="{B717C1B1-12E2-1C47-961E-AD7A19D64E47}"/>
              </a:ext>
            </a:extLst>
          </p:cNvPr>
          <p:cNvPicPr>
            <a:picLocks noChangeAspect="1"/>
          </p:cNvPicPr>
          <p:nvPr/>
        </p:nvPicPr>
        <p:blipFill>
          <a:blip r:embed="rId2"/>
          <a:stretch>
            <a:fillRect/>
          </a:stretch>
        </p:blipFill>
        <p:spPr>
          <a:xfrm>
            <a:off x="-258418" y="-913206"/>
            <a:ext cx="12708835" cy="8457152"/>
          </a:xfrm>
          <a:prstGeom prst="rect">
            <a:avLst/>
          </a:prstGeom>
        </p:spPr>
      </p:pic>
      <p:sp>
        <p:nvSpPr>
          <p:cNvPr id="26" name="TextBox 25">
            <a:extLst>
              <a:ext uri="{FF2B5EF4-FFF2-40B4-BE49-F238E27FC236}">
                <a16:creationId xmlns:a16="http://schemas.microsoft.com/office/drawing/2014/main" id="{2675994B-3A52-6A43-A3DE-7579FA0E1C6C}"/>
              </a:ext>
            </a:extLst>
          </p:cNvPr>
          <p:cNvSpPr txBox="1"/>
          <p:nvPr/>
        </p:nvSpPr>
        <p:spPr>
          <a:xfrm>
            <a:off x="233969" y="539031"/>
            <a:ext cx="3804631" cy="1107996"/>
          </a:xfrm>
          <a:prstGeom prst="rect">
            <a:avLst/>
          </a:prstGeom>
          <a:noFill/>
        </p:spPr>
        <p:txBody>
          <a:bodyPr wrap="none" rtlCol="0">
            <a:spAutoFit/>
          </a:bodyPr>
          <a:lstStyle/>
          <a:p>
            <a:pPr algn="ctr"/>
            <a:r>
              <a:rPr lang="en-US" sz="2200" b="1" dirty="0">
                <a:solidFill>
                  <a:schemeClr val="bg1"/>
                </a:solidFill>
                <a:latin typeface="Gill Sans MT" panose="020B0502020104020203" pitchFamily="34" charset="77"/>
              </a:rPr>
              <a:t>AMNAYA</a:t>
            </a:r>
          </a:p>
          <a:p>
            <a:pPr algn="ctr"/>
            <a:r>
              <a:rPr lang="en-US" sz="2200" dirty="0">
                <a:solidFill>
                  <a:schemeClr val="bg1"/>
                </a:solidFill>
                <a:latin typeface="Gill Sans MT" panose="020B0502020104020203" pitchFamily="34" charset="77"/>
              </a:rPr>
              <a:t>Bitcoin Enabled Dairy Exchange</a:t>
            </a:r>
          </a:p>
          <a:p>
            <a:pPr algn="ctr"/>
            <a:r>
              <a:rPr lang="en-US" sz="2200" b="1" dirty="0">
                <a:solidFill>
                  <a:srgbClr val="FF0000"/>
                </a:solidFill>
                <a:latin typeface="Gill Sans MT" panose="020B0502020104020203" pitchFamily="34" charset="77"/>
              </a:rPr>
              <a:t>LONDON</a:t>
            </a:r>
          </a:p>
        </p:txBody>
      </p:sp>
      <p:sp>
        <p:nvSpPr>
          <p:cNvPr id="27" name="TextBox 26">
            <a:extLst>
              <a:ext uri="{FF2B5EF4-FFF2-40B4-BE49-F238E27FC236}">
                <a16:creationId xmlns:a16="http://schemas.microsoft.com/office/drawing/2014/main" id="{4E35174F-45E7-6848-9ACA-82A523E2F2BA}"/>
              </a:ext>
            </a:extLst>
          </p:cNvPr>
          <p:cNvSpPr txBox="1"/>
          <p:nvPr/>
        </p:nvSpPr>
        <p:spPr>
          <a:xfrm>
            <a:off x="838200" y="5034561"/>
            <a:ext cx="10604057" cy="430887"/>
          </a:xfrm>
          <a:prstGeom prst="rect">
            <a:avLst/>
          </a:prstGeom>
          <a:noFill/>
        </p:spPr>
        <p:txBody>
          <a:bodyPr wrap="none" rtlCol="0">
            <a:spAutoFit/>
          </a:bodyPr>
          <a:lstStyle/>
          <a:p>
            <a:r>
              <a:rPr lang="en-US" sz="2200" dirty="0">
                <a:solidFill>
                  <a:schemeClr val="bg1"/>
                </a:solidFill>
                <a:latin typeface="Gill Sans MT" panose="020B0502020104020203" pitchFamily="34" charset="77"/>
              </a:rPr>
              <a:t>At the end of Eight Years of AGVC-Dairy, a Bitcoin enabled Dairy </a:t>
            </a:r>
            <a:r>
              <a:rPr lang="en-US" sz="2200">
                <a:solidFill>
                  <a:schemeClr val="bg1"/>
                </a:solidFill>
                <a:latin typeface="Gill Sans MT" panose="020B0502020104020203" pitchFamily="34" charset="77"/>
              </a:rPr>
              <a:t>Exchange is </a:t>
            </a:r>
            <a:r>
              <a:rPr lang="en-US" sz="2200" dirty="0">
                <a:solidFill>
                  <a:schemeClr val="bg1"/>
                </a:solidFill>
                <a:latin typeface="Gill Sans MT" panose="020B0502020104020203" pitchFamily="34" charset="77"/>
              </a:rPr>
              <a:t>established </a:t>
            </a:r>
          </a:p>
        </p:txBody>
      </p:sp>
      <p:pic>
        <p:nvPicPr>
          <p:cNvPr id="28" name="Picture 27" descr="A picture containing clipart&#13;&#10;&#13;&#10;Description automatically generated">
            <a:extLst>
              <a:ext uri="{FF2B5EF4-FFF2-40B4-BE49-F238E27FC236}">
                <a16:creationId xmlns:a16="http://schemas.microsoft.com/office/drawing/2014/main" id="{CCBED05F-8036-0D46-B26B-30AC179BC182}"/>
              </a:ext>
            </a:extLst>
          </p:cNvPr>
          <p:cNvPicPr>
            <a:picLocks noChangeAspect="1"/>
          </p:cNvPicPr>
          <p:nvPr/>
        </p:nvPicPr>
        <p:blipFill>
          <a:blip r:embed="rId3"/>
          <a:stretch>
            <a:fillRect/>
          </a:stretch>
        </p:blipFill>
        <p:spPr>
          <a:xfrm>
            <a:off x="10281513" y="136525"/>
            <a:ext cx="1072287" cy="1072287"/>
          </a:xfrm>
          <a:prstGeom prst="rect">
            <a:avLst/>
          </a:prstGeom>
        </p:spPr>
      </p:pic>
    </p:spTree>
    <p:extLst>
      <p:ext uri="{BB962C8B-B14F-4D97-AF65-F5344CB8AC3E}">
        <p14:creationId xmlns:p14="http://schemas.microsoft.com/office/powerpoint/2010/main" val="2606998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8173D8-F639-8241-B633-3E5E5CC0D248}"/>
              </a:ext>
            </a:extLst>
          </p:cNvPr>
          <p:cNvSpPr>
            <a:spLocks noGrp="1"/>
          </p:cNvSpPr>
          <p:nvPr>
            <p:ph idx="1"/>
          </p:nvPr>
        </p:nvSpPr>
        <p:spPr/>
        <p:txBody>
          <a:bodyPr/>
          <a:lstStyle/>
          <a:p>
            <a:pPr marL="0" indent="0" algn="ctr">
              <a:buNone/>
            </a:pPr>
            <a:r>
              <a:rPr lang="en-US" dirty="0"/>
              <a:t>Thanks!</a:t>
            </a:r>
          </a:p>
          <a:p>
            <a:pPr marL="0" indent="0" algn="ctr">
              <a:buNone/>
            </a:pPr>
            <a:endParaRPr lang="en-US" dirty="0"/>
          </a:p>
          <a:p>
            <a:pPr marL="0" indent="0" algn="ctr">
              <a:buNone/>
            </a:pPr>
            <a:r>
              <a:rPr lang="en-US" dirty="0">
                <a:hlinkClick r:id="rId2"/>
              </a:rPr>
              <a:t>business@amnayacorp.com</a:t>
            </a:r>
            <a:r>
              <a:rPr lang="en-US" dirty="0"/>
              <a:t> / +1 646 599 0344 / </a:t>
            </a:r>
            <a:r>
              <a:rPr lang="en-US" dirty="0">
                <a:hlinkClick r:id="rId3"/>
              </a:rPr>
              <a:t>https://amnaya.us</a:t>
            </a:r>
            <a:r>
              <a:rPr lang="en-US" dirty="0"/>
              <a:t> </a:t>
            </a:r>
          </a:p>
        </p:txBody>
      </p:sp>
      <p:sp>
        <p:nvSpPr>
          <p:cNvPr id="4" name="Date Placeholder 3">
            <a:extLst>
              <a:ext uri="{FF2B5EF4-FFF2-40B4-BE49-F238E27FC236}">
                <a16:creationId xmlns:a16="http://schemas.microsoft.com/office/drawing/2014/main" id="{DF1575F5-B4C2-6246-80C0-1490A3FE3E6E}"/>
              </a:ext>
            </a:extLst>
          </p:cNvPr>
          <p:cNvSpPr>
            <a:spLocks noGrp="1"/>
          </p:cNvSpPr>
          <p:nvPr>
            <p:ph type="dt" sz="half" idx="10"/>
          </p:nvPr>
        </p:nvSpPr>
        <p:spPr/>
        <p:txBody>
          <a:bodyPr/>
          <a:lstStyle/>
          <a:p>
            <a:r>
              <a:rPr lang="en-IN"/>
              <a:t>Thursday, May 11th 2019</a:t>
            </a:r>
            <a:endParaRPr lang="en-US"/>
          </a:p>
        </p:txBody>
      </p:sp>
      <p:sp>
        <p:nvSpPr>
          <p:cNvPr id="5" name="Footer Placeholder 4">
            <a:extLst>
              <a:ext uri="{FF2B5EF4-FFF2-40B4-BE49-F238E27FC236}">
                <a16:creationId xmlns:a16="http://schemas.microsoft.com/office/drawing/2014/main" id="{1AB59BB3-2CA5-EE4E-A3B0-96B4110A6C12}"/>
              </a:ext>
            </a:extLst>
          </p:cNvPr>
          <p:cNvSpPr>
            <a:spLocks noGrp="1"/>
          </p:cNvSpPr>
          <p:nvPr>
            <p:ph type="ftr" sz="quarter" idx="11"/>
          </p:nvPr>
        </p:nvSpPr>
        <p:spPr/>
        <p:txBody>
          <a:bodyPr/>
          <a:lstStyle/>
          <a:p>
            <a:r>
              <a:rPr lang="en-US"/>
              <a:t>AMNAYA Copyright (C)</a:t>
            </a:r>
          </a:p>
        </p:txBody>
      </p:sp>
      <p:sp>
        <p:nvSpPr>
          <p:cNvPr id="6" name="Slide Number Placeholder 5">
            <a:extLst>
              <a:ext uri="{FF2B5EF4-FFF2-40B4-BE49-F238E27FC236}">
                <a16:creationId xmlns:a16="http://schemas.microsoft.com/office/drawing/2014/main" id="{FA7F9934-F5B6-4C4B-9C54-B86F621A6A00}"/>
              </a:ext>
            </a:extLst>
          </p:cNvPr>
          <p:cNvSpPr>
            <a:spLocks noGrp="1"/>
          </p:cNvSpPr>
          <p:nvPr>
            <p:ph type="sldNum" sz="quarter" idx="12"/>
          </p:nvPr>
        </p:nvSpPr>
        <p:spPr/>
        <p:txBody>
          <a:bodyPr/>
          <a:lstStyle/>
          <a:p>
            <a:fld id="{E780DAB0-66C9-6248-A472-5F79E02CB431}" type="slidenum">
              <a:rPr lang="en-US" smtClean="0"/>
              <a:t>54</a:t>
            </a:fld>
            <a:endParaRPr lang="en-US"/>
          </a:p>
        </p:txBody>
      </p:sp>
    </p:spTree>
    <p:extLst>
      <p:ext uri="{BB962C8B-B14F-4D97-AF65-F5344CB8AC3E}">
        <p14:creationId xmlns:p14="http://schemas.microsoft.com/office/powerpoint/2010/main" val="1732450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8001</TotalTime>
  <Words>8308</Words>
  <Application>Microsoft Macintosh PowerPoint</Application>
  <PresentationFormat>Widescreen</PresentationFormat>
  <Paragraphs>1785</Paragraphs>
  <Slides>54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Bell MT</vt:lpstr>
      <vt:lpstr>Calibri</vt:lpstr>
      <vt:lpstr>Calibri Light</vt:lpstr>
      <vt:lpstr>Gill Sans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Patented Proprietary Technology</vt:lpstr>
      <vt:lpstr>PowerPoint Presentation</vt:lpstr>
      <vt:lpstr>Global Leaders – AGVC-D</vt:lpstr>
      <vt:lpstr>PowerPoint Presentation</vt:lpstr>
      <vt:lpstr>PowerPoint Presentation</vt:lpstr>
      <vt:lpstr>Calculating Market Potential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 Value and Position Relative to the Competition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Ability to reach Target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Exit Strategy – AGVC-D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Apoorva Srivastava</dc:creator>
  <cp:lastModifiedBy>Apoorva Srivastava</cp:lastModifiedBy>
  <cp:revision>7</cp:revision>
  <dcterms:created xsi:type="dcterms:W3CDTF">2020-04-04T18:22:35Z</dcterms:created>
  <dcterms:modified xsi:type="dcterms:W3CDTF">2020-08-28T16:09:19Z</dcterms:modified>
</cp:coreProperties>
</file>